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57" r:id="rId3"/>
    <p:sldId id="390" r:id="rId4"/>
    <p:sldId id="258" r:id="rId5"/>
    <p:sldId id="259" r:id="rId6"/>
    <p:sldId id="1193" r:id="rId7"/>
    <p:sldId id="1227" r:id="rId8"/>
    <p:sldId id="1229" r:id="rId9"/>
    <p:sldId id="1231" r:id="rId10"/>
    <p:sldId id="420" r:id="rId11"/>
    <p:sldId id="1184" r:id="rId12"/>
    <p:sldId id="1219" r:id="rId13"/>
    <p:sldId id="1224" r:id="rId14"/>
    <p:sldId id="1233" r:id="rId15"/>
    <p:sldId id="1234" r:id="rId16"/>
    <p:sldId id="1221" r:id="rId17"/>
    <p:sldId id="1215" r:id="rId18"/>
    <p:sldId id="1232" r:id="rId19"/>
    <p:sldId id="1222" r:id="rId20"/>
    <p:sldId id="1236" r:id="rId21"/>
    <p:sldId id="1235" r:id="rId22"/>
    <p:sldId id="1225" r:id="rId23"/>
    <p:sldId id="298" r:id="rId24"/>
    <p:sldId id="1186" r:id="rId25"/>
    <p:sldId id="1223" r:id="rId26"/>
    <p:sldId id="1237" r:id="rId27"/>
    <p:sldId id="1239" r:id="rId28"/>
    <p:sldId id="1187" r:id="rId29"/>
    <p:sldId id="368" r:id="rId30"/>
    <p:sldId id="300" r:id="rId31"/>
    <p:sldId id="299"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31457AF-E8FD-4310-98E5-EB677F69D853}">
          <p14:sldIdLst/>
        </p14:section>
        <p14:section name="Section par défaut" id="{6C2CB70A-A13E-4770-94A5-857038E90DB5}">
          <p14:sldIdLst>
            <p14:sldId id="257"/>
            <p14:sldId id="390"/>
            <p14:sldId id="258"/>
            <p14:sldId id="259"/>
            <p14:sldId id="1193"/>
            <p14:sldId id="1227"/>
            <p14:sldId id="1229"/>
            <p14:sldId id="1231"/>
            <p14:sldId id="420"/>
            <p14:sldId id="1184"/>
            <p14:sldId id="1219"/>
            <p14:sldId id="1224"/>
            <p14:sldId id="1233"/>
            <p14:sldId id="1234"/>
            <p14:sldId id="1221"/>
            <p14:sldId id="1215"/>
            <p14:sldId id="1232"/>
            <p14:sldId id="1222"/>
            <p14:sldId id="1236"/>
            <p14:sldId id="1235"/>
            <p14:sldId id="1225"/>
            <p14:sldId id="298"/>
            <p14:sldId id="1186"/>
            <p14:sldId id="1223"/>
            <p14:sldId id="1237"/>
            <p14:sldId id="1239"/>
            <p14:sldId id="1187"/>
            <p14:sldId id="368"/>
            <p14:sldId id="300"/>
            <p14:sldId id="299"/>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33CCCC"/>
    <a:srgbClr val="45B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79" autoAdjust="0"/>
    <p:restoredTop sz="80468" autoAdjust="0"/>
  </p:normalViewPr>
  <p:slideViewPr>
    <p:cSldViewPr snapToGrid="0" showGuides="1">
      <p:cViewPr varScale="1">
        <p:scale>
          <a:sx n="44" d="100"/>
          <a:sy n="44" d="100"/>
        </p:scale>
        <p:origin x="475" y="24"/>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8EA4D-DB87-49F3-B856-E7412F2FEB3B}" type="datetimeFigureOut">
              <a:rPr lang="fr-BE" smtClean="0"/>
              <a:t>23-01-24</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2E5AB4-851E-49B5-89EB-61AB62DF0B44}" type="slidenum">
              <a:rPr lang="fr-BE" smtClean="0"/>
              <a:t>‹N°›</a:t>
            </a:fld>
            <a:endParaRPr lang="fr-BE"/>
          </a:p>
        </p:txBody>
      </p:sp>
    </p:spTree>
    <p:extLst>
      <p:ext uri="{BB962C8B-B14F-4D97-AF65-F5344CB8AC3E}">
        <p14:creationId xmlns:p14="http://schemas.microsoft.com/office/powerpoint/2010/main" val="288610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BE" dirty="0"/>
              <a:t>20h = AK</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2522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21h55 AK</a:t>
            </a:r>
          </a:p>
          <a:p>
            <a:endParaRPr lang="fr-FR" dirty="0"/>
          </a:p>
          <a:p>
            <a:r>
              <a:rPr lang="fr-FR" sz="1200" kern="1200" dirty="0">
                <a:solidFill>
                  <a:schemeClr val="tx1"/>
                </a:solidFill>
                <a:effectLst/>
                <a:latin typeface="+mn-lt"/>
                <a:ea typeface="+mn-ea"/>
                <a:cs typeface="+mn-cs"/>
              </a:rPr>
              <a:t>Pour information, voici les frais relatifs à la Vie communale (qui comporte 40 pages) :</a:t>
            </a:r>
            <a:endParaRPr lang="fr-BE"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Distribution toutes-boîtes : 750€TVAC</a:t>
            </a:r>
            <a:endParaRPr lang="fr-BE"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Impression : 2.286€ TVAC </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016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21h55 AK</a:t>
            </a:r>
          </a:p>
          <a:p>
            <a:endParaRPr lang="fr-FR" dirty="0"/>
          </a:p>
          <a:p>
            <a:r>
              <a:rPr lang="fr-FR" sz="1200" kern="1200" dirty="0">
                <a:solidFill>
                  <a:schemeClr val="tx1"/>
                </a:solidFill>
                <a:effectLst/>
                <a:latin typeface="+mn-lt"/>
                <a:ea typeface="+mn-ea"/>
                <a:cs typeface="+mn-cs"/>
              </a:rPr>
              <a:t>Pour information, voici les frais relatifs à la Vie communale (qui comporte 40 pages) :</a:t>
            </a:r>
            <a:endParaRPr lang="fr-BE"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Distribution toutes-boîtes : 750€TVAC</a:t>
            </a:r>
            <a:endParaRPr lang="fr-BE"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Impression : 2.286€ TVAC </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165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AK/</a:t>
            </a:r>
            <a:r>
              <a:rPr lang="fr-BE" dirty="0" err="1"/>
              <a:t>ChW</a:t>
            </a:r>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580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AK/</a:t>
            </a:r>
            <a:r>
              <a:rPr lang="fr-BE" dirty="0" err="1"/>
              <a:t>ChW</a:t>
            </a:r>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780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20h05 = AK</a:t>
            </a:r>
            <a:endParaRPr lang="fr-BE" dirty="0"/>
          </a:p>
        </p:txBody>
      </p:sp>
      <p:sp>
        <p:nvSpPr>
          <p:cNvPr id="4" name="Espace réservé du numéro de diapositive 3"/>
          <p:cNvSpPr>
            <a:spLocks noGrp="1"/>
          </p:cNvSpPr>
          <p:nvPr>
            <p:ph type="sldNum" sz="quarter" idx="5"/>
          </p:nvPr>
        </p:nvSpPr>
        <p:spPr/>
        <p:txBody>
          <a:bodyPr/>
          <a:lstStyle/>
          <a:p>
            <a:fld id="{D22E5AB4-851E-49B5-89EB-61AB62DF0B44}" type="slidenum">
              <a:rPr lang="fr-BE" smtClean="0"/>
              <a:t>2</a:t>
            </a:fld>
            <a:endParaRPr lang="fr-BE"/>
          </a:p>
        </p:txBody>
      </p:sp>
    </p:spTree>
    <p:extLst>
      <p:ext uri="{BB962C8B-B14F-4D97-AF65-F5344CB8AC3E}">
        <p14:creationId xmlns:p14="http://schemas.microsoft.com/office/powerpoint/2010/main" val="103233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20h15 = AK</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32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a:t>
            </a:r>
            <a:r>
              <a:rPr lang="fr-BE" dirty="0"/>
              <a:t>0h12</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771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20h15 = C</a:t>
            </a:r>
            <a:r>
              <a:rPr lang="fr-BE" dirty="0"/>
              <a:t>hW</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719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2E5AB4-851E-49B5-89EB-61AB62DF0B44}" type="slidenum">
              <a:rPr lang="fr-BE" smtClean="0"/>
              <a:t>8</a:t>
            </a:fld>
            <a:endParaRPr lang="fr-BE"/>
          </a:p>
        </p:txBody>
      </p:sp>
    </p:spTree>
    <p:extLst>
      <p:ext uri="{BB962C8B-B14F-4D97-AF65-F5344CB8AC3E}">
        <p14:creationId xmlns:p14="http://schemas.microsoft.com/office/powerpoint/2010/main" val="3716544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20h15 = C</a:t>
            </a:r>
            <a:r>
              <a:rPr lang="fr-BE" dirty="0"/>
              <a:t>hW</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101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20h05 = AK</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438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21h55 AK</a:t>
            </a:r>
          </a:p>
          <a:p>
            <a:endParaRPr lang="fr-FR" dirty="0"/>
          </a:p>
          <a:p>
            <a:r>
              <a:rPr lang="fr-FR" sz="1200" kern="1200" dirty="0">
                <a:solidFill>
                  <a:schemeClr val="tx1"/>
                </a:solidFill>
                <a:effectLst/>
                <a:latin typeface="+mn-lt"/>
                <a:ea typeface="+mn-ea"/>
                <a:cs typeface="+mn-cs"/>
              </a:rPr>
              <a:t>Pour information, voici les frais relatifs à la Vie communale (qui comporte 40 pages) :</a:t>
            </a:r>
            <a:endParaRPr lang="fr-BE"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Distribution toutes-boîtes : 750€TVAC</a:t>
            </a:r>
            <a:endParaRPr lang="fr-BE"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Impression : 2.286€ TVAC </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2721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endParaRPr lang="fr-BE"/>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707207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89576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690664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1/23/2024</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36573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a:t>
            </a:fld>
            <a:endParaRPr lang="en-US" dirty="0"/>
          </a:p>
        </p:txBody>
      </p:sp>
    </p:spTree>
    <p:extLst>
      <p:ext uri="{BB962C8B-B14F-4D97-AF65-F5344CB8AC3E}">
        <p14:creationId xmlns:p14="http://schemas.microsoft.com/office/powerpoint/2010/main" val="1607384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1/23/2024</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28821681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a:t>
            </a:fld>
            <a:endParaRPr lang="en-US" dirty="0"/>
          </a:p>
        </p:txBody>
      </p:sp>
    </p:spTree>
    <p:extLst>
      <p:ext uri="{BB962C8B-B14F-4D97-AF65-F5344CB8AC3E}">
        <p14:creationId xmlns:p14="http://schemas.microsoft.com/office/powerpoint/2010/main" val="1119606196"/>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a:t>
            </a:fld>
            <a:endParaRPr lang="en-US" dirty="0"/>
          </a:p>
        </p:txBody>
      </p:sp>
    </p:spTree>
    <p:extLst>
      <p:ext uri="{BB962C8B-B14F-4D97-AF65-F5344CB8AC3E}">
        <p14:creationId xmlns:p14="http://schemas.microsoft.com/office/powerpoint/2010/main" val="3689159722"/>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a:t>
            </a:fld>
            <a:endParaRPr lang="en-US" dirty="0"/>
          </a:p>
        </p:txBody>
      </p:sp>
    </p:spTree>
    <p:extLst>
      <p:ext uri="{BB962C8B-B14F-4D97-AF65-F5344CB8AC3E}">
        <p14:creationId xmlns:p14="http://schemas.microsoft.com/office/powerpoint/2010/main" val="2821325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a:t>
            </a:fld>
            <a:endParaRPr lang="en-US" dirty="0"/>
          </a:p>
        </p:txBody>
      </p:sp>
    </p:spTree>
    <p:extLst>
      <p:ext uri="{BB962C8B-B14F-4D97-AF65-F5344CB8AC3E}">
        <p14:creationId xmlns:p14="http://schemas.microsoft.com/office/powerpoint/2010/main" val="4133625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1/23/2024</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9200001"/>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54499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1/23/2024</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a:t>
            </a:fld>
            <a:endParaRPr lang="en-US" dirty="0"/>
          </a:p>
        </p:txBody>
      </p:sp>
    </p:spTree>
    <p:extLst>
      <p:ext uri="{BB962C8B-B14F-4D97-AF65-F5344CB8AC3E}">
        <p14:creationId xmlns:p14="http://schemas.microsoft.com/office/powerpoint/2010/main" val="123395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a:t>
            </a:fld>
            <a:endParaRPr lang="en-US" dirty="0"/>
          </a:p>
        </p:txBody>
      </p:sp>
    </p:spTree>
    <p:extLst>
      <p:ext uri="{BB962C8B-B14F-4D97-AF65-F5344CB8AC3E}">
        <p14:creationId xmlns:p14="http://schemas.microsoft.com/office/powerpoint/2010/main" val="383041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a:t>
            </a:fld>
            <a:endParaRPr lang="en-US" dirty="0"/>
          </a:p>
        </p:txBody>
      </p:sp>
    </p:spTree>
    <p:extLst>
      <p:ext uri="{BB962C8B-B14F-4D97-AF65-F5344CB8AC3E}">
        <p14:creationId xmlns:p14="http://schemas.microsoft.com/office/powerpoint/2010/main" val="160962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946477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48951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7588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974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02841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5065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956518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43A34-9C51-454D-9CA6-7FF7D893FDC8}" type="datetimeFigureOut">
              <a:rPr lang="fr-BE" smtClean="0">
                <a:solidFill>
                  <a:prstClr val="black">
                    <a:tint val="75000"/>
                  </a:prstClr>
                </a:solidFill>
              </a:rPr>
              <a:pPr/>
              <a:t>23-01-24</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76357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1/23/2024</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61692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27DED29D-E41B-498B-B91B-55202B5744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95445" y="766650"/>
            <a:ext cx="9137025" cy="6091350"/>
          </a:xfrm>
          <a:prstGeom prst="rect">
            <a:avLst/>
          </a:prstGeom>
        </p:spPr>
      </p:pic>
      <p:sp>
        <p:nvSpPr>
          <p:cNvPr id="11" name="Forme libre 10"/>
          <p:cNvSpPr/>
          <p:nvPr/>
        </p:nvSpPr>
        <p:spPr>
          <a:xfrm>
            <a:off x="2997044" y="-58463"/>
            <a:ext cx="9162107" cy="6863395"/>
          </a:xfrm>
          <a:custGeom>
            <a:avLst/>
            <a:gdLst>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90158"/>
              <a:gd name="connsiteX1" fmla="*/ 3788215 w 9162107"/>
              <a:gd name="connsiteY1" fmla="*/ 6890158 h 6890158"/>
              <a:gd name="connsiteX2" fmla="*/ 9162107 w 9162107"/>
              <a:gd name="connsiteY2" fmla="*/ 1846906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9897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80633"/>
              <a:gd name="connsiteX1" fmla="*/ 3795530 w 9162107"/>
              <a:gd name="connsiteY1" fmla="*/ 6868212 h 6880633"/>
              <a:gd name="connsiteX2" fmla="*/ 9159897 w 9162107"/>
              <a:gd name="connsiteY2" fmla="*/ 1475431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6025"/>
              <a:gd name="connsiteX1" fmla="*/ 3795530 w 9162107"/>
              <a:gd name="connsiteY1" fmla="*/ 6886025 h 6886025"/>
              <a:gd name="connsiteX2" fmla="*/ 9159897 w 9162107"/>
              <a:gd name="connsiteY2" fmla="*/ 1475431 h 6886025"/>
              <a:gd name="connsiteX3" fmla="*/ 9162107 w 9162107"/>
              <a:gd name="connsiteY3" fmla="*/ 0 h 6886025"/>
              <a:gd name="connsiteX4" fmla="*/ 9054 w 9162107"/>
              <a:gd name="connsiteY4" fmla="*/ 0 h 6886025"/>
              <a:gd name="connsiteX5" fmla="*/ 0 w 9162107"/>
              <a:gd name="connsiteY5" fmla="*/ 6880633 h 6886025"/>
              <a:gd name="connsiteX0" fmla="*/ 0 w 9162107"/>
              <a:gd name="connsiteY0" fmla="*/ 6880633 h 6880633"/>
              <a:gd name="connsiteX1" fmla="*/ 3783655 w 9162107"/>
              <a:gd name="connsiteY1" fmla="*/ 6880088 h 6880633"/>
              <a:gd name="connsiteX2" fmla="*/ 9159897 w 9162107"/>
              <a:gd name="connsiteY2" fmla="*/ 1475431 h 6880633"/>
              <a:gd name="connsiteX3" fmla="*/ 9162107 w 9162107"/>
              <a:gd name="connsiteY3" fmla="*/ 0 h 6880633"/>
              <a:gd name="connsiteX4" fmla="*/ 9054 w 9162107"/>
              <a:gd name="connsiteY4" fmla="*/ 0 h 6880633"/>
              <a:gd name="connsiteX5" fmla="*/ 0 w 9162107"/>
              <a:gd name="connsiteY5" fmla="*/ 6880633 h 688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107" h="6880633">
                <a:moveTo>
                  <a:pt x="0" y="6880633"/>
                </a:moveTo>
                <a:lnTo>
                  <a:pt x="3783655" y="6880088"/>
                </a:lnTo>
                <a:cubicBezTo>
                  <a:pt x="3695855" y="4789303"/>
                  <a:pt x="5244367" y="1681021"/>
                  <a:pt x="9159897" y="1475431"/>
                </a:cubicBezTo>
                <a:cubicBezTo>
                  <a:pt x="9160634" y="983621"/>
                  <a:pt x="9161370" y="491810"/>
                  <a:pt x="9162107" y="0"/>
                </a:cubicBezTo>
                <a:lnTo>
                  <a:pt x="9054" y="0"/>
                </a:lnTo>
                <a:lnTo>
                  <a:pt x="0" y="68806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orme libre 5"/>
          <p:cNvSpPr/>
          <p:nvPr/>
        </p:nvSpPr>
        <p:spPr>
          <a:xfrm>
            <a:off x="6497887" y="1441118"/>
            <a:ext cx="5705288" cy="5399488"/>
          </a:xfrm>
          <a:custGeom>
            <a:avLst/>
            <a:gdLst>
              <a:gd name="connsiteX0" fmla="*/ 0 w 4974336"/>
              <a:gd name="connsiteY0" fmla="*/ 5325465 h 5325465"/>
              <a:gd name="connsiteX1" fmla="*/ 314554 w 4974336"/>
              <a:gd name="connsiteY1" fmla="*/ 5325465 h 5325465"/>
              <a:gd name="connsiteX2" fmla="*/ 4974336 w 4974336"/>
              <a:gd name="connsiteY2" fmla="*/ 0 h 5325465"/>
              <a:gd name="connsiteX3" fmla="*/ 0 w 4974336"/>
              <a:gd name="connsiteY3" fmla="*/ 5325465 h 5325465"/>
              <a:gd name="connsiteX0" fmla="*/ 0 w 4974336"/>
              <a:gd name="connsiteY0" fmla="*/ 5325465 h 5325465"/>
              <a:gd name="connsiteX1" fmla="*/ 314554 w 4974336"/>
              <a:gd name="connsiteY1" fmla="*/ 5325465 h 5325465"/>
              <a:gd name="connsiteX2" fmla="*/ 4974336 w 4974336"/>
              <a:gd name="connsiteY2" fmla="*/ 0 h 5325465"/>
              <a:gd name="connsiteX3" fmla="*/ 0 w 4974336"/>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570 w 5706426"/>
              <a:gd name="connsiteY0" fmla="*/ 5404978 h 5404978"/>
              <a:gd name="connsiteX1" fmla="*/ 315124 w 5706426"/>
              <a:gd name="connsiteY1" fmla="*/ 5404978 h 5404978"/>
              <a:gd name="connsiteX2" fmla="*/ 5706426 w 5706426"/>
              <a:gd name="connsiteY2" fmla="*/ 0 h 5404978"/>
              <a:gd name="connsiteX3" fmla="*/ 570 w 5706426"/>
              <a:gd name="connsiteY3" fmla="*/ 5404978 h 5404978"/>
              <a:gd name="connsiteX0" fmla="*/ 846 w 5706702"/>
              <a:gd name="connsiteY0" fmla="*/ 5404978 h 5404978"/>
              <a:gd name="connsiteX1" fmla="*/ 315400 w 5706702"/>
              <a:gd name="connsiteY1" fmla="*/ 5404978 h 5404978"/>
              <a:gd name="connsiteX2" fmla="*/ 5706702 w 5706702"/>
              <a:gd name="connsiteY2" fmla="*/ 0 h 5404978"/>
              <a:gd name="connsiteX3" fmla="*/ 846 w 5706702"/>
              <a:gd name="connsiteY3" fmla="*/ 5404978 h 5404978"/>
              <a:gd name="connsiteX0" fmla="*/ 846 w 5706702"/>
              <a:gd name="connsiteY0" fmla="*/ 5404978 h 5404978"/>
              <a:gd name="connsiteX1" fmla="*/ 315400 w 5706702"/>
              <a:gd name="connsiteY1" fmla="*/ 5404978 h 5404978"/>
              <a:gd name="connsiteX2" fmla="*/ 5706702 w 5706702"/>
              <a:gd name="connsiteY2" fmla="*/ 0 h 5404978"/>
              <a:gd name="connsiteX3" fmla="*/ 846 w 5706702"/>
              <a:gd name="connsiteY3" fmla="*/ 5404978 h 5404978"/>
              <a:gd name="connsiteX0" fmla="*/ 875 w 5676586"/>
              <a:gd name="connsiteY0" fmla="*/ 5394929 h 5394929"/>
              <a:gd name="connsiteX1" fmla="*/ 315429 w 5676586"/>
              <a:gd name="connsiteY1" fmla="*/ 5394929 h 5394929"/>
              <a:gd name="connsiteX2" fmla="*/ 5676586 w 5676586"/>
              <a:gd name="connsiteY2" fmla="*/ 0 h 5394929"/>
              <a:gd name="connsiteX3" fmla="*/ 875 w 5676586"/>
              <a:gd name="connsiteY3" fmla="*/ 5394929 h 5394929"/>
              <a:gd name="connsiteX0" fmla="*/ 856 w 5696664"/>
              <a:gd name="connsiteY0" fmla="*/ 5394929 h 5394929"/>
              <a:gd name="connsiteX1" fmla="*/ 315410 w 5696664"/>
              <a:gd name="connsiteY1" fmla="*/ 5394929 h 5394929"/>
              <a:gd name="connsiteX2" fmla="*/ 5696664 w 5696664"/>
              <a:gd name="connsiteY2" fmla="*/ 0 h 5394929"/>
              <a:gd name="connsiteX3" fmla="*/ 856 w 5696664"/>
              <a:gd name="connsiteY3" fmla="*/ 5394929 h 5394929"/>
              <a:gd name="connsiteX0" fmla="*/ 864 w 5688005"/>
              <a:gd name="connsiteY0" fmla="*/ 5507604 h 5507604"/>
              <a:gd name="connsiteX1" fmla="*/ 315418 w 5688005"/>
              <a:gd name="connsiteY1" fmla="*/ 5507604 h 5507604"/>
              <a:gd name="connsiteX2" fmla="*/ 5688005 w 5688005"/>
              <a:gd name="connsiteY2" fmla="*/ 0 h 5507604"/>
              <a:gd name="connsiteX3" fmla="*/ 864 w 5688005"/>
              <a:gd name="connsiteY3" fmla="*/ 5507604 h 5507604"/>
              <a:gd name="connsiteX0" fmla="*/ 848 w 5705324"/>
              <a:gd name="connsiteY0" fmla="*/ 5399262 h 5399262"/>
              <a:gd name="connsiteX1" fmla="*/ 315402 w 5705324"/>
              <a:gd name="connsiteY1" fmla="*/ 5399262 h 5399262"/>
              <a:gd name="connsiteX2" fmla="*/ 5705324 w 5705324"/>
              <a:gd name="connsiteY2" fmla="*/ 0 h 5399262"/>
              <a:gd name="connsiteX3" fmla="*/ 848 w 5705324"/>
              <a:gd name="connsiteY3" fmla="*/ 5399262 h 5399262"/>
              <a:gd name="connsiteX0" fmla="*/ 812 w 5705288"/>
              <a:gd name="connsiteY0" fmla="*/ 5399488 h 5399488"/>
              <a:gd name="connsiteX1" fmla="*/ 315366 w 5705288"/>
              <a:gd name="connsiteY1" fmla="*/ 5399488 h 5399488"/>
              <a:gd name="connsiteX2" fmla="*/ 5705288 w 5705288"/>
              <a:gd name="connsiteY2" fmla="*/ 226 h 5399488"/>
              <a:gd name="connsiteX3" fmla="*/ 812 w 5705288"/>
              <a:gd name="connsiteY3" fmla="*/ 5399488 h 5399488"/>
              <a:gd name="connsiteX0" fmla="*/ 812 w 5705288"/>
              <a:gd name="connsiteY0" fmla="*/ 5399488 h 5399488"/>
              <a:gd name="connsiteX1" fmla="*/ 315366 w 5705288"/>
              <a:gd name="connsiteY1" fmla="*/ 5399488 h 5399488"/>
              <a:gd name="connsiteX2" fmla="*/ 5705288 w 5705288"/>
              <a:gd name="connsiteY2" fmla="*/ 226 h 5399488"/>
              <a:gd name="connsiteX3" fmla="*/ 812 w 5705288"/>
              <a:gd name="connsiteY3" fmla="*/ 5399488 h 5399488"/>
            </a:gdLst>
            <a:ahLst/>
            <a:cxnLst>
              <a:cxn ang="0">
                <a:pos x="connsiteX0" y="connsiteY0"/>
              </a:cxn>
              <a:cxn ang="0">
                <a:pos x="connsiteX1" y="connsiteY1"/>
              </a:cxn>
              <a:cxn ang="0">
                <a:pos x="connsiteX2" y="connsiteY2"/>
              </a:cxn>
              <a:cxn ang="0">
                <a:pos x="connsiteX3" y="connsiteY3"/>
              </a:cxn>
            </a:cxnLst>
            <a:rect l="l" t="t" r="r" b="b"/>
            <a:pathLst>
              <a:path w="5705288" h="5399488">
                <a:moveTo>
                  <a:pt x="812" y="5399488"/>
                </a:moveTo>
                <a:lnTo>
                  <a:pt x="315366" y="5399488"/>
                </a:lnTo>
                <a:cubicBezTo>
                  <a:pt x="331920" y="2409546"/>
                  <a:pt x="2605331" y="202733"/>
                  <a:pt x="5705288" y="226"/>
                </a:cubicBezTo>
                <a:cubicBezTo>
                  <a:pt x="849059" y="-35824"/>
                  <a:pt x="-30887" y="4238810"/>
                  <a:pt x="812" y="5399488"/>
                </a:cubicBezTo>
                <a:close/>
              </a:path>
            </a:pathLst>
          </a:custGeom>
          <a:solidFill>
            <a:srgbClr val="00A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Espace réservé du contenu 2"/>
          <p:cNvSpPr txBox="1">
            <a:spLocks/>
          </p:cNvSpPr>
          <p:nvPr/>
        </p:nvSpPr>
        <p:spPr>
          <a:xfrm>
            <a:off x="101612" y="53068"/>
            <a:ext cx="7431692" cy="409545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525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BE" sz="2400" b="1"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3" name="Image 2"/>
          <p:cNvPicPr>
            <a:picLocks noChangeAspect="1"/>
          </p:cNvPicPr>
          <p:nvPr/>
        </p:nvPicPr>
        <p:blipFill>
          <a:blip r:embed="rId4"/>
          <a:stretch>
            <a:fillRect/>
          </a:stretch>
        </p:blipFill>
        <p:spPr>
          <a:xfrm>
            <a:off x="1877038" y="188640"/>
            <a:ext cx="1790700" cy="1533525"/>
          </a:xfrm>
          <a:prstGeom prst="rect">
            <a:avLst/>
          </a:prstGeom>
        </p:spPr>
      </p:pic>
      <p:sp>
        <p:nvSpPr>
          <p:cNvPr id="7" name="ZoneTexte 6"/>
          <p:cNvSpPr txBox="1"/>
          <p:nvPr/>
        </p:nvSpPr>
        <p:spPr>
          <a:xfrm>
            <a:off x="1167952" y="2954566"/>
            <a:ext cx="48155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4000" b="1" i="0" u="none" strike="noStrike" kern="1200" cap="none" spc="0" normalizeH="0" baseline="0" noProof="0" dirty="0">
                <a:ln>
                  <a:noFill/>
                </a:ln>
                <a:solidFill>
                  <a:srgbClr val="00ADBA"/>
                </a:solidFill>
                <a:effectLst/>
                <a:uLnTx/>
                <a:uFillTx/>
                <a:latin typeface="Calibri"/>
                <a:ea typeface="+mn-ea"/>
                <a:cs typeface="+mn-cs"/>
              </a:rPr>
              <a:t>Réunion de la CLDR </a:t>
            </a:r>
          </a:p>
        </p:txBody>
      </p:sp>
      <p:sp>
        <p:nvSpPr>
          <p:cNvPr id="10" name="ZoneTexte 9"/>
          <p:cNvSpPr txBox="1"/>
          <p:nvPr/>
        </p:nvSpPr>
        <p:spPr>
          <a:xfrm>
            <a:off x="1167952" y="3742798"/>
            <a:ext cx="52205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a:ln>
                  <a:noFill/>
                </a:ln>
                <a:solidFill>
                  <a:srgbClr val="00ADBA"/>
                </a:solidFill>
                <a:effectLst/>
                <a:uLnTx/>
                <a:uFillTx/>
                <a:latin typeface="Calibri"/>
                <a:ea typeface="+mn-ea"/>
                <a:cs typeface="+mn-cs"/>
              </a:rPr>
              <a:t>Jeudi </a:t>
            </a:r>
            <a:r>
              <a:rPr kumimoji="0" lang="fr-BE" sz="3200" b="1" i="0" u="none" strike="noStrike" kern="1200" cap="none" spc="0" normalizeH="0" baseline="0" noProof="0" dirty="0">
                <a:ln>
                  <a:noFill/>
                </a:ln>
                <a:solidFill>
                  <a:srgbClr val="00ADBA"/>
                </a:solidFill>
                <a:effectLst/>
                <a:uLnTx/>
                <a:uFillTx/>
                <a:latin typeface="Calibri"/>
                <a:ea typeface="+mn-ea"/>
                <a:cs typeface="+mn-cs"/>
              </a:rPr>
              <a:t>25 janvier 2024</a:t>
            </a:r>
          </a:p>
        </p:txBody>
      </p:sp>
      <p:sp>
        <p:nvSpPr>
          <p:cNvPr id="12" name="ZoneTexte 11"/>
          <p:cNvSpPr txBox="1"/>
          <p:nvPr/>
        </p:nvSpPr>
        <p:spPr>
          <a:xfrm>
            <a:off x="1154378" y="4383512"/>
            <a:ext cx="60306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ADBA"/>
                </a:solidFill>
                <a:effectLst/>
                <a:uLnTx/>
                <a:uFillTx/>
                <a:latin typeface="Calibri"/>
                <a:ea typeface="+mn-ea"/>
                <a:cs typeface="+mn-cs"/>
              </a:rPr>
              <a:t>à</a:t>
            </a:r>
            <a:r>
              <a:rPr kumimoji="0" lang="fr-BE" sz="3200" b="1" i="0" u="none" strike="noStrike" kern="1200" cap="none" spc="0" normalizeH="0" baseline="0" noProof="0" dirty="0">
                <a:ln>
                  <a:noFill/>
                </a:ln>
                <a:solidFill>
                  <a:srgbClr val="00ADBA"/>
                </a:solidFill>
                <a:effectLst/>
                <a:uLnTx/>
                <a:uFillTx/>
                <a:latin typeface="Calibri"/>
                <a:ea typeface="+mn-ea"/>
                <a:cs typeface="+mn-cs"/>
              </a:rPr>
              <a:t> </a:t>
            </a:r>
            <a:r>
              <a:rPr lang="fr-BE" sz="3200" b="1" dirty="0">
                <a:solidFill>
                  <a:srgbClr val="00ADBA"/>
                </a:solidFill>
                <a:latin typeface="Calibri"/>
              </a:rPr>
              <a:t>Bovigny</a:t>
            </a:r>
            <a:endParaRPr kumimoji="0" lang="fr-BE" sz="3200" b="1" i="0" u="none" strike="noStrike" kern="1200" cap="none" spc="0" normalizeH="0" baseline="0" noProof="0" dirty="0">
              <a:ln>
                <a:noFill/>
              </a:ln>
              <a:solidFill>
                <a:srgbClr val="00ADBA"/>
              </a:solidFill>
              <a:effectLst/>
              <a:uLnTx/>
              <a:uFillTx/>
              <a:latin typeface="Calibri"/>
              <a:ea typeface="+mn-ea"/>
              <a:cs typeface="+mn-cs"/>
            </a:endParaRPr>
          </a:p>
        </p:txBody>
      </p:sp>
      <p:sp>
        <p:nvSpPr>
          <p:cNvPr id="2" name="Rectangle 1"/>
          <p:cNvSpPr/>
          <p:nvPr/>
        </p:nvSpPr>
        <p:spPr>
          <a:xfrm>
            <a:off x="532947" y="2829793"/>
            <a:ext cx="5535616" cy="2454651"/>
          </a:xfrm>
          <a:prstGeom prst="rect">
            <a:avLst/>
          </a:prstGeom>
          <a:noFill/>
          <a:ln w="28575">
            <a:solidFill>
              <a:srgbClr val="00ADB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 7">
            <a:extLst>
              <a:ext uri="{FF2B5EF4-FFF2-40B4-BE49-F238E27FC236}">
                <a16:creationId xmlns:a16="http://schemas.microsoft.com/office/drawing/2014/main" id="{8EB08AF8-6AB8-4A41-8887-D4383FBEC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97" y="315820"/>
            <a:ext cx="1418993" cy="1306773"/>
          </a:xfrm>
          <a:prstGeom prst="rect">
            <a:avLst/>
          </a:prstGeom>
        </p:spPr>
      </p:pic>
    </p:spTree>
    <p:extLst>
      <p:ext uri="{BB962C8B-B14F-4D97-AF65-F5344CB8AC3E}">
        <p14:creationId xmlns:p14="http://schemas.microsoft.com/office/powerpoint/2010/main" val="2514315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119031" y="2181136"/>
            <a:ext cx="7067419" cy="3055598"/>
          </a:xfrm>
          <a:prstGeom prst="rect">
            <a:avLst/>
          </a:prstGeom>
        </p:spPr>
      </p:pic>
      <p:sp>
        <p:nvSpPr>
          <p:cNvPr id="4" name="Rectangle 3"/>
          <p:cNvSpPr/>
          <p:nvPr/>
        </p:nvSpPr>
        <p:spPr>
          <a:xfrm rot="10800000" flipV="1">
            <a:off x="1834994" y="1007502"/>
            <a:ext cx="10727847" cy="830997"/>
          </a:xfrm>
          <a:prstGeom prst="rect">
            <a:avLst/>
          </a:prstGeom>
        </p:spPr>
        <p:txBody>
          <a:bodyPr wrap="square">
            <a:spAutoFit/>
          </a:bodyPr>
          <a:lstStyle/>
          <a:p>
            <a:endParaRPr lang="fr-BE" sz="2400" dirty="0"/>
          </a:p>
          <a:p>
            <a:r>
              <a:rPr lang="fr-BE" sz="2400" b="1" dirty="0"/>
              <a:t>           Subvention : 80% - Plafond : 400.000 €</a:t>
            </a:r>
          </a:p>
        </p:txBody>
      </p:sp>
      <p:sp>
        <p:nvSpPr>
          <p:cNvPr id="7" name="Rectangle 6">
            <a:extLst>
              <a:ext uri="{FF2B5EF4-FFF2-40B4-BE49-F238E27FC236}">
                <a16:creationId xmlns:a16="http://schemas.microsoft.com/office/drawing/2014/main" id="{C302FFA7-2659-444D-B057-AF0E63EB2E53}"/>
              </a:ext>
            </a:extLst>
          </p:cNvPr>
          <p:cNvSpPr/>
          <p:nvPr/>
        </p:nvSpPr>
        <p:spPr>
          <a:xfrm>
            <a:off x="1371600" y="122664"/>
            <a:ext cx="7177577" cy="1384995"/>
          </a:xfrm>
          <a:prstGeom prst="rect">
            <a:avLst/>
          </a:prstGeom>
        </p:spPr>
        <p:txBody>
          <a:bodyPr wrap="square">
            <a:spAutoFit/>
          </a:bodyPr>
          <a:lstStyle/>
          <a:p>
            <a:r>
              <a:rPr lang="fr-FR" sz="3600" b="1" dirty="0">
                <a:solidFill>
                  <a:srgbClr val="00ADBA"/>
                </a:solidFill>
              </a:rPr>
              <a:t>Réaménagement de la rue de la gare</a:t>
            </a:r>
            <a:endParaRPr lang="fr-BE" sz="3600" dirty="0"/>
          </a:p>
          <a:p>
            <a:pPr algn="ctr"/>
            <a:endParaRPr lang="fr-FR" sz="2400" b="1" dirty="0"/>
          </a:p>
          <a:p>
            <a:pPr algn="ctr"/>
            <a:r>
              <a:rPr lang="fr-FR" sz="2400" b="1" dirty="0"/>
              <a:t>Fiche projet PCDR - </a:t>
            </a:r>
            <a:r>
              <a:rPr lang="fr-BE" sz="2400" b="1" dirty="0"/>
              <a:t>2</a:t>
            </a:r>
            <a:r>
              <a:rPr lang="fr-BE" sz="2400" b="1" baseline="30000" dirty="0"/>
              <a:t>ième</a:t>
            </a:r>
            <a:r>
              <a:rPr lang="fr-BE" sz="2400" b="1" dirty="0"/>
              <a:t> convention</a:t>
            </a:r>
          </a:p>
        </p:txBody>
      </p:sp>
      <p:sp>
        <p:nvSpPr>
          <p:cNvPr id="2" name="ZoneTexte 1">
            <a:extLst>
              <a:ext uri="{FF2B5EF4-FFF2-40B4-BE49-F238E27FC236}">
                <a16:creationId xmlns:a16="http://schemas.microsoft.com/office/drawing/2014/main" id="{F7D80B1F-D059-4BFB-A992-97F7FD3A6ADC}"/>
              </a:ext>
            </a:extLst>
          </p:cNvPr>
          <p:cNvSpPr txBox="1"/>
          <p:nvPr/>
        </p:nvSpPr>
        <p:spPr>
          <a:xfrm>
            <a:off x="7883912" y="2181137"/>
            <a:ext cx="4183985" cy="1384995"/>
          </a:xfrm>
          <a:prstGeom prst="rect">
            <a:avLst/>
          </a:prstGeom>
          <a:noFill/>
        </p:spPr>
        <p:txBody>
          <a:bodyPr wrap="square" rtlCol="0">
            <a:spAutoFit/>
          </a:bodyPr>
          <a:lstStyle/>
          <a:p>
            <a:r>
              <a:rPr lang="fr-BE" sz="2800" b="1" dirty="0"/>
              <a:t>Plan élaboré </a:t>
            </a:r>
          </a:p>
          <a:p>
            <a:endParaRPr lang="fr-BE" sz="2800" b="1" dirty="0"/>
          </a:p>
          <a:p>
            <a:r>
              <a:rPr lang="fr-BE" sz="2800" b="1" dirty="0"/>
              <a:t>Nombreuses remarques </a:t>
            </a:r>
          </a:p>
        </p:txBody>
      </p:sp>
    </p:spTree>
    <p:extLst>
      <p:ext uri="{BB962C8B-B14F-4D97-AF65-F5344CB8AC3E}">
        <p14:creationId xmlns:p14="http://schemas.microsoft.com/office/powerpoint/2010/main" val="1938263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5BF6C9F1-5E18-4F24-80AC-B26D7C14A2EC}"/>
              </a:ext>
            </a:extLst>
          </p:cNvPr>
          <p:cNvSpPr txBox="1">
            <a:spLocks/>
          </p:cNvSpPr>
          <p:nvPr/>
        </p:nvSpPr>
        <p:spPr>
          <a:xfrm>
            <a:off x="609600" y="239914"/>
            <a:ext cx="10972800" cy="871256"/>
          </a:xfrm>
          <a:prstGeom prst="rect">
            <a:avLst/>
          </a:prstGeom>
          <a:ln w="28575">
            <a:solidFill>
              <a:srgbClr val="00ADBA"/>
            </a:solidFill>
          </a:ln>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fr-FR" b="1" dirty="0">
                <a:solidFill>
                  <a:srgbClr val="00ADBA"/>
                </a:solidFill>
              </a:rPr>
              <a:t>Fiche projet : aménagement d’une place de village </a:t>
            </a:r>
            <a:r>
              <a:rPr kumimoji="0" lang="fr-BE" sz="4400" b="1" i="0" u="none" strike="noStrike" kern="1200" cap="none" spc="0" normalizeH="0" baseline="0" noProof="0" dirty="0">
                <a:ln>
                  <a:noFill/>
                </a:ln>
                <a:solidFill>
                  <a:srgbClr val="00ADBA"/>
                </a:solidFill>
                <a:effectLst/>
                <a:uLnTx/>
                <a:uFillTx/>
                <a:latin typeface="Calibri"/>
                <a:ea typeface="+mj-ea"/>
                <a:cs typeface="+mj-cs"/>
              </a:rPr>
              <a:t>à </a:t>
            </a:r>
            <a:r>
              <a:rPr kumimoji="0" lang="fr-BE" sz="4400" b="1" i="0" u="none" strike="noStrike" kern="1200" cap="none" spc="0" normalizeH="0" baseline="0" noProof="0" dirty="0" err="1">
                <a:ln>
                  <a:noFill/>
                </a:ln>
                <a:solidFill>
                  <a:srgbClr val="00ADBA"/>
                </a:solidFill>
                <a:effectLst/>
                <a:uLnTx/>
                <a:uFillTx/>
                <a:latin typeface="Calibri"/>
                <a:ea typeface="+mj-ea"/>
                <a:cs typeface="+mj-cs"/>
              </a:rPr>
              <a:t>Beho</a:t>
            </a:r>
            <a:endParaRPr kumimoji="0" lang="fr-BE" sz="4400" b="1" i="0" u="none" strike="noStrike" kern="1200" cap="none" spc="0" normalizeH="0" baseline="0" noProof="0" dirty="0">
              <a:ln>
                <a:noFill/>
              </a:ln>
              <a:solidFill>
                <a:srgbClr val="00ADBA"/>
              </a:solidFill>
              <a:effectLst/>
              <a:uLnTx/>
              <a:uFillTx/>
              <a:latin typeface="Calibri"/>
              <a:ea typeface="+mj-ea"/>
              <a:cs typeface="+mj-cs"/>
            </a:endParaRPr>
          </a:p>
        </p:txBody>
      </p:sp>
      <p:sp>
        <p:nvSpPr>
          <p:cNvPr id="13" name="Titre 1">
            <a:extLst>
              <a:ext uri="{FF2B5EF4-FFF2-40B4-BE49-F238E27FC236}">
                <a16:creationId xmlns:a16="http://schemas.microsoft.com/office/drawing/2014/main" id="{B6FC9D8D-0450-47DC-B086-F5DEE22D959C}"/>
              </a:ext>
            </a:extLst>
          </p:cNvPr>
          <p:cNvSpPr txBox="1">
            <a:spLocks/>
          </p:cNvSpPr>
          <p:nvPr/>
        </p:nvSpPr>
        <p:spPr>
          <a:xfrm>
            <a:off x="515006" y="1367558"/>
            <a:ext cx="7830207" cy="1143000"/>
          </a:xfrm>
          <a:prstGeom prst="rect">
            <a:avLst/>
          </a:prstGeom>
        </p:spPr>
        <p:txBody>
          <a:bodyPr>
            <a:normAutofit/>
          </a:bodyPr>
          <a:lstStyle>
            <a:lvl1pPr algn="ctr" defTabSz="914239" rtl="0" eaLnBrk="1" latinLnBrk="0" hangingPunct="1">
              <a:spcBef>
                <a:spcPct val="0"/>
              </a:spcBef>
              <a:buNone/>
              <a:defRPr sz="4357" kern="1200">
                <a:solidFill>
                  <a:schemeClr val="tx1"/>
                </a:solidFill>
                <a:latin typeface="+mj-lt"/>
                <a:ea typeface="+mj-ea"/>
                <a:cs typeface="+mj-cs"/>
              </a:defRPr>
            </a:lvl1pPr>
          </a:lstStyle>
          <a:p>
            <a:pPr algn="l"/>
            <a:endParaRPr lang="fr-BE" sz="4000" b="1" dirty="0"/>
          </a:p>
        </p:txBody>
      </p:sp>
      <p:sp>
        <p:nvSpPr>
          <p:cNvPr id="2" name="ZoneTexte 1">
            <a:extLst>
              <a:ext uri="{FF2B5EF4-FFF2-40B4-BE49-F238E27FC236}">
                <a16:creationId xmlns:a16="http://schemas.microsoft.com/office/drawing/2014/main" id="{635857EE-CD89-4A65-8035-6212A58710AD}"/>
              </a:ext>
            </a:extLst>
          </p:cNvPr>
          <p:cNvSpPr txBox="1"/>
          <p:nvPr/>
        </p:nvSpPr>
        <p:spPr>
          <a:xfrm>
            <a:off x="609600" y="1367558"/>
            <a:ext cx="11389112" cy="4893647"/>
          </a:xfrm>
          <a:prstGeom prst="rect">
            <a:avLst/>
          </a:prstGeom>
          <a:noFill/>
        </p:spPr>
        <p:txBody>
          <a:bodyPr wrap="square" rtlCol="0">
            <a:spAutoFit/>
          </a:bodyPr>
          <a:lstStyle/>
          <a:p>
            <a:endParaRPr lang="fr-FR" sz="2000" dirty="0"/>
          </a:p>
          <a:p>
            <a:r>
              <a:rPr lang="fr-FR" sz="3200" b="1" dirty="0"/>
              <a:t>Introduit dans le cadre de l’appel à projet « Cœur de village » </a:t>
            </a:r>
          </a:p>
          <a:p>
            <a:endParaRPr lang="fr-FR" sz="2800" dirty="0"/>
          </a:p>
          <a:p>
            <a:endParaRPr lang="fr-FR" sz="2800" dirty="0"/>
          </a:p>
          <a:p>
            <a:r>
              <a:rPr lang="fr-FR" sz="3200" b="1" dirty="0"/>
              <a:t>Avancement du dossier </a:t>
            </a:r>
            <a:r>
              <a:rPr lang="fr-FR" sz="3200" dirty="0"/>
              <a:t>: accord du pouvoir subsidiant,                       mais 20 remarques dont l’auteur de projet doit prendre en compte          -&gt; modifications</a:t>
            </a:r>
          </a:p>
          <a:p>
            <a:endParaRPr lang="fr-FR" sz="2800" dirty="0"/>
          </a:p>
          <a:p>
            <a:endParaRPr lang="fr-FR" sz="2000" dirty="0"/>
          </a:p>
          <a:p>
            <a:endParaRPr lang="fr-FR" sz="2000" dirty="0"/>
          </a:p>
          <a:p>
            <a:endParaRPr lang="fr-FR" sz="2000" dirty="0"/>
          </a:p>
          <a:p>
            <a:endParaRPr lang="fr-FR" sz="2000" dirty="0"/>
          </a:p>
        </p:txBody>
      </p:sp>
    </p:spTree>
    <p:extLst>
      <p:ext uri="{BB962C8B-B14F-4D97-AF65-F5344CB8AC3E}">
        <p14:creationId xmlns:p14="http://schemas.microsoft.com/office/powerpoint/2010/main" val="2832053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C9081BB-5357-44C3-9E13-7F8232000674}"/>
              </a:ext>
            </a:extLst>
          </p:cNvPr>
          <p:cNvSpPr>
            <a:spLocks noGrp="1"/>
          </p:cNvSpPr>
          <p:nvPr>
            <p:ph idx="1"/>
          </p:nvPr>
        </p:nvSpPr>
        <p:spPr>
          <a:xfrm>
            <a:off x="609599" y="1655180"/>
            <a:ext cx="11393347" cy="5202819"/>
          </a:xfrm>
        </p:spPr>
        <p:txBody>
          <a:bodyPr>
            <a:normAutofit fontScale="77500" lnSpcReduction="20000"/>
          </a:bodyPr>
          <a:lstStyle/>
          <a:p>
            <a:r>
              <a:rPr lang="fr-BE" sz="4100" dirty="0"/>
              <a:t>Le dossier a été approuvé par le conseil en juin 2023 et a été soumis à l’approbation du pouvoir subsidiant qui a émis des remarques à ce sujet. Le cahier des charges a été revu en fonction et a été représenté au Conseil et soumis de nouveau au pouvoir subsidiant. Ce dernier vient d’approuver notre projet avec remarques. L’auteur de projet a été contacté pour savoir comment avancer dans le dossier.</a:t>
            </a:r>
          </a:p>
          <a:p>
            <a:r>
              <a:rPr lang="fr-BE" sz="4100" dirty="0"/>
              <a:t>Un permis a été délivré fin novembre. Le Patrimoine a été également consulté et a formulé des remarques intégrées dans le dossier.</a:t>
            </a:r>
          </a:p>
          <a:p>
            <a:r>
              <a:rPr lang="fr-BE" sz="4100" dirty="0"/>
              <a:t> Le dossier d’attribution du marché doit être envoyé pour le 30 juin 2024 au Pouvoir subsidiant</a:t>
            </a:r>
            <a:r>
              <a:rPr lang="fr-BE" sz="3800" dirty="0"/>
              <a:t>.</a:t>
            </a:r>
          </a:p>
          <a:p>
            <a:endParaRPr lang="fr-BE" dirty="0"/>
          </a:p>
        </p:txBody>
      </p:sp>
      <p:sp>
        <p:nvSpPr>
          <p:cNvPr id="4" name="Titre 1">
            <a:extLst>
              <a:ext uri="{FF2B5EF4-FFF2-40B4-BE49-F238E27FC236}">
                <a16:creationId xmlns:a16="http://schemas.microsoft.com/office/drawing/2014/main" id="{32E2D852-AB99-4D2B-9F04-DEC963C7ED29}"/>
              </a:ext>
            </a:extLst>
          </p:cNvPr>
          <p:cNvSpPr txBox="1">
            <a:spLocks noGrp="1"/>
          </p:cNvSpPr>
          <p:nvPr>
            <p:ph type="title"/>
          </p:nvPr>
        </p:nvSpPr>
        <p:spPr>
          <a:xfrm>
            <a:off x="609600" y="274638"/>
            <a:ext cx="10972800" cy="1143000"/>
          </a:xfrm>
          <a:prstGeom prst="rect">
            <a:avLst/>
          </a:prstGeom>
          <a:ln w="28575">
            <a:solidFill>
              <a:srgbClr val="00ADBA"/>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fr-FR" sz="3200" b="1" dirty="0">
                <a:solidFill>
                  <a:srgbClr val="00ADBA"/>
                </a:solidFill>
              </a:rPr>
              <a:t>Aménagement d’une place de village </a:t>
            </a:r>
            <a:r>
              <a:rPr kumimoji="0" lang="fr-BE" sz="3200" b="1" i="0" u="none" strike="noStrike" kern="1200" cap="none" spc="0" normalizeH="0" baseline="0" noProof="0" dirty="0">
                <a:ln>
                  <a:noFill/>
                </a:ln>
                <a:solidFill>
                  <a:srgbClr val="00ADBA"/>
                </a:solidFill>
                <a:effectLst/>
                <a:uLnTx/>
                <a:uFillTx/>
                <a:latin typeface="Calibri"/>
                <a:ea typeface="+mj-ea"/>
                <a:cs typeface="+mj-cs"/>
              </a:rPr>
              <a:t>à </a:t>
            </a:r>
            <a:r>
              <a:rPr kumimoji="0" lang="fr-BE" sz="3200" b="1" i="0" u="none" strike="noStrike" kern="1200" cap="none" spc="0" normalizeH="0" baseline="0" noProof="0" dirty="0" err="1">
                <a:ln>
                  <a:noFill/>
                </a:ln>
                <a:solidFill>
                  <a:srgbClr val="00ADBA"/>
                </a:solidFill>
                <a:effectLst/>
                <a:uLnTx/>
                <a:uFillTx/>
                <a:latin typeface="Calibri"/>
                <a:ea typeface="+mj-ea"/>
                <a:cs typeface="+mj-cs"/>
              </a:rPr>
              <a:t>Beho</a:t>
            </a:r>
            <a:r>
              <a:rPr kumimoji="0" lang="fr-BE" sz="3200" b="1" i="0" u="none" strike="noStrike" kern="1200" cap="none" spc="0" normalizeH="0" baseline="0" noProof="0" dirty="0">
                <a:ln>
                  <a:noFill/>
                </a:ln>
                <a:solidFill>
                  <a:srgbClr val="00ADBA"/>
                </a:solidFill>
                <a:effectLst/>
                <a:uLnTx/>
                <a:uFillTx/>
                <a:latin typeface="Calibri"/>
                <a:ea typeface="+mj-ea"/>
                <a:cs typeface="+mj-cs"/>
              </a:rPr>
              <a:t> </a:t>
            </a:r>
            <a:br>
              <a:rPr kumimoji="0" lang="fr-BE" sz="3200" b="1" i="0" u="none" strike="noStrike" kern="1200" cap="none" spc="0" normalizeH="0" baseline="0" noProof="0" dirty="0">
                <a:ln>
                  <a:noFill/>
                </a:ln>
                <a:solidFill>
                  <a:srgbClr val="00ADBA"/>
                </a:solidFill>
                <a:effectLst/>
                <a:uLnTx/>
                <a:uFillTx/>
                <a:latin typeface="Calibri"/>
                <a:ea typeface="+mj-ea"/>
                <a:cs typeface="+mj-cs"/>
              </a:rPr>
            </a:br>
            <a:r>
              <a:rPr kumimoji="0" lang="fr-BE" sz="3200" b="1" i="0" u="none" strike="noStrike" kern="1200" cap="none" spc="0" normalizeH="0" baseline="0" noProof="0" dirty="0">
                <a:ln>
                  <a:noFill/>
                </a:ln>
                <a:solidFill>
                  <a:srgbClr val="00ADBA"/>
                </a:solidFill>
                <a:effectLst/>
                <a:uLnTx/>
                <a:uFillTx/>
                <a:latin typeface="Calibri"/>
                <a:ea typeface="+mj-ea"/>
                <a:cs typeface="+mj-cs"/>
              </a:rPr>
              <a:t>Cœur de village - Avancement</a:t>
            </a:r>
          </a:p>
        </p:txBody>
      </p:sp>
    </p:spTree>
    <p:extLst>
      <p:ext uri="{BB962C8B-B14F-4D97-AF65-F5344CB8AC3E}">
        <p14:creationId xmlns:p14="http://schemas.microsoft.com/office/powerpoint/2010/main" val="2550025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A18C8DF4-56D7-4442-8B5D-7128F2A839D7}"/>
              </a:ext>
            </a:extLst>
          </p:cNvPr>
          <p:cNvPicPr>
            <a:picLocks noGrp="1" noChangeAspect="1"/>
          </p:cNvPicPr>
          <p:nvPr>
            <p:ph idx="1"/>
          </p:nvPr>
        </p:nvPicPr>
        <p:blipFill>
          <a:blip r:embed="rId2"/>
          <a:stretch>
            <a:fillRect/>
          </a:stretch>
        </p:blipFill>
        <p:spPr>
          <a:xfrm>
            <a:off x="2054715" y="-17515"/>
            <a:ext cx="7575421" cy="6893030"/>
          </a:xfrm>
          <a:prstGeom prst="rect">
            <a:avLst/>
          </a:prstGeom>
        </p:spPr>
      </p:pic>
    </p:spTree>
    <p:extLst>
      <p:ext uri="{BB962C8B-B14F-4D97-AF65-F5344CB8AC3E}">
        <p14:creationId xmlns:p14="http://schemas.microsoft.com/office/powerpoint/2010/main" val="1050841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7FC4B1F6-EC41-4438-A505-4C90CD8A683E}"/>
              </a:ext>
            </a:extLst>
          </p:cNvPr>
          <p:cNvPicPr>
            <a:picLocks noGrp="1" noChangeAspect="1"/>
          </p:cNvPicPr>
          <p:nvPr>
            <p:ph idx="1"/>
          </p:nvPr>
        </p:nvPicPr>
        <p:blipFill>
          <a:blip r:embed="rId2"/>
          <a:stretch>
            <a:fillRect/>
          </a:stretch>
        </p:blipFill>
        <p:spPr>
          <a:xfrm>
            <a:off x="0" y="0"/>
            <a:ext cx="12396675" cy="6828213"/>
          </a:xfrm>
          <a:prstGeom prst="rect">
            <a:avLst/>
          </a:prstGeom>
        </p:spPr>
      </p:pic>
    </p:spTree>
    <p:extLst>
      <p:ext uri="{BB962C8B-B14F-4D97-AF65-F5344CB8AC3E}">
        <p14:creationId xmlns:p14="http://schemas.microsoft.com/office/powerpoint/2010/main" val="1013395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09BDD7-A0D5-4358-99A7-0E1BF631CFCA}"/>
              </a:ext>
            </a:extLst>
          </p:cNvPr>
          <p:cNvSpPr>
            <a:spLocks noGrp="1"/>
          </p:cNvSpPr>
          <p:nvPr>
            <p:ph type="ctrTitle"/>
          </p:nvPr>
        </p:nvSpPr>
        <p:spPr>
          <a:xfrm>
            <a:off x="2091559" y="2190070"/>
            <a:ext cx="6513179" cy="1766110"/>
          </a:xfrm>
        </p:spPr>
        <p:txBody>
          <a:bodyPr/>
          <a:lstStyle/>
          <a:p>
            <a:r>
              <a:rPr lang="fr-BE" sz="4000" dirty="0">
                <a:solidFill>
                  <a:schemeClr val="accent3"/>
                </a:solidFill>
              </a:rPr>
              <a:t>4.Budget </a:t>
            </a:r>
            <a:br>
              <a:rPr lang="fr-BE" sz="4000" dirty="0">
                <a:solidFill>
                  <a:schemeClr val="accent3"/>
                </a:solidFill>
              </a:rPr>
            </a:br>
            <a:r>
              <a:rPr lang="fr-BE" sz="4000" dirty="0">
                <a:solidFill>
                  <a:schemeClr val="accent3"/>
                </a:solidFill>
              </a:rPr>
              <a:t>            participatif</a:t>
            </a:r>
          </a:p>
        </p:txBody>
      </p:sp>
      <p:pic>
        <p:nvPicPr>
          <p:cNvPr id="6" name="Image 5">
            <a:extLst>
              <a:ext uri="{FF2B5EF4-FFF2-40B4-BE49-F238E27FC236}">
                <a16:creationId xmlns:a16="http://schemas.microsoft.com/office/drawing/2014/main" id="{BF62EADB-4DFD-4389-840E-5D859207E275}"/>
              </a:ext>
            </a:extLst>
          </p:cNvPr>
          <p:cNvPicPr>
            <a:picLocks noChangeAspect="1"/>
          </p:cNvPicPr>
          <p:nvPr/>
        </p:nvPicPr>
        <p:blipFill>
          <a:blip r:embed="rId2"/>
          <a:stretch>
            <a:fillRect/>
          </a:stretch>
        </p:blipFill>
        <p:spPr>
          <a:xfrm rot="1442594">
            <a:off x="9057263" y="2706456"/>
            <a:ext cx="2276418" cy="3231254"/>
          </a:xfrm>
          <a:prstGeom prst="rect">
            <a:avLst/>
          </a:prstGeom>
        </p:spPr>
      </p:pic>
      <p:sp>
        <p:nvSpPr>
          <p:cNvPr id="3" name="Rectangle 2">
            <a:extLst>
              <a:ext uri="{FF2B5EF4-FFF2-40B4-BE49-F238E27FC236}">
                <a16:creationId xmlns:a16="http://schemas.microsoft.com/office/drawing/2014/main" id="{CBCC14B3-614F-4329-8180-938520DB6FC1}"/>
              </a:ext>
            </a:extLst>
          </p:cNvPr>
          <p:cNvSpPr/>
          <p:nvPr/>
        </p:nvSpPr>
        <p:spPr>
          <a:xfrm>
            <a:off x="4455818" y="4183117"/>
            <a:ext cx="3763272" cy="523220"/>
          </a:xfrm>
          <a:prstGeom prst="rect">
            <a:avLst/>
          </a:prstGeom>
        </p:spPr>
        <p:txBody>
          <a:bodyPr wrap="square">
            <a:spAutoFit/>
          </a:bodyPr>
          <a:lstStyle/>
          <a:p>
            <a:pPr lvl="0"/>
            <a:r>
              <a:rPr lang="fr-FR" sz="2800" dirty="0"/>
              <a:t>Retour sur les 3 projets </a:t>
            </a:r>
          </a:p>
        </p:txBody>
      </p:sp>
    </p:spTree>
    <p:extLst>
      <p:ext uri="{BB962C8B-B14F-4D97-AF65-F5344CB8AC3E}">
        <p14:creationId xmlns:p14="http://schemas.microsoft.com/office/powerpoint/2010/main" val="901238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B6FC9D8D-0450-47DC-B086-F5DEE22D959C}"/>
              </a:ext>
            </a:extLst>
          </p:cNvPr>
          <p:cNvSpPr txBox="1">
            <a:spLocks/>
          </p:cNvSpPr>
          <p:nvPr/>
        </p:nvSpPr>
        <p:spPr>
          <a:xfrm>
            <a:off x="515006" y="1367558"/>
            <a:ext cx="7830207" cy="1143000"/>
          </a:xfrm>
          <a:prstGeom prst="rect">
            <a:avLst/>
          </a:prstGeom>
        </p:spPr>
        <p:txBody>
          <a:bodyPr>
            <a:normAutofit/>
          </a:bodyPr>
          <a:lstStyle>
            <a:lvl1pPr algn="ctr" defTabSz="914239" rtl="0" eaLnBrk="1" latinLnBrk="0" hangingPunct="1">
              <a:spcBef>
                <a:spcPct val="0"/>
              </a:spcBef>
              <a:buNone/>
              <a:defRPr sz="4357" kern="1200">
                <a:solidFill>
                  <a:schemeClr val="tx1"/>
                </a:solidFill>
                <a:latin typeface="+mj-lt"/>
                <a:ea typeface="+mj-ea"/>
                <a:cs typeface="+mj-cs"/>
              </a:defRPr>
            </a:lvl1pPr>
          </a:lstStyle>
          <a:p>
            <a:pPr algn="l"/>
            <a:endParaRPr lang="fr-BE" sz="3200" b="1" dirty="0"/>
          </a:p>
        </p:txBody>
      </p:sp>
      <p:sp>
        <p:nvSpPr>
          <p:cNvPr id="2" name="ZoneTexte 1">
            <a:extLst>
              <a:ext uri="{FF2B5EF4-FFF2-40B4-BE49-F238E27FC236}">
                <a16:creationId xmlns:a16="http://schemas.microsoft.com/office/drawing/2014/main" id="{71C372CC-6C61-47D1-8E78-6C46AEFD4F2B}"/>
              </a:ext>
            </a:extLst>
          </p:cNvPr>
          <p:cNvSpPr txBox="1"/>
          <p:nvPr/>
        </p:nvSpPr>
        <p:spPr>
          <a:xfrm>
            <a:off x="412595" y="669074"/>
            <a:ext cx="11642771" cy="5293757"/>
          </a:xfrm>
          <a:prstGeom prst="rect">
            <a:avLst/>
          </a:prstGeom>
          <a:noFill/>
        </p:spPr>
        <p:txBody>
          <a:bodyPr wrap="square" rtlCol="0">
            <a:spAutoFit/>
          </a:bodyPr>
          <a:lstStyle/>
          <a:p>
            <a:endParaRPr lang="fr-BE" dirty="0"/>
          </a:p>
          <a:p>
            <a:pPr lvl="1"/>
            <a:r>
              <a:rPr lang="fr-FR" sz="3200" b="1" dirty="0"/>
              <a:t>Cercle de jeunesse St Joseph (</a:t>
            </a:r>
            <a:r>
              <a:rPr lang="fr-FR" sz="3200" b="1" dirty="0" err="1"/>
              <a:t>Sterpigny</a:t>
            </a:r>
            <a:r>
              <a:rPr lang="fr-FR" sz="3200" b="1" dirty="0"/>
              <a:t>) : </a:t>
            </a:r>
            <a:r>
              <a:rPr lang="fr-FR" sz="3200" dirty="0"/>
              <a:t>kiosque. </a:t>
            </a:r>
            <a:r>
              <a:rPr lang="fr-BE" sz="3200" dirty="0"/>
              <a:t>8.044,71€. </a:t>
            </a:r>
          </a:p>
          <a:p>
            <a:pPr lvl="1"/>
            <a:r>
              <a:rPr lang="fr-BE" sz="3200" dirty="0"/>
              <a:t>Le permis leur a été octroyé. Ils doivent lancer le marché public et on attend leur retour.</a:t>
            </a:r>
          </a:p>
          <a:p>
            <a:pPr lvl="1"/>
            <a:endParaRPr lang="fr-BE" sz="3200" dirty="0"/>
          </a:p>
          <a:p>
            <a:pPr lvl="1"/>
            <a:r>
              <a:rPr lang="fr-FR" sz="3200" b="1" dirty="0"/>
              <a:t>Association de parents </a:t>
            </a:r>
            <a:r>
              <a:rPr lang="fr-FR" sz="3200" b="1" dirty="0" err="1"/>
              <a:t>Bovigny</a:t>
            </a:r>
            <a:r>
              <a:rPr lang="fr-FR" sz="3200" b="1" dirty="0"/>
              <a:t>-Courtil : </a:t>
            </a:r>
            <a:r>
              <a:rPr lang="fr-FR" sz="3200" dirty="0"/>
              <a:t>parcours Vita. 5.000 €. On vient de recevoir les infos à analyser pour lancer le marché public</a:t>
            </a:r>
          </a:p>
          <a:p>
            <a:pPr lvl="1"/>
            <a:endParaRPr lang="fr-BE" sz="3200" dirty="0"/>
          </a:p>
          <a:p>
            <a:pPr lvl="1"/>
            <a:r>
              <a:rPr lang="fr-FR" sz="3200" b="1" dirty="0" err="1"/>
              <a:t>Gouvy</a:t>
            </a:r>
            <a:r>
              <a:rPr lang="fr-FR" sz="3200" b="1" dirty="0"/>
              <a:t> – Chemins et Sentiers : </a:t>
            </a:r>
            <a:r>
              <a:rPr lang="fr-FR" sz="3200" dirty="0"/>
              <a:t>aménagement de sentiers, </a:t>
            </a:r>
            <a:r>
              <a:rPr lang="fr-BE" sz="3200" dirty="0"/>
              <a:t>4.500€.</a:t>
            </a:r>
          </a:p>
          <a:p>
            <a:pPr lvl="1"/>
            <a:r>
              <a:rPr lang="fr-BE" sz="3200" dirty="0"/>
              <a:t>Les aménagements demandés sont présentés au Collège. </a:t>
            </a:r>
          </a:p>
        </p:txBody>
      </p:sp>
    </p:spTree>
    <p:extLst>
      <p:ext uri="{BB962C8B-B14F-4D97-AF65-F5344CB8AC3E}">
        <p14:creationId xmlns:p14="http://schemas.microsoft.com/office/powerpoint/2010/main" val="3015692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5BF6C9F1-5E18-4F24-80AC-B26D7C14A2EC}"/>
              </a:ext>
            </a:extLst>
          </p:cNvPr>
          <p:cNvSpPr txBox="1">
            <a:spLocks/>
          </p:cNvSpPr>
          <p:nvPr/>
        </p:nvSpPr>
        <p:spPr>
          <a:xfrm>
            <a:off x="609600" y="239914"/>
            <a:ext cx="10972800" cy="871256"/>
          </a:xfrm>
          <a:prstGeom prst="rect">
            <a:avLst/>
          </a:prstGeom>
          <a:ln w="28575">
            <a:solidFill>
              <a:srgbClr val="00ADBA"/>
            </a:solidFill>
          </a:ln>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fr-FR" b="1" dirty="0">
                <a:solidFill>
                  <a:srgbClr val="00ADBA"/>
                </a:solidFill>
              </a:rPr>
              <a:t> 5. Composition de la CLDR – Composante citoyenne</a:t>
            </a:r>
            <a:endParaRPr kumimoji="0" lang="fr-BE" sz="4400" b="1" i="0" u="none" strike="noStrike" kern="1200" cap="none" spc="0" normalizeH="0" baseline="0" noProof="0" dirty="0">
              <a:ln>
                <a:noFill/>
              </a:ln>
              <a:solidFill>
                <a:srgbClr val="00ADBA"/>
              </a:solidFill>
              <a:effectLst/>
              <a:uLnTx/>
              <a:uFillTx/>
              <a:latin typeface="Calibri"/>
              <a:ea typeface="+mj-ea"/>
              <a:cs typeface="+mj-cs"/>
            </a:endParaRPr>
          </a:p>
        </p:txBody>
      </p:sp>
      <p:sp>
        <p:nvSpPr>
          <p:cNvPr id="13" name="Titre 1">
            <a:extLst>
              <a:ext uri="{FF2B5EF4-FFF2-40B4-BE49-F238E27FC236}">
                <a16:creationId xmlns:a16="http://schemas.microsoft.com/office/drawing/2014/main" id="{B6FC9D8D-0450-47DC-B086-F5DEE22D959C}"/>
              </a:ext>
            </a:extLst>
          </p:cNvPr>
          <p:cNvSpPr txBox="1">
            <a:spLocks/>
          </p:cNvSpPr>
          <p:nvPr/>
        </p:nvSpPr>
        <p:spPr>
          <a:xfrm>
            <a:off x="515006" y="1367558"/>
            <a:ext cx="7830207" cy="1143000"/>
          </a:xfrm>
          <a:prstGeom prst="rect">
            <a:avLst/>
          </a:prstGeom>
        </p:spPr>
        <p:txBody>
          <a:bodyPr>
            <a:normAutofit/>
          </a:bodyPr>
          <a:lstStyle>
            <a:lvl1pPr algn="ctr" defTabSz="914239" rtl="0" eaLnBrk="1" latinLnBrk="0" hangingPunct="1">
              <a:spcBef>
                <a:spcPct val="0"/>
              </a:spcBef>
              <a:buNone/>
              <a:defRPr sz="4357" kern="1200">
                <a:solidFill>
                  <a:schemeClr val="tx1"/>
                </a:solidFill>
                <a:latin typeface="+mj-lt"/>
                <a:ea typeface="+mj-ea"/>
                <a:cs typeface="+mj-cs"/>
              </a:defRPr>
            </a:lvl1pPr>
          </a:lstStyle>
          <a:p>
            <a:pPr algn="l"/>
            <a:endParaRPr lang="fr-BE" sz="3200" b="1" dirty="0"/>
          </a:p>
        </p:txBody>
      </p:sp>
      <p:sp>
        <p:nvSpPr>
          <p:cNvPr id="2" name="ZoneTexte 1">
            <a:extLst>
              <a:ext uri="{FF2B5EF4-FFF2-40B4-BE49-F238E27FC236}">
                <a16:creationId xmlns:a16="http://schemas.microsoft.com/office/drawing/2014/main" id="{71C372CC-6C61-47D1-8E78-6C46AEFD4F2B}"/>
              </a:ext>
            </a:extLst>
          </p:cNvPr>
          <p:cNvSpPr txBox="1"/>
          <p:nvPr/>
        </p:nvSpPr>
        <p:spPr>
          <a:xfrm>
            <a:off x="706056" y="2141316"/>
            <a:ext cx="11349310" cy="2862322"/>
          </a:xfrm>
          <a:prstGeom prst="rect">
            <a:avLst/>
          </a:prstGeom>
          <a:noFill/>
        </p:spPr>
        <p:txBody>
          <a:bodyPr wrap="square" rtlCol="0">
            <a:spAutoFit/>
          </a:bodyPr>
          <a:lstStyle/>
          <a:p>
            <a:pPr marL="457200" lvl="0" indent="-457200">
              <a:buFontTx/>
              <a:buChar char="-"/>
              <a:defRPr/>
            </a:pPr>
            <a:r>
              <a:rPr lang="fr-FR" sz="3600" b="1" dirty="0"/>
              <a:t>Prise d’acte de démissions :   6   membres « citoyens » </a:t>
            </a:r>
          </a:p>
          <a:p>
            <a:pPr marL="457200" lvl="0" indent="-457200">
              <a:buFontTx/>
              <a:buChar char="-"/>
              <a:defRPr/>
            </a:pPr>
            <a:endParaRPr lang="fr-FR" sz="3600" b="1" dirty="0"/>
          </a:p>
          <a:p>
            <a:pPr marL="457200" lvl="0" indent="-457200">
              <a:buFontTx/>
              <a:buChar char="-"/>
              <a:defRPr/>
            </a:pPr>
            <a:r>
              <a:rPr lang="fr-FR" sz="3600" b="1" dirty="0"/>
              <a:t>&gt; recrutement nouveaux membres via lancement du mini PCDR</a:t>
            </a:r>
          </a:p>
          <a:p>
            <a:pPr marL="457200" lvl="0" indent="-457200">
              <a:buFontTx/>
              <a:buChar char="-"/>
              <a:defRPr/>
            </a:pPr>
            <a:endParaRPr lang="fr-FR" sz="3600" b="1" dirty="0"/>
          </a:p>
        </p:txBody>
      </p:sp>
    </p:spTree>
    <p:extLst>
      <p:ext uri="{BB962C8B-B14F-4D97-AF65-F5344CB8AC3E}">
        <p14:creationId xmlns:p14="http://schemas.microsoft.com/office/powerpoint/2010/main" val="2657548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5BF6C9F1-5E18-4F24-80AC-B26D7C14A2EC}"/>
              </a:ext>
            </a:extLst>
          </p:cNvPr>
          <p:cNvSpPr txBox="1">
            <a:spLocks/>
          </p:cNvSpPr>
          <p:nvPr/>
        </p:nvSpPr>
        <p:spPr>
          <a:xfrm>
            <a:off x="547279" y="239914"/>
            <a:ext cx="9328241" cy="871256"/>
          </a:xfrm>
          <a:prstGeom prst="rect">
            <a:avLst/>
          </a:prstGeom>
          <a:ln w="28575">
            <a:solidFill>
              <a:srgbClr val="00ADBA"/>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sz="4400" b="1" i="0" u="none" strike="noStrike" kern="1200" cap="none" spc="0" normalizeH="0" baseline="0" noProof="0" dirty="0">
                <a:ln>
                  <a:noFill/>
                </a:ln>
                <a:solidFill>
                  <a:srgbClr val="00ADBA"/>
                </a:solidFill>
                <a:effectLst/>
                <a:uLnTx/>
                <a:uFillTx/>
                <a:latin typeface="Calibri"/>
                <a:ea typeface="+mj-ea"/>
                <a:cs typeface="+mj-cs"/>
              </a:rPr>
              <a:t>Le rapport annuel </a:t>
            </a:r>
            <a:endParaRPr kumimoji="0" lang="fr-BE" sz="3600" b="1" i="0" u="none" strike="noStrike" kern="1200" cap="none" spc="0" normalizeH="0" baseline="0" noProof="0" dirty="0">
              <a:ln>
                <a:noFill/>
              </a:ln>
              <a:solidFill>
                <a:srgbClr val="00ADBA"/>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671E5BC2-B5E4-4E29-B149-A9B2FCC72C99}"/>
              </a:ext>
            </a:extLst>
          </p:cNvPr>
          <p:cNvSpPr/>
          <p:nvPr/>
        </p:nvSpPr>
        <p:spPr>
          <a:xfrm>
            <a:off x="1055076" y="1758462"/>
            <a:ext cx="10445261" cy="2970044"/>
          </a:xfrm>
          <a:prstGeom prst="rect">
            <a:avLst/>
          </a:prstGeom>
        </p:spPr>
        <p:txBody>
          <a:bodyPr wrap="square">
            <a:spAutoFit/>
          </a:bodyPr>
          <a:lstStyle/>
          <a:p>
            <a:r>
              <a:rPr lang="fr-BE" sz="3600" b="1" dirty="0"/>
              <a:t>Rapport d’activités de la CLDR</a:t>
            </a:r>
          </a:p>
          <a:p>
            <a:endParaRPr lang="fr-BE" sz="700" b="1" dirty="0"/>
          </a:p>
          <a:p>
            <a:endParaRPr lang="fr-BE" sz="700" b="1" dirty="0"/>
          </a:p>
          <a:p>
            <a:r>
              <a:rPr lang="fr-FR" sz="2800" b="1" dirty="0"/>
              <a:t>La CLDR s’est réunie à 3 reprises dans le courant de l’année 2023</a:t>
            </a:r>
          </a:p>
          <a:p>
            <a:endParaRPr lang="fr-FR" sz="2800" b="1" dirty="0"/>
          </a:p>
          <a:p>
            <a:r>
              <a:rPr lang="fr-FR" sz="2400" dirty="0"/>
              <a:t>19 janvier : 11 présents</a:t>
            </a:r>
          </a:p>
          <a:p>
            <a:r>
              <a:rPr lang="fr-FR" sz="2400" dirty="0"/>
              <a:t>7 mars : 11 présents</a:t>
            </a:r>
          </a:p>
          <a:p>
            <a:r>
              <a:rPr lang="fr-FR" sz="2400" dirty="0"/>
              <a:t>25 octobre : 9 présents</a:t>
            </a:r>
          </a:p>
          <a:p>
            <a:endParaRPr lang="fr-FR" sz="900" b="1" dirty="0"/>
          </a:p>
        </p:txBody>
      </p:sp>
    </p:spTree>
    <p:extLst>
      <p:ext uri="{BB962C8B-B14F-4D97-AF65-F5344CB8AC3E}">
        <p14:creationId xmlns:p14="http://schemas.microsoft.com/office/powerpoint/2010/main" val="2705600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D8A83C-17BB-40FC-86A8-95B2D0FBD2F9}"/>
              </a:ext>
            </a:extLst>
          </p:cNvPr>
          <p:cNvSpPr/>
          <p:nvPr/>
        </p:nvSpPr>
        <p:spPr>
          <a:xfrm>
            <a:off x="122664" y="0"/>
            <a:ext cx="11407698" cy="9325630"/>
          </a:xfrm>
          <a:prstGeom prst="rect">
            <a:avLst/>
          </a:prstGeom>
        </p:spPr>
        <p:txBody>
          <a:bodyPr wrap="square">
            <a:spAutoFit/>
          </a:bodyPr>
          <a:lstStyle/>
          <a:p>
            <a:endParaRPr lang="fr-FR" sz="2800" b="1" dirty="0"/>
          </a:p>
          <a:p>
            <a:r>
              <a:rPr lang="fr-FR" sz="2800" dirty="0"/>
              <a:t>Les réunions de CLDR ont abordé les sujets suivants :</a:t>
            </a:r>
          </a:p>
          <a:p>
            <a:endParaRPr lang="fr-BE" sz="2800" dirty="0"/>
          </a:p>
          <a:p>
            <a:pPr lvl="0"/>
            <a:r>
              <a:rPr lang="fr-FR" sz="2400" b="1" dirty="0"/>
              <a:t>Budget participatif : </a:t>
            </a:r>
            <a:r>
              <a:rPr lang="fr-FR" sz="2400" dirty="0"/>
              <a:t>le comité de sélection pilotant le budget participatif a évalué la recevabilité des projets candidats, pour pouvoir être soumis au vote des citoyens de la CLDR. Sept candidatures ont été déposées, dont deux qui ont été jugées non recevables. Les résultats des votes ont ensuite été présentés à la CLDR. Avec ce budget, 3 projets sont financés (Le cercle de jeunesse St-Joseph, 8.044€71 – l’association de parents </a:t>
            </a:r>
            <a:r>
              <a:rPr lang="fr-FR" sz="2400" dirty="0" err="1"/>
              <a:t>Bovigny</a:t>
            </a:r>
            <a:r>
              <a:rPr lang="fr-FR" sz="2400" dirty="0"/>
              <a:t>-Courtil, 5.000€ - le projet chemins et sentiers </a:t>
            </a:r>
            <a:r>
              <a:rPr lang="fr-FR" sz="2400" dirty="0" err="1"/>
              <a:t>Gouvy</a:t>
            </a:r>
            <a:r>
              <a:rPr lang="fr-FR" sz="2400" dirty="0"/>
              <a:t>, 4.500€)</a:t>
            </a:r>
            <a:endParaRPr lang="fr-BE" sz="2400" dirty="0"/>
          </a:p>
          <a:p>
            <a:pPr lvl="0"/>
            <a:r>
              <a:rPr lang="fr-FR" sz="2400" b="1" dirty="0"/>
              <a:t>Réaménagement de la rue de la Gare</a:t>
            </a:r>
            <a:r>
              <a:rPr lang="fr-FR" sz="2400" dirty="0"/>
              <a:t> : le Collège a décidé d’attribuer 100.000€ en part communale (en + des 400.000€ de subside)</a:t>
            </a:r>
            <a:endParaRPr lang="fr-BE" sz="2400" dirty="0"/>
          </a:p>
          <a:p>
            <a:pPr lvl="0"/>
            <a:r>
              <a:rPr lang="fr-FR" sz="2400" b="1" dirty="0"/>
              <a:t>Amélioration de la mobilité douce par des aménagements de chemins de liaison </a:t>
            </a:r>
            <a:r>
              <a:rPr lang="fr-FR" sz="2400" dirty="0"/>
              <a:t>: la part communale allouée par le Collège est de 688.148€ (presque l’équivalent du subside DR)</a:t>
            </a:r>
            <a:endParaRPr lang="fr-BE" sz="2400" dirty="0"/>
          </a:p>
          <a:p>
            <a:pPr lvl="0"/>
            <a:r>
              <a:rPr lang="fr-FR" sz="2400" b="1" dirty="0"/>
              <a:t>Convention n°1 : Liaisonnement de mobilité douce des villages vers l’École de </a:t>
            </a:r>
            <a:r>
              <a:rPr lang="fr-FR" sz="2400" b="1" dirty="0" err="1"/>
              <a:t>Cherain</a:t>
            </a:r>
            <a:r>
              <a:rPr lang="fr-FR" sz="2400" dirty="0"/>
              <a:t> : introduction en convention, désignation de l’auteur et analyse, affinement du projet par l’auteur.  Les aspects techniques du projet ont été décrits lors de la dernière réunion CLDR.</a:t>
            </a:r>
            <a:endParaRPr lang="fr-BE" sz="2400" dirty="0"/>
          </a:p>
          <a:p>
            <a:endParaRPr lang="fr-FR" sz="2400" b="1" dirty="0"/>
          </a:p>
          <a:p>
            <a:endParaRPr lang="fr-BE" sz="2800" b="1" dirty="0"/>
          </a:p>
          <a:p>
            <a:r>
              <a:rPr lang="fr-FR" sz="2800" b="1" dirty="0"/>
              <a:t> </a:t>
            </a:r>
            <a:endParaRPr lang="fr-BE" sz="2800" b="1" dirty="0"/>
          </a:p>
          <a:p>
            <a:endParaRPr lang="fr-BE" sz="4000" b="1" dirty="0"/>
          </a:p>
          <a:p>
            <a:endParaRPr lang="fr-BE" sz="4000" b="1" dirty="0"/>
          </a:p>
          <a:p>
            <a:endParaRPr lang="fr-BE" sz="4000" b="1" dirty="0"/>
          </a:p>
        </p:txBody>
      </p:sp>
    </p:spTree>
    <p:extLst>
      <p:ext uri="{BB962C8B-B14F-4D97-AF65-F5344CB8AC3E}">
        <p14:creationId xmlns:p14="http://schemas.microsoft.com/office/powerpoint/2010/main" val="1403310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B071996-F537-4F08-B538-54390523F29C}"/>
              </a:ext>
            </a:extLst>
          </p:cNvPr>
          <p:cNvSpPr txBox="1">
            <a:spLocks/>
          </p:cNvSpPr>
          <p:nvPr/>
        </p:nvSpPr>
        <p:spPr>
          <a:xfrm>
            <a:off x="2025152" y="863715"/>
            <a:ext cx="8141695" cy="3190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5400" b="1" dirty="0">
                <a:solidFill>
                  <a:srgbClr val="00ADBA"/>
                </a:solidFill>
              </a:rPr>
              <a:t>1. </a:t>
            </a:r>
            <a:r>
              <a:rPr lang="fr-FR" sz="6000" b="1" dirty="0">
                <a:solidFill>
                  <a:srgbClr val="00ADBA"/>
                </a:solidFill>
              </a:rPr>
              <a:t>Accueil </a:t>
            </a:r>
            <a:endParaRPr lang="fr-BE" sz="6000" b="1" dirty="0">
              <a:solidFill>
                <a:srgbClr val="00ADBA"/>
              </a:solidFill>
            </a:endParaRPr>
          </a:p>
        </p:txBody>
      </p:sp>
      <p:sp>
        <p:nvSpPr>
          <p:cNvPr id="5" name="Titre 1">
            <a:extLst>
              <a:ext uri="{FF2B5EF4-FFF2-40B4-BE49-F238E27FC236}">
                <a16:creationId xmlns:a16="http://schemas.microsoft.com/office/drawing/2014/main" id="{226C9596-C4A4-4961-80F7-DA4C1742537B}"/>
              </a:ext>
            </a:extLst>
          </p:cNvPr>
          <p:cNvSpPr txBox="1">
            <a:spLocks/>
          </p:cNvSpPr>
          <p:nvPr/>
        </p:nvSpPr>
        <p:spPr>
          <a:xfrm>
            <a:off x="849085" y="405681"/>
            <a:ext cx="10303329" cy="1554162"/>
          </a:xfrm>
          <a:prstGeom prst="rect">
            <a:avLst/>
          </a:prstGeom>
          <a:ln w="28575">
            <a:solidFill>
              <a:srgbClr val="00ADBA"/>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BE" b="1" dirty="0">
              <a:solidFill>
                <a:srgbClr val="00ADBA"/>
              </a:solidFill>
            </a:endParaRPr>
          </a:p>
        </p:txBody>
      </p:sp>
      <p:sp>
        <p:nvSpPr>
          <p:cNvPr id="8" name="ZoneTexte 7">
            <a:extLst>
              <a:ext uri="{FF2B5EF4-FFF2-40B4-BE49-F238E27FC236}">
                <a16:creationId xmlns:a16="http://schemas.microsoft.com/office/drawing/2014/main" id="{34163371-7B0E-4E33-B0CD-47BB5581D32E}"/>
              </a:ext>
            </a:extLst>
          </p:cNvPr>
          <p:cNvSpPr txBox="1"/>
          <p:nvPr/>
        </p:nvSpPr>
        <p:spPr>
          <a:xfrm>
            <a:off x="1547969" y="2099856"/>
            <a:ext cx="9430696" cy="2585323"/>
          </a:xfrm>
          <a:prstGeom prst="rect">
            <a:avLst/>
          </a:prstGeom>
          <a:noFill/>
        </p:spPr>
        <p:txBody>
          <a:bodyPr wrap="square" rtlCol="0">
            <a:spAutoFit/>
          </a:bodyPr>
          <a:lstStyle/>
          <a:p>
            <a:endParaRPr lang="fr-FR" dirty="0"/>
          </a:p>
          <a:p>
            <a:pPr marL="457200" indent="-457200">
              <a:buFont typeface="Wingdings" panose="05000000000000000000" pitchFamily="2" charset="2"/>
              <a:buChar char="ü"/>
            </a:pPr>
            <a:endParaRPr lang="fr-FR" sz="3600" dirty="0"/>
          </a:p>
          <a:p>
            <a:pPr marL="457200" indent="-457200">
              <a:buFont typeface="Wingdings" panose="05000000000000000000" pitchFamily="2" charset="2"/>
              <a:buChar char="ü"/>
            </a:pPr>
            <a:endParaRPr lang="fr-FR" sz="3600" dirty="0"/>
          </a:p>
          <a:p>
            <a:endParaRPr lang="fr-FR" sz="3600" dirty="0"/>
          </a:p>
          <a:p>
            <a:endParaRPr lang="fr-BE" sz="3600" b="1" dirty="0">
              <a:solidFill>
                <a:srgbClr val="33CCCC"/>
              </a:solidFill>
            </a:endParaRPr>
          </a:p>
        </p:txBody>
      </p:sp>
      <p:pic>
        <p:nvPicPr>
          <p:cNvPr id="3" name="Image 2">
            <a:extLst>
              <a:ext uri="{FF2B5EF4-FFF2-40B4-BE49-F238E27FC236}">
                <a16:creationId xmlns:a16="http://schemas.microsoft.com/office/drawing/2014/main" id="{9DC5589F-D94D-416C-9B43-5D50E57663A6}"/>
              </a:ext>
            </a:extLst>
          </p:cNvPr>
          <p:cNvPicPr>
            <a:picLocks noChangeAspect="1"/>
          </p:cNvPicPr>
          <p:nvPr/>
        </p:nvPicPr>
        <p:blipFill rotWithShape="1">
          <a:blip r:embed="rId3">
            <a:extLst>
              <a:ext uri="{28A0092B-C50C-407E-A947-70E740481C1C}">
                <a14:useLocalDpi xmlns:a14="http://schemas.microsoft.com/office/drawing/2010/main" val="0"/>
              </a:ext>
            </a:extLst>
          </a:blip>
          <a:srcRect t="28985" r="21972"/>
          <a:stretch/>
        </p:blipFill>
        <p:spPr>
          <a:xfrm>
            <a:off x="8050924" y="3722689"/>
            <a:ext cx="3883203" cy="2949573"/>
          </a:xfrm>
          <a:prstGeom prst="rect">
            <a:avLst/>
          </a:prstGeom>
        </p:spPr>
      </p:pic>
    </p:spTree>
    <p:extLst>
      <p:ext uri="{BB962C8B-B14F-4D97-AF65-F5344CB8AC3E}">
        <p14:creationId xmlns:p14="http://schemas.microsoft.com/office/powerpoint/2010/main" val="1586832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5BF6C9F1-5E18-4F24-80AC-B26D7C14A2EC}"/>
              </a:ext>
            </a:extLst>
          </p:cNvPr>
          <p:cNvSpPr txBox="1">
            <a:spLocks/>
          </p:cNvSpPr>
          <p:nvPr/>
        </p:nvSpPr>
        <p:spPr>
          <a:xfrm>
            <a:off x="547279" y="239914"/>
            <a:ext cx="9328241" cy="871256"/>
          </a:xfrm>
          <a:prstGeom prst="rect">
            <a:avLst/>
          </a:prstGeom>
          <a:ln w="28575">
            <a:solidFill>
              <a:srgbClr val="00ADBA"/>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sz="4400" b="1" i="0" u="none" strike="noStrike" kern="1200" cap="none" spc="0" normalizeH="0" baseline="0" noProof="0" dirty="0">
                <a:ln>
                  <a:noFill/>
                </a:ln>
                <a:solidFill>
                  <a:srgbClr val="00ADBA"/>
                </a:solidFill>
                <a:effectLst/>
                <a:uLnTx/>
                <a:uFillTx/>
                <a:latin typeface="Calibri"/>
                <a:ea typeface="+mj-ea"/>
                <a:cs typeface="+mj-cs"/>
              </a:rPr>
              <a:t>Programmation pour les 3 ans à venir  </a:t>
            </a:r>
            <a:endParaRPr kumimoji="0" lang="fr-BE" sz="3600" b="1" i="0" u="none" strike="noStrike" kern="1200" cap="none" spc="0" normalizeH="0" baseline="0" noProof="0" dirty="0">
              <a:ln>
                <a:noFill/>
              </a:ln>
              <a:solidFill>
                <a:srgbClr val="00ADBA"/>
              </a:solidFill>
              <a:effectLst/>
              <a:uLnTx/>
              <a:uFillTx/>
              <a:latin typeface="Calibri"/>
              <a:ea typeface="+mj-ea"/>
              <a:cs typeface="+mj-cs"/>
            </a:endParaRPr>
          </a:p>
        </p:txBody>
      </p:sp>
      <p:sp>
        <p:nvSpPr>
          <p:cNvPr id="2" name="ZoneTexte 1">
            <a:extLst>
              <a:ext uri="{FF2B5EF4-FFF2-40B4-BE49-F238E27FC236}">
                <a16:creationId xmlns:a16="http://schemas.microsoft.com/office/drawing/2014/main" id="{C2AD64BA-2A83-4989-8A5E-B705D5D6230B}"/>
              </a:ext>
            </a:extLst>
          </p:cNvPr>
          <p:cNvSpPr txBox="1"/>
          <p:nvPr/>
        </p:nvSpPr>
        <p:spPr>
          <a:xfrm>
            <a:off x="914400" y="1851102"/>
            <a:ext cx="9479305" cy="1200329"/>
          </a:xfrm>
          <a:prstGeom prst="rect">
            <a:avLst/>
          </a:prstGeom>
          <a:noFill/>
        </p:spPr>
        <p:txBody>
          <a:bodyPr wrap="square" rtlCol="0">
            <a:spAutoFit/>
          </a:bodyPr>
          <a:lstStyle/>
          <a:p>
            <a:r>
              <a:rPr lang="fr-BE" sz="3600" b="1" dirty="0"/>
              <a:t>Vu les élections communales en octobre,                    pas de nouvelle programmation </a:t>
            </a:r>
          </a:p>
        </p:txBody>
      </p:sp>
    </p:spTree>
    <p:extLst>
      <p:ext uri="{BB962C8B-B14F-4D97-AF65-F5344CB8AC3E}">
        <p14:creationId xmlns:p14="http://schemas.microsoft.com/office/powerpoint/2010/main" val="3512119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CE0171-201E-4061-B047-36484DC30621}"/>
              </a:ext>
            </a:extLst>
          </p:cNvPr>
          <p:cNvSpPr>
            <a:spLocks noGrp="1"/>
          </p:cNvSpPr>
          <p:nvPr>
            <p:ph type="title"/>
          </p:nvPr>
        </p:nvSpPr>
        <p:spPr>
          <a:xfrm>
            <a:off x="463350" y="1334814"/>
            <a:ext cx="11479605" cy="2094186"/>
          </a:xfrm>
        </p:spPr>
        <p:txBody>
          <a:bodyPr>
            <a:normAutofit fontScale="90000"/>
          </a:bodyPr>
          <a:lstStyle/>
          <a:p>
            <a:pPr algn="l"/>
            <a:br>
              <a:rPr lang="fr-BE" dirty="0"/>
            </a:br>
            <a:br>
              <a:rPr lang="fr-BE" dirty="0"/>
            </a:br>
            <a:br>
              <a:rPr lang="fr-BE" dirty="0"/>
            </a:br>
            <a:br>
              <a:rPr lang="fr-BE" dirty="0"/>
            </a:br>
            <a:br>
              <a:rPr lang="fr-BE" dirty="0"/>
            </a:br>
            <a:br>
              <a:rPr lang="fr-BE" dirty="0"/>
            </a:br>
            <a:r>
              <a:rPr lang="fr-FR" dirty="0"/>
              <a:t>Evénement </a:t>
            </a:r>
            <a:br>
              <a:rPr lang="fr-FR" b="1" dirty="0"/>
            </a:br>
            <a:br>
              <a:rPr lang="fr-FR" b="1" dirty="0"/>
            </a:br>
            <a:r>
              <a:rPr lang="fr-FR" b="1" dirty="0"/>
              <a:t>Festival du climat et salon des associations  </a:t>
            </a:r>
            <a:br>
              <a:rPr lang="fr-FR" b="1" dirty="0"/>
            </a:br>
            <a:br>
              <a:rPr lang="fr-FR" b="1" dirty="0"/>
            </a:br>
            <a:r>
              <a:rPr lang="fr-FR" b="1" dirty="0"/>
              <a:t>Dimanche 7 avril à </a:t>
            </a:r>
            <a:r>
              <a:rPr lang="fr-FR" b="1" dirty="0" err="1"/>
              <a:t>Limerlé</a:t>
            </a:r>
            <a:br>
              <a:rPr lang="fr-FR" dirty="0"/>
            </a:br>
            <a:br>
              <a:rPr lang="fr-FR" b="1" dirty="0"/>
            </a:br>
            <a:r>
              <a:rPr lang="fr-FR" b="1" dirty="0"/>
              <a:t>Programme :  </a:t>
            </a:r>
            <a:r>
              <a:rPr lang="fr-FR" dirty="0"/>
              <a:t>à préparer par le GT – réunion 20 février</a:t>
            </a:r>
            <a:br>
              <a:rPr lang="fr-FR" dirty="0"/>
            </a:br>
            <a:br>
              <a:rPr lang="fr-FR" dirty="0"/>
            </a:br>
            <a:endParaRPr lang="fr-BE" b="1" dirty="0"/>
          </a:p>
        </p:txBody>
      </p:sp>
      <p:sp>
        <p:nvSpPr>
          <p:cNvPr id="3" name="Titre 1">
            <a:extLst>
              <a:ext uri="{FF2B5EF4-FFF2-40B4-BE49-F238E27FC236}">
                <a16:creationId xmlns:a16="http://schemas.microsoft.com/office/drawing/2014/main" id="{7E759CEB-21EB-462D-86F4-5E8AF7F974D1}"/>
              </a:ext>
            </a:extLst>
          </p:cNvPr>
          <p:cNvSpPr txBox="1">
            <a:spLocks/>
          </p:cNvSpPr>
          <p:nvPr/>
        </p:nvSpPr>
        <p:spPr>
          <a:xfrm>
            <a:off x="547279" y="239914"/>
            <a:ext cx="9328241" cy="871256"/>
          </a:xfrm>
          <a:prstGeom prst="rect">
            <a:avLst/>
          </a:prstGeom>
          <a:ln w="28575">
            <a:solidFill>
              <a:srgbClr val="00ADBA"/>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sz="4400" b="1" i="0" u="none" strike="noStrike" kern="1200" cap="none" spc="0" normalizeH="0" baseline="0" noProof="0" dirty="0">
                <a:ln>
                  <a:noFill/>
                </a:ln>
                <a:solidFill>
                  <a:srgbClr val="00ADBA"/>
                </a:solidFill>
                <a:effectLst/>
                <a:uLnTx/>
                <a:uFillTx/>
                <a:latin typeface="Calibri"/>
                <a:ea typeface="+mj-ea"/>
                <a:cs typeface="+mj-cs"/>
              </a:rPr>
              <a:t>GT énergie </a:t>
            </a:r>
            <a:r>
              <a:rPr kumimoji="0" lang="fr-BE" sz="3600" b="1" i="0" u="none" strike="noStrike" kern="1200" cap="none" spc="0" normalizeH="0" baseline="0" noProof="0" dirty="0">
                <a:ln>
                  <a:noFill/>
                </a:ln>
                <a:solidFill>
                  <a:srgbClr val="00ADBA"/>
                </a:solidFill>
                <a:effectLst/>
                <a:uLnTx/>
                <a:uFillTx/>
                <a:latin typeface="Calibri"/>
                <a:ea typeface="+mj-ea"/>
                <a:cs typeface="+mj-cs"/>
              </a:rPr>
              <a:t>(= Comité pilotage POLLEC)</a:t>
            </a:r>
          </a:p>
        </p:txBody>
      </p:sp>
    </p:spTree>
    <p:extLst>
      <p:ext uri="{BB962C8B-B14F-4D97-AF65-F5344CB8AC3E}">
        <p14:creationId xmlns:p14="http://schemas.microsoft.com/office/powerpoint/2010/main" val="281971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6440" y="323655"/>
            <a:ext cx="10625959" cy="1143000"/>
          </a:xfrm>
        </p:spPr>
        <p:txBody>
          <a:bodyPr>
            <a:normAutofit/>
          </a:bodyPr>
          <a:lstStyle/>
          <a:p>
            <a:pPr algn="l"/>
            <a:r>
              <a:rPr lang="fr-BE" b="1" dirty="0">
                <a:solidFill>
                  <a:srgbClr val="00ADBA"/>
                </a:solidFill>
              </a:rPr>
              <a:t>Etat d’avancement du mini PCDR</a:t>
            </a:r>
          </a:p>
        </p:txBody>
      </p:sp>
      <p:pic>
        <p:nvPicPr>
          <p:cNvPr id="5" name="Espace réservé du contenu 4"/>
          <p:cNvPicPr>
            <a:picLocks noGrp="1" noChangeAspect="1"/>
          </p:cNvPicPr>
          <p:nvPr>
            <p:ph idx="1"/>
          </p:nvPr>
        </p:nvPicPr>
        <p:blipFill rotWithShape="1">
          <a:blip r:embed="rId3"/>
          <a:srcRect b="2551"/>
          <a:stretch/>
        </p:blipFill>
        <p:spPr>
          <a:xfrm>
            <a:off x="10091163" y="618169"/>
            <a:ext cx="1729528" cy="1453591"/>
          </a:xfrm>
          <a:prstGeom prst="rect">
            <a:avLst/>
          </a:prstGeom>
        </p:spPr>
      </p:pic>
      <p:sp>
        <p:nvSpPr>
          <p:cNvPr id="4" name="Rectangle 3"/>
          <p:cNvSpPr/>
          <p:nvPr/>
        </p:nvSpPr>
        <p:spPr>
          <a:xfrm>
            <a:off x="695400" y="323655"/>
            <a:ext cx="10887000" cy="1125125"/>
          </a:xfrm>
          <a:prstGeom prst="rect">
            <a:avLst/>
          </a:prstGeom>
          <a:noFill/>
          <a:ln w="28575">
            <a:solidFill>
              <a:srgbClr val="00AD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ZoneTexte 6">
            <a:extLst>
              <a:ext uri="{FF2B5EF4-FFF2-40B4-BE49-F238E27FC236}">
                <a16:creationId xmlns:a16="http://schemas.microsoft.com/office/drawing/2014/main" id="{F5ED953A-2D2B-4FF5-BADB-E578D96499F8}"/>
              </a:ext>
            </a:extLst>
          </p:cNvPr>
          <p:cNvSpPr txBox="1"/>
          <p:nvPr/>
        </p:nvSpPr>
        <p:spPr>
          <a:xfrm>
            <a:off x="7073462" y="2071760"/>
            <a:ext cx="4747229" cy="584775"/>
          </a:xfrm>
          <a:prstGeom prst="rect">
            <a:avLst/>
          </a:prstGeom>
          <a:noFill/>
        </p:spPr>
        <p:txBody>
          <a:bodyPr wrap="square" rtlCol="0">
            <a:spAutoFit/>
          </a:bodyPr>
          <a:lstStyle/>
          <a:p>
            <a:pPr marL="457200" lvl="0" indent="-457200">
              <a:buFont typeface="Arial" panose="020B0604020202020204" pitchFamily="34" charset="0"/>
              <a:buChar char="•"/>
            </a:pPr>
            <a:r>
              <a:rPr lang="fr-BE" sz="3200" dirty="0"/>
              <a:t>Finalisé</a:t>
            </a:r>
          </a:p>
        </p:txBody>
      </p:sp>
      <p:pic>
        <p:nvPicPr>
          <p:cNvPr id="3" name="Image 2">
            <a:extLst>
              <a:ext uri="{FF2B5EF4-FFF2-40B4-BE49-F238E27FC236}">
                <a16:creationId xmlns:a16="http://schemas.microsoft.com/office/drawing/2014/main" id="{8E0E8EF8-2684-424A-A62E-5144C9787A11}"/>
              </a:ext>
            </a:extLst>
          </p:cNvPr>
          <p:cNvPicPr>
            <a:picLocks noChangeAspect="1"/>
          </p:cNvPicPr>
          <p:nvPr/>
        </p:nvPicPr>
        <p:blipFill>
          <a:blip r:embed="rId4"/>
          <a:stretch>
            <a:fillRect/>
          </a:stretch>
        </p:blipFill>
        <p:spPr>
          <a:xfrm>
            <a:off x="695400" y="2239924"/>
            <a:ext cx="5645940" cy="3992709"/>
          </a:xfrm>
          <a:prstGeom prst="rect">
            <a:avLst/>
          </a:prstGeom>
          <a:ln>
            <a:solidFill>
              <a:schemeClr val="tx1"/>
            </a:solidFill>
          </a:ln>
        </p:spPr>
      </p:pic>
    </p:spTree>
    <p:extLst>
      <p:ext uri="{BB962C8B-B14F-4D97-AF65-F5344CB8AC3E}">
        <p14:creationId xmlns:p14="http://schemas.microsoft.com/office/powerpoint/2010/main" val="4149247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323654"/>
            <a:ext cx="10972800" cy="1366249"/>
          </a:xfrm>
        </p:spPr>
        <p:txBody>
          <a:bodyPr>
            <a:normAutofit/>
          </a:bodyPr>
          <a:lstStyle/>
          <a:p>
            <a:r>
              <a:rPr lang="fr-BE" b="1" dirty="0">
                <a:solidFill>
                  <a:srgbClr val="00ADBA"/>
                </a:solidFill>
              </a:rPr>
              <a:t>Appel à projets </a:t>
            </a:r>
            <a:r>
              <a:rPr lang="fr-BE" b="1" dirty="0" err="1">
                <a:solidFill>
                  <a:srgbClr val="00ADBA"/>
                </a:solidFill>
              </a:rPr>
              <a:t>BiodiverCité</a:t>
            </a:r>
            <a:r>
              <a:rPr lang="fr-BE" b="1" dirty="0">
                <a:solidFill>
                  <a:srgbClr val="00ADBA"/>
                </a:solidFill>
              </a:rPr>
              <a:t> 2023</a:t>
            </a:r>
          </a:p>
        </p:txBody>
      </p:sp>
      <p:sp>
        <p:nvSpPr>
          <p:cNvPr id="4" name="Rectangle 3"/>
          <p:cNvSpPr/>
          <p:nvPr/>
        </p:nvSpPr>
        <p:spPr>
          <a:xfrm>
            <a:off x="695400" y="323655"/>
            <a:ext cx="10887000" cy="1447272"/>
          </a:xfrm>
          <a:prstGeom prst="rect">
            <a:avLst/>
          </a:prstGeom>
          <a:noFill/>
          <a:ln w="28575">
            <a:solidFill>
              <a:srgbClr val="00AD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Image 2">
            <a:extLst>
              <a:ext uri="{FF2B5EF4-FFF2-40B4-BE49-F238E27FC236}">
                <a16:creationId xmlns:a16="http://schemas.microsoft.com/office/drawing/2014/main" id="{E31FD647-6BB9-4126-BA17-3AEDB8ED026E}"/>
              </a:ext>
            </a:extLst>
          </p:cNvPr>
          <p:cNvPicPr>
            <a:picLocks noChangeAspect="1"/>
          </p:cNvPicPr>
          <p:nvPr/>
        </p:nvPicPr>
        <p:blipFill>
          <a:blip r:embed="rId3"/>
          <a:stretch>
            <a:fillRect/>
          </a:stretch>
        </p:blipFill>
        <p:spPr>
          <a:xfrm>
            <a:off x="4038057" y="2387520"/>
            <a:ext cx="4486275" cy="4305300"/>
          </a:xfrm>
          <a:prstGeom prst="rect">
            <a:avLst/>
          </a:prstGeom>
        </p:spPr>
      </p:pic>
    </p:spTree>
    <p:extLst>
      <p:ext uri="{BB962C8B-B14F-4D97-AF65-F5344CB8AC3E}">
        <p14:creationId xmlns:p14="http://schemas.microsoft.com/office/powerpoint/2010/main" val="779597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94F99C-1667-48D5-89B7-511150E743F2}"/>
              </a:ext>
            </a:extLst>
          </p:cNvPr>
          <p:cNvSpPr>
            <a:spLocks noGrp="1"/>
          </p:cNvSpPr>
          <p:nvPr>
            <p:ph type="title"/>
          </p:nvPr>
        </p:nvSpPr>
        <p:spPr>
          <a:xfrm>
            <a:off x="378372" y="274638"/>
            <a:ext cx="11645462" cy="1143000"/>
          </a:xfrm>
        </p:spPr>
        <p:txBody>
          <a:bodyPr>
            <a:normAutofit fontScale="90000"/>
          </a:bodyPr>
          <a:lstStyle/>
          <a:p>
            <a:br>
              <a:rPr lang="fr-BE" dirty="0"/>
            </a:br>
            <a:br>
              <a:rPr lang="fr-BE" dirty="0"/>
            </a:br>
            <a:r>
              <a:rPr lang="fr-BE" b="1" dirty="0"/>
              <a:t>2 fiches-projets rentrées au SPW</a:t>
            </a:r>
            <a:br>
              <a:rPr lang="fr-BE" b="1" dirty="0"/>
            </a:br>
            <a:endParaRPr lang="fr-BE" b="1" dirty="0"/>
          </a:p>
        </p:txBody>
      </p:sp>
      <p:sp>
        <p:nvSpPr>
          <p:cNvPr id="3" name="Espace réservé du contenu 2">
            <a:extLst>
              <a:ext uri="{FF2B5EF4-FFF2-40B4-BE49-F238E27FC236}">
                <a16:creationId xmlns:a16="http://schemas.microsoft.com/office/drawing/2014/main" id="{A2BCC62E-75AA-4496-8BCA-2AEE9254BAC0}"/>
              </a:ext>
            </a:extLst>
          </p:cNvPr>
          <p:cNvSpPr>
            <a:spLocks noGrp="1"/>
          </p:cNvSpPr>
          <p:nvPr>
            <p:ph idx="1"/>
          </p:nvPr>
        </p:nvSpPr>
        <p:spPr>
          <a:xfrm>
            <a:off x="609600" y="2333297"/>
            <a:ext cx="10972800" cy="1555531"/>
          </a:xfrm>
        </p:spPr>
        <p:txBody>
          <a:bodyPr/>
          <a:lstStyle/>
          <a:p>
            <a:pPr lvl="0"/>
            <a:r>
              <a:rPr lang="fr-BE" sz="3600" dirty="0"/>
              <a:t>Plantations – Pollinisateurs – Sensibilisation : 10.000€</a:t>
            </a:r>
          </a:p>
          <a:p>
            <a:pPr lvl="0"/>
            <a:r>
              <a:rPr lang="fr-BE" sz="3600" dirty="0"/>
              <a:t>Distribution semaine de l’arbre novembre 2024 : 2000€</a:t>
            </a:r>
          </a:p>
          <a:p>
            <a:endParaRPr lang="fr-BE" dirty="0"/>
          </a:p>
          <a:p>
            <a:endParaRPr lang="fr-BE" dirty="0"/>
          </a:p>
          <a:p>
            <a:endParaRPr lang="fr-BE" dirty="0"/>
          </a:p>
        </p:txBody>
      </p:sp>
      <p:sp>
        <p:nvSpPr>
          <p:cNvPr id="4" name="ZoneTexte 3">
            <a:extLst>
              <a:ext uri="{FF2B5EF4-FFF2-40B4-BE49-F238E27FC236}">
                <a16:creationId xmlns:a16="http://schemas.microsoft.com/office/drawing/2014/main" id="{AECB67FE-73DC-4250-BC34-DB47AAD85325}"/>
              </a:ext>
            </a:extLst>
          </p:cNvPr>
          <p:cNvSpPr txBox="1"/>
          <p:nvPr/>
        </p:nvSpPr>
        <p:spPr>
          <a:xfrm>
            <a:off x="735723" y="3520966"/>
            <a:ext cx="7828414" cy="2862322"/>
          </a:xfrm>
          <a:prstGeom prst="rect">
            <a:avLst/>
          </a:prstGeom>
          <a:noFill/>
        </p:spPr>
        <p:txBody>
          <a:bodyPr wrap="square" rtlCol="0">
            <a:spAutoFit/>
          </a:bodyPr>
          <a:lstStyle/>
          <a:p>
            <a:endParaRPr lang="fr-BE" dirty="0"/>
          </a:p>
          <a:p>
            <a:endParaRPr lang="fr-BE" dirty="0"/>
          </a:p>
          <a:p>
            <a:endParaRPr lang="fr-BE" dirty="0"/>
          </a:p>
          <a:p>
            <a:endParaRPr lang="fr-BE" dirty="0"/>
          </a:p>
          <a:p>
            <a:r>
              <a:rPr lang="fr-BE" sz="3600" b="1" dirty="0"/>
              <a:t>Dossier déclaré complet et recevable</a:t>
            </a:r>
          </a:p>
          <a:p>
            <a:endParaRPr lang="fr-BE" sz="3600" b="1" dirty="0"/>
          </a:p>
          <a:p>
            <a:r>
              <a:rPr lang="fr-BE" sz="3600" b="1" dirty="0"/>
              <a:t>Projet retenu pour l’école de </a:t>
            </a:r>
            <a:r>
              <a:rPr lang="fr-BE" sz="3600" b="1" dirty="0" err="1"/>
              <a:t>Bovigny</a:t>
            </a:r>
            <a:endParaRPr lang="fr-BE" sz="3600" b="1" dirty="0"/>
          </a:p>
        </p:txBody>
      </p:sp>
    </p:spTree>
    <p:extLst>
      <p:ext uri="{BB962C8B-B14F-4D97-AF65-F5344CB8AC3E}">
        <p14:creationId xmlns:p14="http://schemas.microsoft.com/office/powerpoint/2010/main" val="3500536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90D996-F9C4-4975-A7D3-989EA8C233A3}"/>
              </a:ext>
            </a:extLst>
          </p:cNvPr>
          <p:cNvSpPr>
            <a:spLocks noGrp="1"/>
          </p:cNvSpPr>
          <p:nvPr>
            <p:ph type="title"/>
          </p:nvPr>
        </p:nvSpPr>
        <p:spPr>
          <a:xfrm>
            <a:off x="691376" y="0"/>
            <a:ext cx="10891024" cy="858644"/>
          </a:xfrm>
        </p:spPr>
        <p:txBody>
          <a:bodyPr/>
          <a:lstStyle/>
          <a:p>
            <a:r>
              <a:rPr lang="fr-BE" b="1" dirty="0"/>
              <a:t>Vue d’ensemble</a:t>
            </a:r>
          </a:p>
        </p:txBody>
      </p:sp>
      <p:pic>
        <p:nvPicPr>
          <p:cNvPr id="4" name="Espace réservé du contenu 3">
            <a:extLst>
              <a:ext uri="{FF2B5EF4-FFF2-40B4-BE49-F238E27FC236}">
                <a16:creationId xmlns:a16="http://schemas.microsoft.com/office/drawing/2014/main" id="{39BF31F1-25C7-447A-9C68-206793012F5A}"/>
              </a:ext>
            </a:extLst>
          </p:cNvPr>
          <p:cNvPicPr>
            <a:picLocks noGrp="1" noChangeAspect="1"/>
          </p:cNvPicPr>
          <p:nvPr>
            <p:ph idx="1"/>
          </p:nvPr>
        </p:nvPicPr>
        <p:blipFill>
          <a:blip r:embed="rId2"/>
          <a:stretch>
            <a:fillRect/>
          </a:stretch>
        </p:blipFill>
        <p:spPr>
          <a:xfrm>
            <a:off x="1743528" y="771030"/>
            <a:ext cx="8786720" cy="6086970"/>
          </a:xfrm>
          <a:prstGeom prst="rect">
            <a:avLst/>
          </a:prstGeom>
        </p:spPr>
      </p:pic>
    </p:spTree>
    <p:extLst>
      <p:ext uri="{BB962C8B-B14F-4D97-AF65-F5344CB8AC3E}">
        <p14:creationId xmlns:p14="http://schemas.microsoft.com/office/powerpoint/2010/main" val="2299942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59B10-3B19-4B26-B8DD-6394F1FCD90E}"/>
              </a:ext>
            </a:extLst>
          </p:cNvPr>
          <p:cNvSpPr>
            <a:spLocks noGrp="1"/>
          </p:cNvSpPr>
          <p:nvPr>
            <p:ph type="title"/>
          </p:nvPr>
        </p:nvSpPr>
        <p:spPr>
          <a:xfrm>
            <a:off x="609600" y="0"/>
            <a:ext cx="10972800" cy="1059367"/>
          </a:xfrm>
        </p:spPr>
        <p:txBody>
          <a:bodyPr/>
          <a:lstStyle/>
          <a:p>
            <a:r>
              <a:rPr lang="fr-BE" b="1" dirty="0"/>
              <a:t>ZOOM</a:t>
            </a:r>
          </a:p>
        </p:txBody>
      </p:sp>
      <p:pic>
        <p:nvPicPr>
          <p:cNvPr id="4" name="Espace réservé du contenu 3">
            <a:extLst>
              <a:ext uri="{FF2B5EF4-FFF2-40B4-BE49-F238E27FC236}">
                <a16:creationId xmlns:a16="http://schemas.microsoft.com/office/drawing/2014/main" id="{67035F45-C025-4000-AC9F-717F0AB2ACBB}"/>
              </a:ext>
            </a:extLst>
          </p:cNvPr>
          <p:cNvPicPr>
            <a:picLocks noGrp="1" noChangeAspect="1"/>
          </p:cNvPicPr>
          <p:nvPr>
            <p:ph idx="1"/>
          </p:nvPr>
        </p:nvPicPr>
        <p:blipFill>
          <a:blip r:embed="rId2"/>
          <a:stretch>
            <a:fillRect/>
          </a:stretch>
        </p:blipFill>
        <p:spPr>
          <a:xfrm>
            <a:off x="3753228" y="758283"/>
            <a:ext cx="4274301" cy="6099718"/>
          </a:xfrm>
          <a:prstGeom prst="rect">
            <a:avLst/>
          </a:prstGeom>
        </p:spPr>
      </p:pic>
    </p:spTree>
    <p:extLst>
      <p:ext uri="{BB962C8B-B14F-4D97-AF65-F5344CB8AC3E}">
        <p14:creationId xmlns:p14="http://schemas.microsoft.com/office/powerpoint/2010/main" val="311268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323655"/>
            <a:ext cx="10972800" cy="1143000"/>
          </a:xfrm>
        </p:spPr>
        <p:txBody>
          <a:bodyPr/>
          <a:lstStyle/>
          <a:p>
            <a:r>
              <a:rPr lang="fr-BE" b="1" dirty="0">
                <a:solidFill>
                  <a:srgbClr val="00ADBA"/>
                </a:solidFill>
              </a:rPr>
              <a:t>Suites et divers</a:t>
            </a:r>
          </a:p>
        </p:txBody>
      </p:sp>
      <p:pic>
        <p:nvPicPr>
          <p:cNvPr id="5" name="Espace réservé du contenu 4"/>
          <p:cNvPicPr>
            <a:picLocks noGrp="1" noChangeAspect="1"/>
          </p:cNvPicPr>
          <p:nvPr>
            <p:ph idx="1"/>
          </p:nvPr>
        </p:nvPicPr>
        <p:blipFill rotWithShape="1">
          <a:blip r:embed="rId3"/>
          <a:srcRect b="2551"/>
          <a:stretch/>
        </p:blipFill>
        <p:spPr>
          <a:xfrm>
            <a:off x="9602087" y="4630478"/>
            <a:ext cx="2459816" cy="2067366"/>
          </a:xfrm>
          <a:prstGeom prst="rect">
            <a:avLst/>
          </a:prstGeom>
        </p:spPr>
      </p:pic>
      <p:sp>
        <p:nvSpPr>
          <p:cNvPr id="4" name="Rectangle 3"/>
          <p:cNvSpPr/>
          <p:nvPr/>
        </p:nvSpPr>
        <p:spPr>
          <a:xfrm>
            <a:off x="695400" y="323655"/>
            <a:ext cx="10887000" cy="1125125"/>
          </a:xfrm>
          <a:prstGeom prst="rect">
            <a:avLst/>
          </a:prstGeom>
          <a:noFill/>
          <a:ln w="28575">
            <a:solidFill>
              <a:srgbClr val="00AD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2E748DD7-DB9F-41E6-90EF-7CAF08B33B5C}"/>
              </a:ext>
            </a:extLst>
          </p:cNvPr>
          <p:cNvSpPr txBox="1"/>
          <p:nvPr/>
        </p:nvSpPr>
        <p:spPr>
          <a:xfrm>
            <a:off x="1084162" y="3110872"/>
            <a:ext cx="10498238" cy="707886"/>
          </a:xfrm>
          <a:prstGeom prst="rect">
            <a:avLst/>
          </a:prstGeom>
          <a:noFill/>
        </p:spPr>
        <p:txBody>
          <a:bodyPr wrap="square" rtlCol="0">
            <a:spAutoFit/>
          </a:bodyPr>
          <a:lstStyle/>
          <a:p>
            <a:r>
              <a:rPr lang="fr-FR" sz="4000" b="1" dirty="0">
                <a:solidFill>
                  <a:schemeClr val="accent5"/>
                </a:solidFill>
              </a:rPr>
              <a:t>Date prochaine CLDR : à fixer ensemble ce soir</a:t>
            </a:r>
          </a:p>
        </p:txBody>
      </p:sp>
    </p:spTree>
    <p:extLst>
      <p:ext uri="{BB962C8B-B14F-4D97-AF65-F5344CB8AC3E}">
        <p14:creationId xmlns:p14="http://schemas.microsoft.com/office/powerpoint/2010/main" val="141885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323655"/>
            <a:ext cx="10972800" cy="1143000"/>
          </a:xfrm>
        </p:spPr>
        <p:txBody>
          <a:bodyPr/>
          <a:lstStyle/>
          <a:p>
            <a:r>
              <a:rPr lang="fr-BE" b="1" dirty="0">
                <a:solidFill>
                  <a:srgbClr val="00ADBA"/>
                </a:solidFill>
              </a:rPr>
              <a:t>Evaluation</a:t>
            </a:r>
          </a:p>
        </p:txBody>
      </p:sp>
      <p:sp>
        <p:nvSpPr>
          <p:cNvPr id="4" name="Rectangle 3"/>
          <p:cNvSpPr/>
          <p:nvPr/>
        </p:nvSpPr>
        <p:spPr>
          <a:xfrm>
            <a:off x="695400" y="323655"/>
            <a:ext cx="10887000" cy="1125125"/>
          </a:xfrm>
          <a:prstGeom prst="rect">
            <a:avLst/>
          </a:prstGeom>
          <a:noFill/>
          <a:ln w="28575">
            <a:solidFill>
              <a:srgbClr val="00AD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Espace réservé du contenu 5"/>
          <p:cNvPicPr>
            <a:picLocks noGrp="1" noChangeAspect="1"/>
          </p:cNvPicPr>
          <p:nvPr>
            <p:ph idx="1"/>
          </p:nvPr>
        </p:nvPicPr>
        <p:blipFill>
          <a:blip r:embed="rId3"/>
          <a:stretch>
            <a:fillRect/>
          </a:stretch>
        </p:blipFill>
        <p:spPr>
          <a:xfrm>
            <a:off x="1706127" y="2258870"/>
            <a:ext cx="8865545" cy="3542982"/>
          </a:xfrm>
          <a:prstGeom prst="rect">
            <a:avLst/>
          </a:prstGeom>
        </p:spPr>
      </p:pic>
    </p:spTree>
    <p:extLst>
      <p:ext uri="{BB962C8B-B14F-4D97-AF65-F5344CB8AC3E}">
        <p14:creationId xmlns:p14="http://schemas.microsoft.com/office/powerpoint/2010/main" val="3125459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785410" y="0"/>
            <a:ext cx="10564815" cy="6763082"/>
          </a:xfrm>
          <a:prstGeom prst="rect">
            <a:avLst/>
          </a:prstGeom>
        </p:spPr>
      </p:pic>
    </p:spTree>
    <p:extLst>
      <p:ext uri="{BB962C8B-B14F-4D97-AF65-F5344CB8AC3E}">
        <p14:creationId xmlns:p14="http://schemas.microsoft.com/office/powerpoint/2010/main" val="1773603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2026"/>
            <a:ext cx="10972800" cy="916980"/>
          </a:xfrm>
        </p:spPr>
        <p:txBody>
          <a:bodyPr/>
          <a:lstStyle/>
          <a:p>
            <a:r>
              <a:rPr lang="fr-BE" b="1" u="sng" dirty="0">
                <a:solidFill>
                  <a:srgbClr val="00ADBA"/>
                </a:solidFill>
              </a:rPr>
              <a:t>Ordre du jour</a:t>
            </a:r>
          </a:p>
        </p:txBody>
      </p:sp>
      <p:sp>
        <p:nvSpPr>
          <p:cNvPr id="3" name="Espace réservé du contenu 2"/>
          <p:cNvSpPr>
            <a:spLocks noGrp="1"/>
          </p:cNvSpPr>
          <p:nvPr>
            <p:ph idx="1"/>
          </p:nvPr>
        </p:nvSpPr>
        <p:spPr>
          <a:xfrm>
            <a:off x="0" y="1208690"/>
            <a:ext cx="12549351" cy="5654582"/>
          </a:xfrm>
        </p:spPr>
        <p:txBody>
          <a:bodyPr>
            <a:normAutofit fontScale="85000" lnSpcReduction="10000"/>
          </a:bodyPr>
          <a:lstStyle/>
          <a:p>
            <a:pPr lvl="0"/>
            <a:r>
              <a:rPr lang="fr-BE" dirty="0"/>
              <a:t>Approbation du CR de la CLDR du 25/10/2023</a:t>
            </a:r>
          </a:p>
          <a:p>
            <a:pPr lvl="0"/>
            <a:r>
              <a:rPr lang="fr-BE" b="1" dirty="0"/>
              <a:t>Convention 1 : liaisons de mobilité douce vers le pôle scolaire de </a:t>
            </a:r>
            <a:r>
              <a:rPr lang="fr-BE" b="1" dirty="0" err="1"/>
              <a:t>Cherain</a:t>
            </a:r>
            <a:r>
              <a:rPr lang="fr-BE" b="1" dirty="0"/>
              <a:t>                       </a:t>
            </a:r>
            <a:r>
              <a:rPr lang="fr-BE" dirty="0"/>
              <a:t>– état d’avancement de la liaison </a:t>
            </a:r>
            <a:r>
              <a:rPr lang="fr-BE" dirty="0" err="1"/>
              <a:t>Montleban-Cherain</a:t>
            </a:r>
            <a:r>
              <a:rPr lang="fr-BE" dirty="0"/>
              <a:t>. </a:t>
            </a:r>
          </a:p>
          <a:p>
            <a:pPr lvl="0"/>
            <a:r>
              <a:rPr lang="fr-BE" b="1" dirty="0"/>
              <a:t>Convention 2 : espace de convivialité Rue de la gare à </a:t>
            </a:r>
            <a:r>
              <a:rPr lang="fr-BE" b="1" dirty="0" err="1"/>
              <a:t>Gouvy</a:t>
            </a:r>
            <a:r>
              <a:rPr lang="fr-BE" b="1" dirty="0"/>
              <a:t>                                             </a:t>
            </a:r>
            <a:r>
              <a:rPr lang="fr-BE" dirty="0"/>
              <a:t>– accord sur la convention et désignation d’un bureau d’étude. </a:t>
            </a:r>
          </a:p>
          <a:p>
            <a:pPr lvl="0"/>
            <a:r>
              <a:rPr lang="fr-BE" b="1" dirty="0"/>
              <a:t>Fiche projet : aménagement d’une place de village à </a:t>
            </a:r>
            <a:r>
              <a:rPr lang="fr-BE" b="1" dirty="0" err="1"/>
              <a:t>Beho</a:t>
            </a:r>
            <a:r>
              <a:rPr lang="fr-BE" b="1" dirty="0"/>
              <a:t> </a:t>
            </a:r>
            <a:r>
              <a:rPr lang="fr-BE" dirty="0"/>
              <a:t>– avancement du dossier </a:t>
            </a:r>
          </a:p>
          <a:p>
            <a:pPr lvl="0"/>
            <a:r>
              <a:rPr lang="fr-BE" b="1" dirty="0"/>
              <a:t>Budget participatif </a:t>
            </a:r>
            <a:r>
              <a:rPr lang="fr-BE" dirty="0"/>
              <a:t>: retour sur les 3 projets </a:t>
            </a:r>
          </a:p>
          <a:p>
            <a:pPr lvl="0"/>
            <a:r>
              <a:rPr lang="fr-BE" b="1" dirty="0"/>
              <a:t>Composition de la CLDR </a:t>
            </a:r>
            <a:r>
              <a:rPr lang="fr-BE" dirty="0"/>
              <a:t>composante citoyenne – prise d’acte de démissions - nécessité de recrutement et type de recrutement le cas échéant. </a:t>
            </a:r>
          </a:p>
          <a:p>
            <a:pPr lvl="0"/>
            <a:r>
              <a:rPr lang="fr-BE" b="1" dirty="0"/>
              <a:t>Le rapport annuel </a:t>
            </a:r>
          </a:p>
          <a:p>
            <a:pPr lvl="0"/>
            <a:r>
              <a:rPr lang="fr-BE" b="1" dirty="0"/>
              <a:t>Programmation pour les 3 ans à venir </a:t>
            </a:r>
          </a:p>
          <a:p>
            <a:pPr lvl="0"/>
            <a:r>
              <a:rPr lang="fr-BE" dirty="0"/>
              <a:t>Evènement : </a:t>
            </a:r>
            <a:r>
              <a:rPr lang="fr-BE" b="1" dirty="0"/>
              <a:t>Festival du Climat et salon des associations                                                   </a:t>
            </a:r>
            <a:r>
              <a:rPr lang="fr-BE" dirty="0"/>
              <a:t>Dimanche 7 avril à </a:t>
            </a:r>
            <a:r>
              <a:rPr lang="fr-BE" dirty="0" err="1"/>
              <a:t>Limerlé</a:t>
            </a:r>
            <a:r>
              <a:rPr lang="fr-BE" dirty="0"/>
              <a:t>.</a:t>
            </a:r>
          </a:p>
          <a:p>
            <a:pPr marL="0" indent="0">
              <a:buNone/>
            </a:pPr>
            <a:endParaRPr lang="fr-BE" dirty="0"/>
          </a:p>
        </p:txBody>
      </p:sp>
      <p:pic>
        <p:nvPicPr>
          <p:cNvPr id="4" name="Image 3"/>
          <p:cNvPicPr>
            <a:picLocks noChangeAspect="1"/>
          </p:cNvPicPr>
          <p:nvPr/>
        </p:nvPicPr>
        <p:blipFill>
          <a:blip r:embed="rId3"/>
          <a:stretch>
            <a:fillRect/>
          </a:stretch>
        </p:blipFill>
        <p:spPr>
          <a:xfrm>
            <a:off x="10812795" y="5649311"/>
            <a:ext cx="1442267" cy="1208690"/>
          </a:xfrm>
          <a:prstGeom prst="rect">
            <a:avLst/>
          </a:prstGeom>
          <a:ln>
            <a:noFill/>
          </a:ln>
          <a:effectLst>
            <a:softEdge rad="112500"/>
          </a:effectLst>
        </p:spPr>
      </p:pic>
    </p:spTree>
    <p:extLst>
      <p:ext uri="{BB962C8B-B14F-4D97-AF65-F5344CB8AC3E}">
        <p14:creationId xmlns:p14="http://schemas.microsoft.com/office/powerpoint/2010/main" val="3396151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b="1" dirty="0">
                <a:solidFill>
                  <a:srgbClr val="00ADBA"/>
                </a:solidFill>
              </a:rPr>
              <a:t>Des questions ?</a:t>
            </a:r>
          </a:p>
        </p:txBody>
      </p:sp>
      <p:pic>
        <p:nvPicPr>
          <p:cNvPr id="5" name="Espace réservé du contenu 4"/>
          <p:cNvPicPr>
            <a:picLocks noGrp="1" noChangeAspect="1"/>
          </p:cNvPicPr>
          <p:nvPr>
            <p:ph idx="1"/>
          </p:nvPr>
        </p:nvPicPr>
        <p:blipFill>
          <a:blip r:embed="rId3"/>
          <a:stretch>
            <a:fillRect/>
          </a:stretch>
        </p:blipFill>
        <p:spPr>
          <a:xfrm>
            <a:off x="3582452" y="1943835"/>
            <a:ext cx="5211325" cy="4125632"/>
          </a:xfrm>
          <a:prstGeom prst="rect">
            <a:avLst/>
          </a:prstGeom>
        </p:spPr>
      </p:pic>
      <p:sp>
        <p:nvSpPr>
          <p:cNvPr id="4" name="Rectangle 3"/>
          <p:cNvSpPr/>
          <p:nvPr/>
        </p:nvSpPr>
        <p:spPr>
          <a:xfrm>
            <a:off x="609600" y="323655"/>
            <a:ext cx="11157030" cy="1080120"/>
          </a:xfrm>
          <a:prstGeom prst="rect">
            <a:avLst/>
          </a:prstGeom>
          <a:noFill/>
          <a:ln w="28575">
            <a:solidFill>
              <a:srgbClr val="00AD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318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25152" y="863715"/>
            <a:ext cx="8141695" cy="319047"/>
          </a:xfrm>
        </p:spPr>
        <p:txBody>
          <a:bodyPr>
            <a:normAutofit fontScale="90000"/>
          </a:bodyPr>
          <a:lstStyle/>
          <a:p>
            <a:r>
              <a:rPr lang="fr-BE" b="1" dirty="0">
                <a:solidFill>
                  <a:srgbClr val="00ADBA"/>
                </a:solidFill>
              </a:rPr>
              <a:t>2. Approbation du compte rendu                 de la réunion précédente</a:t>
            </a:r>
          </a:p>
        </p:txBody>
      </p:sp>
      <p:pic>
        <p:nvPicPr>
          <p:cNvPr id="4" name="Espace réservé du contenu 3"/>
          <p:cNvPicPr>
            <a:picLocks noGrp="1" noChangeAspect="1"/>
          </p:cNvPicPr>
          <p:nvPr>
            <p:ph idx="1"/>
          </p:nvPr>
        </p:nvPicPr>
        <p:blipFill>
          <a:blip r:embed="rId3"/>
          <a:stretch>
            <a:fillRect/>
          </a:stretch>
        </p:blipFill>
        <p:spPr>
          <a:xfrm>
            <a:off x="3438551" y="2524448"/>
            <a:ext cx="5314898" cy="3002425"/>
          </a:xfrm>
          <a:prstGeom prst="rect">
            <a:avLst/>
          </a:prstGeom>
        </p:spPr>
      </p:pic>
      <p:sp>
        <p:nvSpPr>
          <p:cNvPr id="5" name="Titre 1">
            <a:extLst>
              <a:ext uri="{FF2B5EF4-FFF2-40B4-BE49-F238E27FC236}">
                <a16:creationId xmlns:a16="http://schemas.microsoft.com/office/drawing/2014/main" id="{F4830390-E64D-48EF-9EDE-E283B0E6A8D9}"/>
              </a:ext>
            </a:extLst>
          </p:cNvPr>
          <p:cNvSpPr txBox="1">
            <a:spLocks/>
          </p:cNvSpPr>
          <p:nvPr/>
        </p:nvSpPr>
        <p:spPr>
          <a:xfrm>
            <a:off x="1940583" y="246157"/>
            <a:ext cx="8310834" cy="1554162"/>
          </a:xfrm>
          <a:prstGeom prst="rect">
            <a:avLst/>
          </a:prstGeom>
          <a:ln w="28575">
            <a:solidFill>
              <a:srgbClr val="00ADBA"/>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BE" b="1" dirty="0">
              <a:solidFill>
                <a:srgbClr val="00ADBA"/>
              </a:solidFill>
            </a:endParaRPr>
          </a:p>
        </p:txBody>
      </p:sp>
    </p:spTree>
    <p:extLst>
      <p:ext uri="{BB962C8B-B14F-4D97-AF65-F5344CB8AC3E}">
        <p14:creationId xmlns:p14="http://schemas.microsoft.com/office/powerpoint/2010/main" val="4010611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5390" y="593685"/>
            <a:ext cx="10972800" cy="1143000"/>
          </a:xfrm>
          <a:ln w="28575">
            <a:solidFill>
              <a:srgbClr val="00ADBA"/>
            </a:solidFill>
          </a:ln>
        </p:spPr>
        <p:txBody>
          <a:bodyPr>
            <a:normAutofit fontScale="90000"/>
          </a:bodyPr>
          <a:lstStyle/>
          <a:p>
            <a:r>
              <a:rPr lang="fr-BE" b="1" dirty="0">
                <a:solidFill>
                  <a:srgbClr val="00ADBA"/>
                </a:solidFill>
              </a:rPr>
              <a:t>3. Etat d’avancement des projets conventionnés</a:t>
            </a:r>
          </a:p>
        </p:txBody>
      </p:sp>
      <p:sp>
        <p:nvSpPr>
          <p:cNvPr id="4" name="ZoneTexte 3">
            <a:extLst>
              <a:ext uri="{FF2B5EF4-FFF2-40B4-BE49-F238E27FC236}">
                <a16:creationId xmlns:a16="http://schemas.microsoft.com/office/drawing/2014/main" id="{08A2BB82-4E6E-417A-B01C-0190B097C5D1}"/>
              </a:ext>
            </a:extLst>
          </p:cNvPr>
          <p:cNvSpPr txBox="1"/>
          <p:nvPr/>
        </p:nvSpPr>
        <p:spPr>
          <a:xfrm>
            <a:off x="0" y="2174488"/>
            <a:ext cx="8742555" cy="2831544"/>
          </a:xfrm>
          <a:prstGeom prst="rect">
            <a:avLst/>
          </a:prstGeom>
          <a:noFill/>
        </p:spPr>
        <p:txBody>
          <a:bodyPr wrap="square" rtlCol="0">
            <a:spAutoFit/>
          </a:bodyPr>
          <a:lstStyle/>
          <a:p>
            <a:pPr marL="457200" indent="-457200">
              <a:buFont typeface="Courier New" panose="02070309020205020404" pitchFamily="49" charset="0"/>
              <a:buChar char="o"/>
              <a:defRPr/>
            </a:pPr>
            <a:r>
              <a:rPr lang="fr-BE" sz="3200" b="1" dirty="0"/>
              <a:t>Convention 1 : liaisons de mobilité douce                 vers le pôle scolaire de </a:t>
            </a:r>
            <a:r>
              <a:rPr lang="fr-BE" sz="3200" b="1" dirty="0" err="1"/>
              <a:t>Cherain</a:t>
            </a:r>
            <a:r>
              <a:rPr lang="fr-BE" sz="3200" b="1" dirty="0"/>
              <a:t>   </a:t>
            </a:r>
          </a:p>
          <a:p>
            <a:pPr marL="457200" indent="-457200">
              <a:buFont typeface="Courier New" panose="02070309020205020404" pitchFamily="49" charset="0"/>
              <a:buChar char="o"/>
              <a:defRPr/>
            </a:pPr>
            <a:endParaRPr lang="fr-BE" sz="3200" b="1" dirty="0"/>
          </a:p>
          <a:p>
            <a:pPr marL="457200" indent="-457200">
              <a:buFont typeface="Courier New" panose="02070309020205020404" pitchFamily="49" charset="0"/>
              <a:buChar char="o"/>
              <a:defRPr/>
            </a:pPr>
            <a:r>
              <a:rPr lang="fr-BE" sz="3200" dirty="0"/>
              <a:t>Etat d’avancement de la liaison </a:t>
            </a:r>
            <a:r>
              <a:rPr lang="fr-BE" sz="3200" dirty="0" err="1"/>
              <a:t>Montleban-Cherain</a:t>
            </a:r>
            <a:r>
              <a:rPr lang="fr-BE" sz="3200" dirty="0"/>
              <a:t>. </a:t>
            </a:r>
          </a:p>
          <a:p>
            <a:pPr marL="457200" marR="0" lvl="0"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 4">
            <a:extLst>
              <a:ext uri="{FF2B5EF4-FFF2-40B4-BE49-F238E27FC236}">
                <a16:creationId xmlns:a16="http://schemas.microsoft.com/office/drawing/2014/main" id="{FCF10249-6BD6-4442-B5A8-8A9FAE12356B}"/>
              </a:ext>
            </a:extLst>
          </p:cNvPr>
          <p:cNvPicPr>
            <a:picLocks noChangeAspect="1"/>
          </p:cNvPicPr>
          <p:nvPr/>
        </p:nvPicPr>
        <p:blipFill>
          <a:blip r:embed="rId3"/>
          <a:stretch>
            <a:fillRect/>
          </a:stretch>
        </p:blipFill>
        <p:spPr>
          <a:xfrm>
            <a:off x="8148577" y="2490655"/>
            <a:ext cx="4043423" cy="2630661"/>
          </a:xfrm>
          <a:prstGeom prst="rect">
            <a:avLst/>
          </a:prstGeom>
        </p:spPr>
      </p:pic>
    </p:spTree>
    <p:extLst>
      <p:ext uri="{BB962C8B-B14F-4D97-AF65-F5344CB8AC3E}">
        <p14:creationId xmlns:p14="http://schemas.microsoft.com/office/powerpoint/2010/main" val="750660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A7C-AD1B-4D52-8097-ABED48933431}"/>
              </a:ext>
            </a:extLst>
          </p:cNvPr>
          <p:cNvSpPr/>
          <p:nvPr/>
        </p:nvSpPr>
        <p:spPr>
          <a:xfrm>
            <a:off x="73891" y="1666617"/>
            <a:ext cx="4151118" cy="5509200"/>
          </a:xfrm>
          <a:prstGeom prst="rect">
            <a:avLst/>
          </a:prstGeom>
        </p:spPr>
        <p:txBody>
          <a:bodyPr wrap="square">
            <a:spAutoFit/>
          </a:bodyPr>
          <a:lstStyle/>
          <a:p>
            <a:pPr marL="0" lvl="1">
              <a:spcAft>
                <a:spcPts val="0"/>
              </a:spcAft>
            </a:pPr>
            <a:r>
              <a:rPr lang="fr-BE" sz="3200" b="1" dirty="0">
                <a:effectLst/>
                <a:latin typeface="Calibri" panose="020F0502020204030204" pitchFamily="34" charset="0"/>
                <a:ea typeface="Times New Roman" panose="02020603050405020304" pitchFamily="18" charset="0"/>
              </a:rPr>
              <a:t>1 177 000€</a:t>
            </a:r>
            <a:r>
              <a:rPr lang="fr-BE" sz="3200" dirty="0">
                <a:effectLst/>
                <a:latin typeface="Calibri" panose="020F0502020204030204" pitchFamily="34" charset="0"/>
                <a:ea typeface="Times New Roman" panose="02020603050405020304" pitchFamily="18" charset="0"/>
              </a:rPr>
              <a:t> HTVA</a:t>
            </a:r>
          </a:p>
          <a:p>
            <a:pPr marL="0" lvl="1">
              <a:spcAft>
                <a:spcPts val="0"/>
              </a:spcAft>
            </a:pPr>
            <a:endParaRPr lang="fr-BE" sz="3200" dirty="0">
              <a:effectLst/>
              <a:latin typeface="Calibri" panose="020F0502020204030204" pitchFamily="34" charset="0"/>
              <a:ea typeface="Calibri" panose="020F0502020204030204" pitchFamily="34" charset="0"/>
            </a:endParaRPr>
          </a:p>
          <a:p>
            <a:pPr marL="360363" lvl="2" indent="-268288">
              <a:spcAft>
                <a:spcPts val="0"/>
              </a:spcAft>
              <a:buFont typeface="Wingdings" panose="05000000000000000000" pitchFamily="2" charset="2"/>
              <a:buChar char=""/>
            </a:pPr>
            <a:r>
              <a:rPr lang="fr-BE" sz="2400" dirty="0">
                <a:effectLst/>
                <a:latin typeface="Calibri" panose="020F0502020204030204" pitchFamily="34" charset="0"/>
                <a:ea typeface="Times New Roman" panose="02020603050405020304" pitchFamily="18" charset="0"/>
              </a:rPr>
              <a:t>Dans ce montant, il y a </a:t>
            </a:r>
          </a:p>
          <a:p>
            <a:pPr marL="434975" lvl="2" indent="-342900">
              <a:spcAft>
                <a:spcPts val="0"/>
              </a:spcAft>
              <a:buFontTx/>
              <a:buChar char="-"/>
            </a:pPr>
            <a:r>
              <a:rPr lang="fr-BE" sz="2400" dirty="0">
                <a:latin typeface="Calibri" panose="020F0502020204030204" pitchFamily="34" charset="0"/>
                <a:ea typeface="Times New Roman" panose="02020603050405020304" pitchFamily="18" charset="0"/>
              </a:rPr>
              <a:t>700</a:t>
            </a:r>
            <a:r>
              <a:rPr lang="fr-BE" sz="2400" dirty="0">
                <a:effectLst/>
                <a:latin typeface="Calibri" panose="020F0502020204030204" pitchFamily="34" charset="0"/>
                <a:ea typeface="Times New Roman" panose="02020603050405020304" pitchFamily="18" charset="0"/>
              </a:rPr>
              <a:t> 000€ de bi-bandes</a:t>
            </a:r>
          </a:p>
          <a:p>
            <a:pPr marL="434975" lvl="2" indent="-342900">
              <a:spcAft>
                <a:spcPts val="0"/>
              </a:spcAft>
              <a:buFontTx/>
              <a:buChar char="-"/>
            </a:pPr>
            <a:r>
              <a:rPr lang="fr-BE" sz="2400" dirty="0">
                <a:highlight>
                  <a:srgbClr val="FFFF00"/>
                </a:highlight>
                <a:latin typeface="Calibri" panose="020F0502020204030204" pitchFamily="34" charset="0"/>
                <a:ea typeface="Times New Roman" panose="02020603050405020304" pitchFamily="18" charset="0"/>
              </a:rPr>
              <a:t>Variante bande médiane      1 m 50 : </a:t>
            </a:r>
            <a:r>
              <a:rPr lang="fr-BE" sz="2400" dirty="0" err="1">
                <a:solidFill>
                  <a:srgbClr val="FF0000"/>
                </a:solidFill>
                <a:highlight>
                  <a:srgbClr val="FFFF00"/>
                </a:highlight>
                <a:latin typeface="Calibri" panose="020F0502020204030204" pitchFamily="34" charset="0"/>
                <a:ea typeface="Times New Roman" panose="02020603050405020304" pitchFamily="18" charset="0"/>
              </a:rPr>
              <a:t>xxxxx</a:t>
            </a:r>
            <a:endParaRPr lang="fr-BE" sz="2400" dirty="0">
              <a:solidFill>
                <a:srgbClr val="FF0000"/>
              </a:solidFill>
              <a:effectLst/>
              <a:highlight>
                <a:srgbClr val="FFFF00"/>
              </a:highlight>
              <a:latin typeface="Calibri" panose="020F0502020204030204" pitchFamily="34" charset="0"/>
              <a:ea typeface="Times New Roman" panose="02020603050405020304" pitchFamily="18" charset="0"/>
            </a:endParaRPr>
          </a:p>
          <a:p>
            <a:pPr marL="434975" lvl="2" indent="-342900">
              <a:spcAft>
                <a:spcPts val="0"/>
              </a:spcAft>
              <a:buFontTx/>
              <a:buChar char="-"/>
            </a:pPr>
            <a:r>
              <a:rPr lang="fr-BE" sz="2400" dirty="0">
                <a:latin typeface="Calibri" panose="020F0502020204030204" pitchFamily="34" charset="0"/>
                <a:ea typeface="Times New Roman" panose="02020603050405020304" pitchFamily="18" charset="0"/>
              </a:rPr>
              <a:t>257 000€ de piste en hydro carboné</a:t>
            </a:r>
          </a:p>
          <a:p>
            <a:pPr marL="434975" lvl="2" indent="-342900">
              <a:spcAft>
                <a:spcPts val="0"/>
              </a:spcAft>
              <a:buFontTx/>
              <a:buChar char="-"/>
            </a:pPr>
            <a:r>
              <a:rPr lang="fr-BE" sz="2400" dirty="0">
                <a:latin typeface="Calibri" panose="020F0502020204030204" pitchFamily="34" charset="0"/>
                <a:ea typeface="Times New Roman" panose="02020603050405020304" pitchFamily="18" charset="0"/>
              </a:rPr>
              <a:t>130 000€ d’évacuation de terres</a:t>
            </a:r>
          </a:p>
          <a:p>
            <a:pPr marL="434975" lvl="2" indent="-342900">
              <a:buFontTx/>
              <a:buChar char="-"/>
            </a:pPr>
            <a:r>
              <a:rPr lang="fr-BE" sz="2400" dirty="0">
                <a:effectLst/>
                <a:latin typeface="Calibri" panose="020F0502020204030204" pitchFamily="34" charset="0"/>
                <a:ea typeface="Times New Roman" panose="02020603050405020304" pitchFamily="18" charset="0"/>
              </a:rPr>
              <a:t>60 000€ de plantation</a:t>
            </a:r>
          </a:p>
          <a:p>
            <a:pPr marL="434975" lvl="2" indent="-342900">
              <a:spcAft>
                <a:spcPts val="0"/>
              </a:spcAft>
              <a:buFontTx/>
              <a:buChar char="-"/>
            </a:pPr>
            <a:endParaRPr lang="fr-BE" sz="2400" dirty="0">
              <a:effectLst/>
              <a:latin typeface="Calibri" panose="020F0502020204030204" pitchFamily="34" charset="0"/>
              <a:ea typeface="Times New Roman" panose="02020603050405020304" pitchFamily="18" charset="0"/>
            </a:endParaRPr>
          </a:p>
          <a:p>
            <a:pPr marL="434975" lvl="2" indent="-342900">
              <a:spcAft>
                <a:spcPts val="0"/>
              </a:spcAft>
              <a:buFontTx/>
              <a:buChar char="-"/>
            </a:pPr>
            <a:endParaRPr lang="fr-BE" sz="2400" dirty="0">
              <a:effectLst/>
              <a:latin typeface="Calibri" panose="020F0502020204030204" pitchFamily="34" charset="0"/>
              <a:ea typeface="Times New Roman" panose="02020603050405020304" pitchFamily="18" charset="0"/>
            </a:endParaRPr>
          </a:p>
          <a:p>
            <a:pPr marL="434975" lvl="2" indent="-342900">
              <a:spcAft>
                <a:spcPts val="0"/>
              </a:spcAft>
              <a:buFontTx/>
              <a:buChar char="-"/>
            </a:pPr>
            <a:endParaRPr lang="fr-BE" sz="2400" dirty="0">
              <a:latin typeface="Calibri" panose="020F0502020204030204" pitchFamily="34" charset="0"/>
              <a:ea typeface="Times New Roman" panose="02020603050405020304" pitchFamily="18" charset="0"/>
            </a:endParaRPr>
          </a:p>
        </p:txBody>
      </p:sp>
      <p:sp>
        <p:nvSpPr>
          <p:cNvPr id="5" name="Rectangle 4">
            <a:extLst>
              <a:ext uri="{FF2B5EF4-FFF2-40B4-BE49-F238E27FC236}">
                <a16:creationId xmlns:a16="http://schemas.microsoft.com/office/drawing/2014/main" id="{AAA527BD-747F-467D-8E80-A92F398CD8E8}"/>
              </a:ext>
            </a:extLst>
          </p:cNvPr>
          <p:cNvSpPr/>
          <p:nvPr/>
        </p:nvSpPr>
        <p:spPr>
          <a:xfrm>
            <a:off x="7398326" y="0"/>
            <a:ext cx="4793673" cy="615553"/>
          </a:xfrm>
          <a:prstGeom prst="rect">
            <a:avLst/>
          </a:prstGeom>
          <a:solidFill>
            <a:schemeClr val="bg1"/>
          </a:solidFill>
        </p:spPr>
        <p:txBody>
          <a:bodyPr wrap="square">
            <a:spAutoFit/>
          </a:bodyPr>
          <a:lstStyle/>
          <a:p>
            <a:r>
              <a:rPr lang="fr-BE" sz="1700" b="1" dirty="0">
                <a:solidFill>
                  <a:srgbClr val="FF0000"/>
                </a:solidFill>
                <a:latin typeface="Calibri" panose="020F0502020204030204" pitchFamily="34" charset="0"/>
              </a:rPr>
              <a:t>Proposition de passer par les chemins agricoles et non celui qui longe la grande route. </a:t>
            </a:r>
          </a:p>
        </p:txBody>
      </p:sp>
      <p:sp>
        <p:nvSpPr>
          <p:cNvPr id="6" name="Rectangle 5">
            <a:extLst>
              <a:ext uri="{FF2B5EF4-FFF2-40B4-BE49-F238E27FC236}">
                <a16:creationId xmlns:a16="http://schemas.microsoft.com/office/drawing/2014/main" id="{D42DD2EC-3BA0-AC47-A1C7-B45B14390629}"/>
              </a:ext>
            </a:extLst>
          </p:cNvPr>
          <p:cNvSpPr/>
          <p:nvPr/>
        </p:nvSpPr>
        <p:spPr>
          <a:xfrm>
            <a:off x="475579" y="350698"/>
            <a:ext cx="2813591" cy="461665"/>
          </a:xfrm>
          <a:prstGeom prst="rect">
            <a:avLst/>
          </a:prstGeom>
        </p:spPr>
        <p:txBody>
          <a:bodyPr wrap="none">
            <a:spAutoFit/>
          </a:bodyPr>
          <a:lstStyle/>
          <a:p>
            <a:pPr algn="ctr"/>
            <a:r>
              <a:rPr lang="fr-BE" sz="2400" b="1" dirty="0">
                <a:solidFill>
                  <a:srgbClr val="FF0000"/>
                </a:solidFill>
                <a:latin typeface="Calibri" panose="020F0502020204030204" pitchFamily="34" charset="0"/>
              </a:rPr>
              <a:t>Cherain - </a:t>
            </a:r>
            <a:r>
              <a:rPr lang="fr-BE" sz="2400" b="1" dirty="0" err="1">
                <a:solidFill>
                  <a:srgbClr val="FF0000"/>
                </a:solidFill>
                <a:latin typeface="Calibri" panose="020F0502020204030204" pitchFamily="34" charset="0"/>
              </a:rPr>
              <a:t>Montleban</a:t>
            </a:r>
            <a:endParaRPr lang="fr-BE" sz="2400" b="1" dirty="0">
              <a:solidFill>
                <a:srgbClr val="FF0000"/>
              </a:solidFill>
              <a:latin typeface="Calibri" panose="020F0502020204030204" pitchFamily="34" charset="0"/>
            </a:endParaRPr>
          </a:p>
        </p:txBody>
      </p:sp>
      <p:pic>
        <p:nvPicPr>
          <p:cNvPr id="7" name="Image 6">
            <a:extLst>
              <a:ext uri="{FF2B5EF4-FFF2-40B4-BE49-F238E27FC236}">
                <a16:creationId xmlns:a16="http://schemas.microsoft.com/office/drawing/2014/main" id="{DBDD8CD5-9403-116A-A4B4-09FEDCC76A9C}"/>
              </a:ext>
            </a:extLst>
          </p:cNvPr>
          <p:cNvPicPr>
            <a:picLocks noChangeAspect="1"/>
          </p:cNvPicPr>
          <p:nvPr/>
        </p:nvPicPr>
        <p:blipFill>
          <a:blip r:embed="rId2"/>
          <a:stretch>
            <a:fillRect/>
          </a:stretch>
        </p:blipFill>
        <p:spPr>
          <a:xfrm>
            <a:off x="4038708" y="0"/>
            <a:ext cx="8079401" cy="6858000"/>
          </a:xfrm>
          <a:prstGeom prst="rect">
            <a:avLst/>
          </a:prstGeom>
        </p:spPr>
      </p:pic>
    </p:spTree>
    <p:extLst>
      <p:ext uri="{BB962C8B-B14F-4D97-AF65-F5344CB8AC3E}">
        <p14:creationId xmlns:p14="http://schemas.microsoft.com/office/powerpoint/2010/main" val="2212610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2DD2EC-3BA0-AC47-A1C7-B45B14390629}"/>
              </a:ext>
            </a:extLst>
          </p:cNvPr>
          <p:cNvSpPr/>
          <p:nvPr/>
        </p:nvSpPr>
        <p:spPr>
          <a:xfrm>
            <a:off x="445924" y="350698"/>
            <a:ext cx="2872902" cy="830997"/>
          </a:xfrm>
          <a:prstGeom prst="rect">
            <a:avLst/>
          </a:prstGeom>
        </p:spPr>
        <p:txBody>
          <a:bodyPr wrap="none">
            <a:spAutoFit/>
          </a:bodyPr>
          <a:lstStyle/>
          <a:p>
            <a:pPr algn="ctr"/>
            <a:r>
              <a:rPr lang="fr-BE" sz="2400" b="1" dirty="0" err="1">
                <a:solidFill>
                  <a:srgbClr val="FF0000"/>
                </a:solidFill>
                <a:latin typeface="Calibri" panose="020F0502020204030204" pitchFamily="34" charset="0"/>
              </a:rPr>
              <a:t>Cherain</a:t>
            </a:r>
            <a:r>
              <a:rPr lang="fr-BE" sz="2400" b="1" dirty="0">
                <a:solidFill>
                  <a:srgbClr val="FF0000"/>
                </a:solidFill>
                <a:latin typeface="Calibri" panose="020F0502020204030204" pitchFamily="34" charset="0"/>
              </a:rPr>
              <a:t> – </a:t>
            </a:r>
            <a:r>
              <a:rPr lang="fr-BE" sz="2400" b="1" dirty="0" err="1">
                <a:solidFill>
                  <a:srgbClr val="FF0000"/>
                </a:solidFill>
                <a:latin typeface="Calibri" panose="020F0502020204030204" pitchFamily="34" charset="0"/>
              </a:rPr>
              <a:t>Montleban</a:t>
            </a:r>
            <a:endParaRPr lang="fr-BE" sz="2400" b="1" dirty="0">
              <a:solidFill>
                <a:srgbClr val="FF0000"/>
              </a:solidFill>
              <a:latin typeface="Calibri" panose="020F0502020204030204" pitchFamily="34" charset="0"/>
            </a:endParaRPr>
          </a:p>
          <a:p>
            <a:pPr algn="ctr"/>
            <a:endParaRPr lang="fr-BE" sz="2400" b="1" dirty="0">
              <a:solidFill>
                <a:srgbClr val="FF0000"/>
              </a:solidFill>
              <a:latin typeface="Calibri" panose="020F0502020204030204" pitchFamily="34" charset="0"/>
            </a:endParaRPr>
          </a:p>
        </p:txBody>
      </p:sp>
      <p:sp>
        <p:nvSpPr>
          <p:cNvPr id="7" name="ZoneTexte 6">
            <a:extLst>
              <a:ext uri="{FF2B5EF4-FFF2-40B4-BE49-F238E27FC236}">
                <a16:creationId xmlns:a16="http://schemas.microsoft.com/office/drawing/2014/main" id="{A21456C8-CE9C-8830-2F3B-9A059AE3BF03}"/>
              </a:ext>
            </a:extLst>
          </p:cNvPr>
          <p:cNvSpPr txBox="1"/>
          <p:nvPr/>
        </p:nvSpPr>
        <p:spPr>
          <a:xfrm>
            <a:off x="475579" y="977462"/>
            <a:ext cx="11569276" cy="1569660"/>
          </a:xfrm>
          <a:prstGeom prst="rect">
            <a:avLst/>
          </a:prstGeom>
          <a:noFill/>
        </p:spPr>
        <p:txBody>
          <a:bodyPr wrap="square" rtlCol="0">
            <a:spAutoFit/>
          </a:bodyPr>
          <a:lstStyle/>
          <a:p>
            <a:endParaRPr lang="fr-BE" sz="2400" dirty="0">
              <a:latin typeface="Calibri" panose="020F0502020204030204" pitchFamily="34" charset="0"/>
              <a:ea typeface="Calibri" panose="020F0502020204030204" pitchFamily="34" charset="0"/>
            </a:endParaRPr>
          </a:p>
          <a:p>
            <a:r>
              <a:rPr lang="fr-BE" sz="2400" dirty="0">
                <a:latin typeface="Calibri" panose="020F0502020204030204" pitchFamily="34" charset="0"/>
                <a:ea typeface="Calibri" panose="020F0502020204030204" pitchFamily="34" charset="0"/>
              </a:rPr>
              <a:t>Bi-bande en zone de sentier existant</a:t>
            </a:r>
          </a:p>
          <a:p>
            <a:r>
              <a:rPr lang="fr-BE" sz="2400" dirty="0">
                <a:latin typeface="Calibri" panose="020F0502020204030204" pitchFamily="34" charset="0"/>
              </a:rPr>
              <a:t>- 2 bandes de 1m de largeur en béton séparée de 1m de remblai terreux , localement, le remblai terreux est remplacé par un empierrement (en zone d’accès pâture,…).</a:t>
            </a:r>
            <a:endParaRPr lang="fr-BE" sz="2400" dirty="0"/>
          </a:p>
        </p:txBody>
      </p:sp>
      <p:pic>
        <p:nvPicPr>
          <p:cNvPr id="8" name="Image 7">
            <a:extLst>
              <a:ext uri="{FF2B5EF4-FFF2-40B4-BE49-F238E27FC236}">
                <a16:creationId xmlns:a16="http://schemas.microsoft.com/office/drawing/2014/main" id="{A6B76C0C-EE73-FDB3-DF5F-D21A031A49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579" y="2619703"/>
            <a:ext cx="5398279" cy="2329475"/>
          </a:xfrm>
          <a:prstGeom prst="rect">
            <a:avLst/>
          </a:prstGeom>
          <a:ln>
            <a:solidFill>
              <a:schemeClr val="tx1"/>
            </a:solidFill>
          </a:ln>
        </p:spPr>
      </p:pic>
      <p:sp>
        <p:nvSpPr>
          <p:cNvPr id="2" name="ZoneTexte 1">
            <a:extLst>
              <a:ext uri="{FF2B5EF4-FFF2-40B4-BE49-F238E27FC236}">
                <a16:creationId xmlns:a16="http://schemas.microsoft.com/office/drawing/2014/main" id="{2D920BC6-D496-B273-04A2-9439FEC94004}"/>
              </a:ext>
            </a:extLst>
          </p:cNvPr>
          <p:cNvSpPr txBox="1"/>
          <p:nvPr/>
        </p:nvSpPr>
        <p:spPr>
          <a:xfrm>
            <a:off x="445924" y="4694472"/>
            <a:ext cx="11569276" cy="1569660"/>
          </a:xfrm>
          <a:prstGeom prst="rect">
            <a:avLst/>
          </a:prstGeom>
          <a:noFill/>
        </p:spPr>
        <p:txBody>
          <a:bodyPr wrap="square" rtlCol="0">
            <a:spAutoFit/>
          </a:bodyPr>
          <a:lstStyle/>
          <a:p>
            <a:endParaRPr lang="fr-BE" sz="2400" dirty="0">
              <a:latin typeface="Calibri" panose="020F0502020204030204" pitchFamily="34" charset="0"/>
              <a:ea typeface="Calibri" panose="020F0502020204030204" pitchFamily="34" charset="0"/>
            </a:endParaRPr>
          </a:p>
          <a:p>
            <a:r>
              <a:rPr lang="fr-BE" sz="2400" dirty="0">
                <a:latin typeface="Calibri" panose="020F0502020204030204" pitchFamily="34" charset="0"/>
                <a:ea typeface="Calibri" panose="020F0502020204030204" pitchFamily="34" charset="0"/>
              </a:rPr>
              <a:t>Piste en hydrocarboné le long de la voirie</a:t>
            </a:r>
          </a:p>
          <a:p>
            <a:r>
              <a:rPr lang="fr-BE" sz="2400" dirty="0">
                <a:latin typeface="Calibri" panose="020F0502020204030204" pitchFamily="34" charset="0"/>
              </a:rPr>
              <a:t>- zone tampon végétalisée de 1m de large et création d’une piste de 2,5m de largeur en hydrocarboné</a:t>
            </a:r>
            <a:endParaRPr lang="fr-BE" sz="2400" dirty="0"/>
          </a:p>
        </p:txBody>
      </p:sp>
      <p:pic>
        <p:nvPicPr>
          <p:cNvPr id="4" name="Image 3">
            <a:extLst>
              <a:ext uri="{FF2B5EF4-FFF2-40B4-BE49-F238E27FC236}">
                <a16:creationId xmlns:a16="http://schemas.microsoft.com/office/drawing/2014/main" id="{F9B52A09-BE82-B51A-100D-98F57A20EB79}"/>
              </a:ext>
            </a:extLst>
          </p:cNvPr>
          <p:cNvPicPr>
            <a:picLocks noChangeAspect="1"/>
          </p:cNvPicPr>
          <p:nvPr/>
        </p:nvPicPr>
        <p:blipFill>
          <a:blip r:embed="rId3"/>
          <a:stretch>
            <a:fillRect/>
          </a:stretch>
        </p:blipFill>
        <p:spPr>
          <a:xfrm>
            <a:off x="5829989" y="2622019"/>
            <a:ext cx="6185211" cy="1613961"/>
          </a:xfrm>
          <a:prstGeom prst="rect">
            <a:avLst/>
          </a:prstGeom>
        </p:spPr>
      </p:pic>
    </p:spTree>
    <p:extLst>
      <p:ext uri="{BB962C8B-B14F-4D97-AF65-F5344CB8AC3E}">
        <p14:creationId xmlns:p14="http://schemas.microsoft.com/office/powerpoint/2010/main" val="1638711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BFCF1A-C314-47FA-BDE3-6C4FDA3A16B2}"/>
              </a:ext>
            </a:extLst>
          </p:cNvPr>
          <p:cNvSpPr/>
          <p:nvPr/>
        </p:nvSpPr>
        <p:spPr>
          <a:xfrm>
            <a:off x="356840" y="156117"/>
            <a:ext cx="11835160" cy="6124754"/>
          </a:xfrm>
          <a:prstGeom prst="rect">
            <a:avLst/>
          </a:prstGeom>
        </p:spPr>
        <p:txBody>
          <a:bodyPr wrap="square">
            <a:spAutoFit/>
          </a:bodyPr>
          <a:lstStyle/>
          <a:p>
            <a:pPr lvl="0"/>
            <a:r>
              <a:rPr lang="fr-FR" sz="4000" b="1" dirty="0"/>
              <a:t>Etat d’avancement </a:t>
            </a:r>
          </a:p>
          <a:p>
            <a:pPr lvl="0"/>
            <a:endParaRPr lang="fr-FR" sz="3200" b="1" dirty="0">
              <a:solidFill>
                <a:srgbClr val="FF0000"/>
              </a:solidFill>
            </a:endParaRPr>
          </a:p>
          <a:p>
            <a:pPr lvl="0"/>
            <a:r>
              <a:rPr lang="fr-FR" sz="3200" b="1" dirty="0"/>
              <a:t>Stade actuel: Avant-projet</a:t>
            </a:r>
          </a:p>
          <a:p>
            <a:pPr lvl="0"/>
            <a:endParaRPr lang="fr-FR" sz="800" b="1" dirty="0"/>
          </a:p>
          <a:p>
            <a:pPr lvl="0"/>
            <a:r>
              <a:rPr lang="fr-FR" sz="3200" b="1" dirty="0"/>
              <a:t>Suite de l’étude:</a:t>
            </a:r>
          </a:p>
          <a:p>
            <a:pPr lvl="0"/>
            <a:endParaRPr lang="fr-FR" sz="800" dirty="0"/>
          </a:p>
          <a:p>
            <a:pPr marL="342900" lvl="0" indent="-342900">
              <a:buFontTx/>
              <a:buChar char="-"/>
            </a:pPr>
            <a:r>
              <a:rPr lang="fr-FR" sz="2800" dirty="0"/>
              <a:t>emprise -&gt; contact entre les propriétaires et les riverains</a:t>
            </a:r>
          </a:p>
          <a:p>
            <a:pPr marL="342900" lvl="0" indent="-342900">
              <a:buFontTx/>
              <a:buChar char="-"/>
            </a:pPr>
            <a:endParaRPr lang="fr-FR" sz="800" dirty="0"/>
          </a:p>
          <a:p>
            <a:pPr marL="342900" lvl="0" indent="-342900">
              <a:buFontTx/>
              <a:buChar char="-"/>
            </a:pPr>
            <a:r>
              <a:rPr lang="fr-FR" sz="2800" dirty="0"/>
              <a:t>permis -&gt; en fonction des accords des propriétaires, les plans seront éventuellement adaptés pour introduction d’une demande de permis d’urbanisme</a:t>
            </a:r>
          </a:p>
          <a:p>
            <a:pPr marL="342900" lvl="0" indent="-342900">
              <a:buFontTx/>
              <a:buChar char="-"/>
            </a:pPr>
            <a:endParaRPr lang="fr-FR" sz="800" dirty="0"/>
          </a:p>
          <a:p>
            <a:pPr lvl="0"/>
            <a:r>
              <a:rPr lang="fr-FR" sz="2800" dirty="0"/>
              <a:t>- à la réception du permis -&gt; préparation du dossier projet avec intégration des remarques du permis</a:t>
            </a:r>
          </a:p>
          <a:p>
            <a:pPr lvl="0"/>
            <a:r>
              <a:rPr lang="fr-FR" sz="2800" dirty="0"/>
              <a:t>À chaque stade, le dossier doit être validé par la  Région (DGO3 – développement rural)</a:t>
            </a:r>
          </a:p>
        </p:txBody>
      </p:sp>
    </p:spTree>
    <p:extLst>
      <p:ext uri="{BB962C8B-B14F-4D97-AF65-F5344CB8AC3E}">
        <p14:creationId xmlns:p14="http://schemas.microsoft.com/office/powerpoint/2010/main" val="2472396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5390" y="593685"/>
            <a:ext cx="10972800" cy="1143000"/>
          </a:xfrm>
          <a:ln w="28575">
            <a:solidFill>
              <a:srgbClr val="00ADBA"/>
            </a:solidFill>
          </a:ln>
        </p:spPr>
        <p:txBody>
          <a:bodyPr>
            <a:normAutofit/>
          </a:bodyPr>
          <a:lstStyle/>
          <a:p>
            <a:r>
              <a:rPr lang="fr-BE" b="1" dirty="0">
                <a:solidFill>
                  <a:srgbClr val="00ADBA"/>
                </a:solidFill>
              </a:rPr>
              <a:t>Etat d’avancement des projets conventionnés</a:t>
            </a:r>
          </a:p>
        </p:txBody>
      </p:sp>
      <p:pic>
        <p:nvPicPr>
          <p:cNvPr id="5" name="Image 4">
            <a:extLst>
              <a:ext uri="{FF2B5EF4-FFF2-40B4-BE49-F238E27FC236}">
                <a16:creationId xmlns:a16="http://schemas.microsoft.com/office/drawing/2014/main" id="{FCF10249-6BD6-4442-B5A8-8A9FAE12356B}"/>
              </a:ext>
            </a:extLst>
          </p:cNvPr>
          <p:cNvPicPr>
            <a:picLocks noChangeAspect="1"/>
          </p:cNvPicPr>
          <p:nvPr/>
        </p:nvPicPr>
        <p:blipFill>
          <a:blip r:embed="rId3"/>
          <a:stretch>
            <a:fillRect/>
          </a:stretch>
        </p:blipFill>
        <p:spPr>
          <a:xfrm>
            <a:off x="8148577" y="4227339"/>
            <a:ext cx="4043423" cy="2630661"/>
          </a:xfrm>
          <a:prstGeom prst="rect">
            <a:avLst/>
          </a:prstGeom>
        </p:spPr>
      </p:pic>
      <p:sp>
        <p:nvSpPr>
          <p:cNvPr id="3" name="Rectangle 2">
            <a:extLst>
              <a:ext uri="{FF2B5EF4-FFF2-40B4-BE49-F238E27FC236}">
                <a16:creationId xmlns:a16="http://schemas.microsoft.com/office/drawing/2014/main" id="{0300C372-26E2-4E42-820F-6AF2717312FE}"/>
              </a:ext>
            </a:extLst>
          </p:cNvPr>
          <p:cNvSpPr/>
          <p:nvPr/>
        </p:nvSpPr>
        <p:spPr>
          <a:xfrm>
            <a:off x="814038" y="2230244"/>
            <a:ext cx="10593659" cy="1815882"/>
          </a:xfrm>
          <a:prstGeom prst="rect">
            <a:avLst/>
          </a:prstGeom>
        </p:spPr>
        <p:txBody>
          <a:bodyPr wrap="square">
            <a:spAutoFit/>
          </a:bodyPr>
          <a:lstStyle/>
          <a:p>
            <a:r>
              <a:rPr lang="fr-BE" sz="3200" b="1" dirty="0"/>
              <a:t>Convention 2 : espace de convivialité Rue de la gare à </a:t>
            </a:r>
            <a:r>
              <a:rPr lang="fr-BE" sz="3200" b="1" dirty="0" err="1"/>
              <a:t>Gouvy</a:t>
            </a:r>
            <a:r>
              <a:rPr lang="fr-BE" sz="3200" b="1" dirty="0"/>
              <a:t> </a:t>
            </a:r>
          </a:p>
          <a:p>
            <a:r>
              <a:rPr lang="fr-BE" sz="3200" dirty="0"/>
              <a:t>Accord sur la convention et désignation d’un bureau d’étude </a:t>
            </a:r>
          </a:p>
          <a:p>
            <a:pPr lvl="0"/>
            <a:endParaRPr lang="fr-FR" sz="2400" dirty="0"/>
          </a:p>
          <a:p>
            <a:pPr lvl="0"/>
            <a:endParaRPr lang="fr-FR" sz="2400" dirty="0"/>
          </a:p>
        </p:txBody>
      </p:sp>
    </p:spTree>
    <p:extLst>
      <p:ext uri="{BB962C8B-B14F-4D97-AF65-F5344CB8AC3E}">
        <p14:creationId xmlns:p14="http://schemas.microsoft.com/office/powerpoint/2010/main" val="2633280746"/>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1260</Words>
  <Application>Microsoft Office PowerPoint</Application>
  <PresentationFormat>Grand écran</PresentationFormat>
  <Paragraphs>171</Paragraphs>
  <Slides>30</Slides>
  <Notes>13</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30</vt:i4>
      </vt:variant>
    </vt:vector>
  </HeadingPairs>
  <TitlesOfParts>
    <vt:vector size="39" baseType="lpstr">
      <vt:lpstr>Arial</vt:lpstr>
      <vt:lpstr>Calibri</vt:lpstr>
      <vt:lpstr>Courier New</vt:lpstr>
      <vt:lpstr>Gill Sans MT</vt:lpstr>
      <vt:lpstr>Impact</vt:lpstr>
      <vt:lpstr>Times New Roman</vt:lpstr>
      <vt:lpstr>Wingdings</vt:lpstr>
      <vt:lpstr>1_Thème Office</vt:lpstr>
      <vt:lpstr>Badge</vt:lpstr>
      <vt:lpstr>Présentation PowerPoint</vt:lpstr>
      <vt:lpstr>Présentation PowerPoint</vt:lpstr>
      <vt:lpstr>Ordre du jour</vt:lpstr>
      <vt:lpstr>2. Approbation du compte rendu                 de la réunion précédente</vt:lpstr>
      <vt:lpstr>3. Etat d’avancement des projets conventionnés</vt:lpstr>
      <vt:lpstr>Présentation PowerPoint</vt:lpstr>
      <vt:lpstr>Présentation PowerPoint</vt:lpstr>
      <vt:lpstr>Présentation PowerPoint</vt:lpstr>
      <vt:lpstr>Etat d’avancement des projets conventionnés</vt:lpstr>
      <vt:lpstr>Présentation PowerPoint</vt:lpstr>
      <vt:lpstr>Présentation PowerPoint</vt:lpstr>
      <vt:lpstr>Aménagement d’une place de village à Beho  Cœur de village - Avancement</vt:lpstr>
      <vt:lpstr>Présentation PowerPoint</vt:lpstr>
      <vt:lpstr>Présentation PowerPoint</vt:lpstr>
      <vt:lpstr>4.Budget              participatif</vt:lpstr>
      <vt:lpstr>Présentation PowerPoint</vt:lpstr>
      <vt:lpstr>Présentation PowerPoint</vt:lpstr>
      <vt:lpstr>Présentation PowerPoint</vt:lpstr>
      <vt:lpstr>Présentation PowerPoint</vt:lpstr>
      <vt:lpstr>Présentation PowerPoint</vt:lpstr>
      <vt:lpstr>      Evénement   Festival du climat et salon des associations    Dimanche 7 avril à Limerlé  Programme :  à préparer par le GT – réunion 20 février  </vt:lpstr>
      <vt:lpstr>Etat d’avancement du mini PCDR</vt:lpstr>
      <vt:lpstr>Appel à projets BiodiverCité 2023</vt:lpstr>
      <vt:lpstr>  2 fiches-projets rentrées au SPW </vt:lpstr>
      <vt:lpstr>Vue d’ensemble</vt:lpstr>
      <vt:lpstr>ZOOM</vt:lpstr>
      <vt:lpstr>Suites et divers</vt:lpstr>
      <vt:lpstr>Evaluation</vt:lpstr>
      <vt:lpstr>Présentation PowerPoint</vt:lpstr>
      <vt:lpstr>Des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WEBER Christel</dc:creator>
  <cp:lastModifiedBy>NOEL Stany</cp:lastModifiedBy>
  <cp:revision>160</cp:revision>
  <dcterms:created xsi:type="dcterms:W3CDTF">2021-10-19T11:26:03Z</dcterms:created>
  <dcterms:modified xsi:type="dcterms:W3CDTF">2024-01-23T12:05:51Z</dcterms:modified>
</cp:coreProperties>
</file>