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31"/>
  </p:notesMasterIdLst>
  <p:sldIdLst>
    <p:sldId id="257" r:id="rId3"/>
    <p:sldId id="390" r:id="rId4"/>
    <p:sldId id="258" r:id="rId5"/>
    <p:sldId id="259" r:id="rId6"/>
    <p:sldId id="1193" r:id="rId7"/>
    <p:sldId id="1227" r:id="rId8"/>
    <p:sldId id="1229" r:id="rId9"/>
    <p:sldId id="1231" r:id="rId10"/>
    <p:sldId id="420" r:id="rId11"/>
    <p:sldId id="1184" r:id="rId12"/>
    <p:sldId id="424" r:id="rId13"/>
    <p:sldId id="1205" r:id="rId14"/>
    <p:sldId id="1219" r:id="rId15"/>
    <p:sldId id="1233" r:id="rId16"/>
    <p:sldId id="1234" r:id="rId17"/>
    <p:sldId id="1224" r:id="rId18"/>
    <p:sldId id="1221" r:id="rId19"/>
    <p:sldId id="1215" r:id="rId20"/>
    <p:sldId id="1232" r:id="rId21"/>
    <p:sldId id="1222" r:id="rId22"/>
    <p:sldId id="1225" r:id="rId23"/>
    <p:sldId id="298" r:id="rId24"/>
    <p:sldId id="1186" r:id="rId25"/>
    <p:sldId id="1223" r:id="rId26"/>
    <p:sldId id="1187" r:id="rId27"/>
    <p:sldId id="368" r:id="rId28"/>
    <p:sldId id="300" r:id="rId29"/>
    <p:sldId id="299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C31457AF-E8FD-4310-98E5-EB677F69D853}">
          <p14:sldIdLst/>
        </p14:section>
        <p14:section name="Section par défaut" id="{6C2CB70A-A13E-4770-94A5-857038E90DB5}">
          <p14:sldIdLst>
            <p14:sldId id="257"/>
            <p14:sldId id="390"/>
            <p14:sldId id="258"/>
            <p14:sldId id="259"/>
            <p14:sldId id="1193"/>
            <p14:sldId id="1227"/>
            <p14:sldId id="1229"/>
            <p14:sldId id="1231"/>
            <p14:sldId id="420"/>
            <p14:sldId id="1184"/>
            <p14:sldId id="424"/>
            <p14:sldId id="1205"/>
            <p14:sldId id="1219"/>
            <p14:sldId id="1233"/>
            <p14:sldId id="1234"/>
            <p14:sldId id="1224"/>
            <p14:sldId id="1221"/>
            <p14:sldId id="1215"/>
            <p14:sldId id="1232"/>
            <p14:sldId id="1222"/>
            <p14:sldId id="1225"/>
            <p14:sldId id="298"/>
            <p14:sldId id="1186"/>
            <p14:sldId id="1223"/>
            <p14:sldId id="1187"/>
            <p14:sldId id="368"/>
            <p14:sldId id="300"/>
            <p14:sldId id="29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37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99"/>
    <a:srgbClr val="33CCCC"/>
    <a:srgbClr val="45B9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92" autoAdjust="0"/>
    <p:restoredTop sz="80468" autoAdjust="0"/>
  </p:normalViewPr>
  <p:slideViewPr>
    <p:cSldViewPr snapToGrid="0" showGuides="1">
      <p:cViewPr varScale="1">
        <p:scale>
          <a:sx n="69" d="100"/>
          <a:sy n="69" d="100"/>
        </p:scale>
        <p:origin x="96" y="58"/>
      </p:cViewPr>
      <p:guideLst>
        <p:guide orient="horz" pos="2137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C8EA4D-DB87-49F3-B856-E7412F2FEB3B}" type="datetimeFigureOut">
              <a:rPr lang="fr-BE" smtClean="0"/>
              <a:t>25-10-23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E5AB4-851E-49B5-89EB-61AB62DF0B44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86109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5228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0166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1651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5803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AK/</a:t>
            </a:r>
            <a:r>
              <a:rPr lang="fr-BE" dirty="0" err="1"/>
              <a:t>ChW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6780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20h05 = AK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32332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20h15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53239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</a:t>
            </a:r>
            <a:r>
              <a:rPr lang="fr-BE" dirty="0"/>
              <a:t>0h12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07715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97193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2E5AB4-851E-49B5-89EB-61AB62DF0B44}" type="slidenum">
              <a:rPr lang="fr-BE" smtClean="0"/>
              <a:t>8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716544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20h15 = C</a:t>
            </a:r>
            <a:r>
              <a:rPr lang="fr-BE" dirty="0"/>
              <a:t>hW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0189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20h05 = AK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43876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21h55 AK</a:t>
            </a:r>
          </a:p>
          <a:p>
            <a:endParaRPr lang="fr-FR" dirty="0"/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Pour information, voici les frais relatifs à la Vie communale (qui comporte 40 pages) :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Distribution toutes-boîtes : 750€TVAC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Impression : 2.286€ TVAC </a:t>
            </a:r>
            <a:endParaRPr lang="fr-BE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3A4003-0AE9-43F0-A97F-1A7EA8701742}" type="slidenum">
              <a:rPr kumimoji="0" lang="fr-B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fr-B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7211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207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760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6642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5365737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38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2882168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60619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15972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13254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6251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11920000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44993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3956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041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dirty="0"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62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4778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588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7448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8415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6552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18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C43A34-9C51-454D-9CA6-7FF7D893FDC8}" type="datetimeFigureOut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25-10-23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35078-9ED4-4244-BAF3-3418B8ABA1C9}" type="slidenum">
              <a:rPr lang="fr-BE" smtClean="0">
                <a:solidFill>
                  <a:prstClr val="black">
                    <a:tint val="75000"/>
                  </a:prstClr>
                </a:solidFill>
              </a:rPr>
              <a:pPr/>
              <a:t>‹N°›</a:t>
            </a:fld>
            <a:endParaRPr lang="fr-BE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3571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10/25/2023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0616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>
            <a:extLst>
              <a:ext uri="{FF2B5EF4-FFF2-40B4-BE49-F238E27FC236}">
                <a16:creationId xmlns:a16="http://schemas.microsoft.com/office/drawing/2014/main" id="{27DED29D-E41B-498B-B91B-55202B57441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5445" y="766650"/>
            <a:ext cx="9137025" cy="6091350"/>
          </a:xfrm>
          <a:prstGeom prst="rect">
            <a:avLst/>
          </a:prstGeom>
        </p:spPr>
      </p:pic>
      <p:sp>
        <p:nvSpPr>
          <p:cNvPr id="11" name="Forme libre 10"/>
          <p:cNvSpPr/>
          <p:nvPr/>
        </p:nvSpPr>
        <p:spPr>
          <a:xfrm>
            <a:off x="2997044" y="-58463"/>
            <a:ext cx="9162107" cy="6863395"/>
          </a:xfrm>
          <a:custGeom>
            <a:avLst/>
            <a:gdLst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0633"/>
              <a:gd name="connsiteX1" fmla="*/ 3892990 w 9162107"/>
              <a:gd name="connsiteY1" fmla="*/ 6880633 h 6880633"/>
              <a:gd name="connsiteX2" fmla="*/ 9162107 w 9162107"/>
              <a:gd name="connsiteY2" fmla="*/ 1846906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62107 w 9162107"/>
              <a:gd name="connsiteY2" fmla="*/ 1846906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2582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90158"/>
              <a:gd name="connsiteX1" fmla="*/ 3788215 w 9162107"/>
              <a:gd name="connsiteY1" fmla="*/ 6890158 h 6890158"/>
              <a:gd name="connsiteX2" fmla="*/ 9159897 w 9162107"/>
              <a:gd name="connsiteY2" fmla="*/ 1475431 h 6890158"/>
              <a:gd name="connsiteX3" fmla="*/ 9162107 w 9162107"/>
              <a:gd name="connsiteY3" fmla="*/ 0 h 6890158"/>
              <a:gd name="connsiteX4" fmla="*/ 9054 w 9162107"/>
              <a:gd name="connsiteY4" fmla="*/ 0 h 6890158"/>
              <a:gd name="connsiteX5" fmla="*/ 0 w 9162107"/>
              <a:gd name="connsiteY5" fmla="*/ 6880633 h 6890158"/>
              <a:gd name="connsiteX0" fmla="*/ 0 w 9162107"/>
              <a:gd name="connsiteY0" fmla="*/ 6880633 h 6880633"/>
              <a:gd name="connsiteX1" fmla="*/ 3795530 w 9162107"/>
              <a:gd name="connsiteY1" fmla="*/ 6868212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  <a:gd name="connsiteX0" fmla="*/ 0 w 9162107"/>
              <a:gd name="connsiteY0" fmla="*/ 6880633 h 6886025"/>
              <a:gd name="connsiteX1" fmla="*/ 3795530 w 9162107"/>
              <a:gd name="connsiteY1" fmla="*/ 6886025 h 6886025"/>
              <a:gd name="connsiteX2" fmla="*/ 9159897 w 9162107"/>
              <a:gd name="connsiteY2" fmla="*/ 1475431 h 6886025"/>
              <a:gd name="connsiteX3" fmla="*/ 9162107 w 9162107"/>
              <a:gd name="connsiteY3" fmla="*/ 0 h 6886025"/>
              <a:gd name="connsiteX4" fmla="*/ 9054 w 9162107"/>
              <a:gd name="connsiteY4" fmla="*/ 0 h 6886025"/>
              <a:gd name="connsiteX5" fmla="*/ 0 w 9162107"/>
              <a:gd name="connsiteY5" fmla="*/ 6880633 h 6886025"/>
              <a:gd name="connsiteX0" fmla="*/ 0 w 9162107"/>
              <a:gd name="connsiteY0" fmla="*/ 6880633 h 6880633"/>
              <a:gd name="connsiteX1" fmla="*/ 3783655 w 9162107"/>
              <a:gd name="connsiteY1" fmla="*/ 6880088 h 6880633"/>
              <a:gd name="connsiteX2" fmla="*/ 9159897 w 9162107"/>
              <a:gd name="connsiteY2" fmla="*/ 1475431 h 6880633"/>
              <a:gd name="connsiteX3" fmla="*/ 9162107 w 9162107"/>
              <a:gd name="connsiteY3" fmla="*/ 0 h 6880633"/>
              <a:gd name="connsiteX4" fmla="*/ 9054 w 9162107"/>
              <a:gd name="connsiteY4" fmla="*/ 0 h 6880633"/>
              <a:gd name="connsiteX5" fmla="*/ 0 w 9162107"/>
              <a:gd name="connsiteY5" fmla="*/ 6880633 h 688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162107" h="6880633">
                <a:moveTo>
                  <a:pt x="0" y="6880633"/>
                </a:moveTo>
                <a:lnTo>
                  <a:pt x="3783655" y="6880088"/>
                </a:lnTo>
                <a:cubicBezTo>
                  <a:pt x="3695855" y="4789303"/>
                  <a:pt x="5244367" y="1681021"/>
                  <a:pt x="9159897" y="1475431"/>
                </a:cubicBezTo>
                <a:cubicBezTo>
                  <a:pt x="9160634" y="983621"/>
                  <a:pt x="9161370" y="491810"/>
                  <a:pt x="9162107" y="0"/>
                </a:cubicBezTo>
                <a:lnTo>
                  <a:pt x="9054" y="0"/>
                </a:lnTo>
                <a:lnTo>
                  <a:pt x="0" y="688063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rme libre 5"/>
          <p:cNvSpPr/>
          <p:nvPr/>
        </p:nvSpPr>
        <p:spPr>
          <a:xfrm>
            <a:off x="6497887" y="1441118"/>
            <a:ext cx="5705288" cy="5399488"/>
          </a:xfrm>
          <a:custGeom>
            <a:avLst/>
            <a:gdLst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0 w 4974336"/>
              <a:gd name="connsiteY0" fmla="*/ 5325465 h 5325465"/>
              <a:gd name="connsiteX1" fmla="*/ 314554 w 4974336"/>
              <a:gd name="connsiteY1" fmla="*/ 5325465 h 5325465"/>
              <a:gd name="connsiteX2" fmla="*/ 4974336 w 4974336"/>
              <a:gd name="connsiteY2" fmla="*/ 0 h 5325465"/>
              <a:gd name="connsiteX3" fmla="*/ 0 w 4974336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975 w 4975311"/>
              <a:gd name="connsiteY0" fmla="*/ 5325465 h 5325465"/>
              <a:gd name="connsiteX1" fmla="*/ 315529 w 4975311"/>
              <a:gd name="connsiteY1" fmla="*/ 5325465 h 5325465"/>
              <a:gd name="connsiteX2" fmla="*/ 4975311 w 4975311"/>
              <a:gd name="connsiteY2" fmla="*/ 0 h 5325465"/>
              <a:gd name="connsiteX3" fmla="*/ 975 w 4975311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762 w 4976098"/>
              <a:gd name="connsiteY0" fmla="*/ 5325465 h 5325465"/>
              <a:gd name="connsiteX1" fmla="*/ 316316 w 4976098"/>
              <a:gd name="connsiteY1" fmla="*/ 5325465 h 5325465"/>
              <a:gd name="connsiteX2" fmla="*/ 4976098 w 4976098"/>
              <a:gd name="connsiteY2" fmla="*/ 0 h 5325465"/>
              <a:gd name="connsiteX3" fmla="*/ 1762 w 4976098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1229 w 4975565"/>
              <a:gd name="connsiteY0" fmla="*/ 5325465 h 5325465"/>
              <a:gd name="connsiteX1" fmla="*/ 315783 w 4975565"/>
              <a:gd name="connsiteY1" fmla="*/ 5325465 h 5325465"/>
              <a:gd name="connsiteX2" fmla="*/ 4975565 w 4975565"/>
              <a:gd name="connsiteY2" fmla="*/ 0 h 5325465"/>
              <a:gd name="connsiteX3" fmla="*/ 1229 w 4975565"/>
              <a:gd name="connsiteY3" fmla="*/ 5325465 h 5325465"/>
              <a:gd name="connsiteX0" fmla="*/ 570 w 5706426"/>
              <a:gd name="connsiteY0" fmla="*/ 5404978 h 5404978"/>
              <a:gd name="connsiteX1" fmla="*/ 315124 w 5706426"/>
              <a:gd name="connsiteY1" fmla="*/ 5404978 h 5404978"/>
              <a:gd name="connsiteX2" fmla="*/ 5706426 w 5706426"/>
              <a:gd name="connsiteY2" fmla="*/ 0 h 5404978"/>
              <a:gd name="connsiteX3" fmla="*/ 570 w 5706426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46 w 5706702"/>
              <a:gd name="connsiteY0" fmla="*/ 5404978 h 5404978"/>
              <a:gd name="connsiteX1" fmla="*/ 315400 w 5706702"/>
              <a:gd name="connsiteY1" fmla="*/ 5404978 h 5404978"/>
              <a:gd name="connsiteX2" fmla="*/ 5706702 w 5706702"/>
              <a:gd name="connsiteY2" fmla="*/ 0 h 5404978"/>
              <a:gd name="connsiteX3" fmla="*/ 846 w 5706702"/>
              <a:gd name="connsiteY3" fmla="*/ 5404978 h 5404978"/>
              <a:gd name="connsiteX0" fmla="*/ 875 w 5676586"/>
              <a:gd name="connsiteY0" fmla="*/ 5394929 h 5394929"/>
              <a:gd name="connsiteX1" fmla="*/ 315429 w 5676586"/>
              <a:gd name="connsiteY1" fmla="*/ 5394929 h 5394929"/>
              <a:gd name="connsiteX2" fmla="*/ 5676586 w 5676586"/>
              <a:gd name="connsiteY2" fmla="*/ 0 h 5394929"/>
              <a:gd name="connsiteX3" fmla="*/ 875 w 5676586"/>
              <a:gd name="connsiteY3" fmla="*/ 5394929 h 5394929"/>
              <a:gd name="connsiteX0" fmla="*/ 856 w 5696664"/>
              <a:gd name="connsiteY0" fmla="*/ 5394929 h 5394929"/>
              <a:gd name="connsiteX1" fmla="*/ 315410 w 5696664"/>
              <a:gd name="connsiteY1" fmla="*/ 5394929 h 5394929"/>
              <a:gd name="connsiteX2" fmla="*/ 5696664 w 5696664"/>
              <a:gd name="connsiteY2" fmla="*/ 0 h 5394929"/>
              <a:gd name="connsiteX3" fmla="*/ 856 w 5696664"/>
              <a:gd name="connsiteY3" fmla="*/ 5394929 h 5394929"/>
              <a:gd name="connsiteX0" fmla="*/ 864 w 5688005"/>
              <a:gd name="connsiteY0" fmla="*/ 5507604 h 5507604"/>
              <a:gd name="connsiteX1" fmla="*/ 315418 w 5688005"/>
              <a:gd name="connsiteY1" fmla="*/ 5507604 h 5507604"/>
              <a:gd name="connsiteX2" fmla="*/ 5688005 w 5688005"/>
              <a:gd name="connsiteY2" fmla="*/ 0 h 5507604"/>
              <a:gd name="connsiteX3" fmla="*/ 864 w 5688005"/>
              <a:gd name="connsiteY3" fmla="*/ 5507604 h 5507604"/>
              <a:gd name="connsiteX0" fmla="*/ 848 w 5705324"/>
              <a:gd name="connsiteY0" fmla="*/ 5399262 h 5399262"/>
              <a:gd name="connsiteX1" fmla="*/ 315402 w 5705324"/>
              <a:gd name="connsiteY1" fmla="*/ 5399262 h 5399262"/>
              <a:gd name="connsiteX2" fmla="*/ 5705324 w 5705324"/>
              <a:gd name="connsiteY2" fmla="*/ 0 h 5399262"/>
              <a:gd name="connsiteX3" fmla="*/ 848 w 5705324"/>
              <a:gd name="connsiteY3" fmla="*/ 5399262 h 5399262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  <a:gd name="connsiteX0" fmla="*/ 812 w 5705288"/>
              <a:gd name="connsiteY0" fmla="*/ 5399488 h 5399488"/>
              <a:gd name="connsiteX1" fmla="*/ 315366 w 5705288"/>
              <a:gd name="connsiteY1" fmla="*/ 5399488 h 5399488"/>
              <a:gd name="connsiteX2" fmla="*/ 5705288 w 5705288"/>
              <a:gd name="connsiteY2" fmla="*/ 226 h 5399488"/>
              <a:gd name="connsiteX3" fmla="*/ 812 w 5705288"/>
              <a:gd name="connsiteY3" fmla="*/ 5399488 h 5399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05288" h="5399488">
                <a:moveTo>
                  <a:pt x="812" y="5399488"/>
                </a:moveTo>
                <a:lnTo>
                  <a:pt x="315366" y="5399488"/>
                </a:lnTo>
                <a:cubicBezTo>
                  <a:pt x="331920" y="2409546"/>
                  <a:pt x="2605331" y="202733"/>
                  <a:pt x="5705288" y="226"/>
                </a:cubicBezTo>
                <a:cubicBezTo>
                  <a:pt x="849059" y="-35824"/>
                  <a:pt x="-30887" y="4238810"/>
                  <a:pt x="812" y="5399488"/>
                </a:cubicBezTo>
                <a:close/>
              </a:path>
            </a:pathLst>
          </a:custGeom>
          <a:solidFill>
            <a:srgbClr val="00AD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101612" y="53068"/>
            <a:ext cx="7431692" cy="4095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9525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fr-BE" sz="24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7038" y="188640"/>
            <a:ext cx="1790700" cy="1533525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1167952" y="2954566"/>
            <a:ext cx="481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0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Réunion de la CLDR 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1167952" y="3742798"/>
            <a:ext cx="52205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Mercredi 25 octobre 2023</a:t>
            </a:r>
          </a:p>
        </p:txBody>
      </p:sp>
      <p:sp>
        <p:nvSpPr>
          <p:cNvPr id="12" name="ZoneTexte 11"/>
          <p:cNvSpPr txBox="1"/>
          <p:nvPr/>
        </p:nvSpPr>
        <p:spPr>
          <a:xfrm>
            <a:off x="1154378" y="4383512"/>
            <a:ext cx="6030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à</a:t>
            </a:r>
            <a:r>
              <a:rPr kumimoji="0" lang="fr-BE" sz="28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fr-BE" sz="2800" b="1" dirty="0">
                <a:solidFill>
                  <a:srgbClr val="00ADBA"/>
                </a:solidFill>
                <a:latin typeface="Calibri"/>
              </a:rPr>
              <a:t>Bovigny</a:t>
            </a:r>
            <a:endParaRPr kumimoji="0" lang="fr-BE" sz="2800" b="1" i="0" u="none" strike="noStrike" kern="1200" cap="none" spc="0" normalizeH="0" baseline="0" noProof="0" dirty="0">
              <a:ln>
                <a:noFill/>
              </a:ln>
              <a:solidFill>
                <a:srgbClr val="00ADBA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2947" y="2829793"/>
            <a:ext cx="5535616" cy="2454651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8EB08AF8-6AB8-4A41-8887-D4383FBEC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197" y="315820"/>
            <a:ext cx="1418993" cy="130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315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oneTexte 11"/>
          <p:cNvSpPr txBox="1"/>
          <p:nvPr/>
        </p:nvSpPr>
        <p:spPr>
          <a:xfrm>
            <a:off x="7694283" y="2090876"/>
            <a:ext cx="34515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/>
              <a:t>Voirie régionale</a:t>
            </a:r>
          </a:p>
          <a:p>
            <a:r>
              <a:rPr lang="fr-BE" sz="2800" b="1" dirty="0"/>
              <a:t>Espaces SNCB</a:t>
            </a:r>
          </a:p>
          <a:p>
            <a:r>
              <a:rPr lang="fr-BE" sz="2800" b="1" dirty="0"/>
              <a:t>Espaces TEC</a:t>
            </a:r>
          </a:p>
          <a:p>
            <a:r>
              <a:rPr lang="fr-BE" sz="2800" b="1" dirty="0"/>
              <a:t>Arrivée RAVEL</a:t>
            </a:r>
          </a:p>
          <a:p>
            <a:r>
              <a:rPr lang="fr-BE" sz="2800" b="1" dirty="0"/>
              <a:t>Espaces communaux</a:t>
            </a:r>
            <a:endParaRPr lang="fr-BE" sz="2400" b="1" dirty="0"/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1" y="2181136"/>
            <a:ext cx="7067419" cy="3055598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590111" y="5199419"/>
            <a:ext cx="42680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sz="2800" b="1" dirty="0">
                <a:solidFill>
                  <a:srgbClr val="FFC000"/>
                </a:solidFill>
              </a:rPr>
              <a:t>Financement DR possible </a:t>
            </a:r>
            <a:endParaRPr lang="fr-BE" sz="2400" b="1" dirty="0">
              <a:solidFill>
                <a:srgbClr val="FFC000"/>
              </a:solidFill>
            </a:endParaRPr>
          </a:p>
        </p:txBody>
      </p:sp>
      <p:sp>
        <p:nvSpPr>
          <p:cNvPr id="3" name="Flèche droite 2"/>
          <p:cNvSpPr/>
          <p:nvPr/>
        </p:nvSpPr>
        <p:spPr>
          <a:xfrm rot="3156145">
            <a:off x="8582166" y="4603936"/>
            <a:ext cx="723498" cy="383359"/>
          </a:xfrm>
          <a:prstGeom prst="rightArrow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Rectangle 3"/>
          <p:cNvSpPr/>
          <p:nvPr/>
        </p:nvSpPr>
        <p:spPr>
          <a:xfrm>
            <a:off x="8216511" y="5722639"/>
            <a:ext cx="43600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sz="2400" dirty="0"/>
              <a:t>Subvention : 80% </a:t>
            </a:r>
          </a:p>
          <a:p>
            <a:r>
              <a:rPr lang="fr-BE" sz="2400" dirty="0"/>
              <a:t>Plafond : 400.000 €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02FFA7-2659-444D-B057-AF0E63EB2E53}"/>
              </a:ext>
            </a:extLst>
          </p:cNvPr>
          <p:cNvSpPr/>
          <p:nvPr/>
        </p:nvSpPr>
        <p:spPr>
          <a:xfrm>
            <a:off x="1364390" y="304364"/>
            <a:ext cx="71847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600" b="1" dirty="0">
                <a:solidFill>
                  <a:srgbClr val="00ADBA"/>
                </a:solidFill>
              </a:rPr>
              <a:t>Réaménagement de la rue de la gare</a:t>
            </a:r>
            <a:endParaRPr lang="fr-BE" sz="3600" dirty="0"/>
          </a:p>
          <a:p>
            <a:pPr algn="ctr"/>
            <a:r>
              <a:rPr lang="fr-FR" sz="2400" dirty="0"/>
              <a:t>Fiche projet PCDR - </a:t>
            </a:r>
            <a:r>
              <a:rPr lang="fr-BE" sz="2400" dirty="0"/>
              <a:t>2</a:t>
            </a:r>
            <a:r>
              <a:rPr lang="fr-BE" sz="2400" baseline="30000" dirty="0"/>
              <a:t>ième</a:t>
            </a:r>
            <a:r>
              <a:rPr lang="fr-BE" sz="2400" dirty="0"/>
              <a:t> demande de convention</a:t>
            </a:r>
          </a:p>
        </p:txBody>
      </p:sp>
    </p:spTree>
    <p:extLst>
      <p:ext uri="{BB962C8B-B14F-4D97-AF65-F5344CB8AC3E}">
        <p14:creationId xmlns:p14="http://schemas.microsoft.com/office/powerpoint/2010/main" val="19382631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4C242AE-7BB9-4067-9764-3EB7C357D0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2100" y="1887397"/>
            <a:ext cx="9067800" cy="51435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01C1CC-7C6E-4592-8D06-9430FD73B7DE}"/>
              </a:ext>
            </a:extLst>
          </p:cNvPr>
          <p:cNvSpPr/>
          <p:nvPr/>
        </p:nvSpPr>
        <p:spPr>
          <a:xfrm>
            <a:off x="1342181" y="370660"/>
            <a:ext cx="1019777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b="1" dirty="0">
                <a:solidFill>
                  <a:srgbClr val="00ADBA"/>
                </a:solidFill>
              </a:rPr>
              <a:t>Schéma d’aménagement de l’espace de convivialité </a:t>
            </a:r>
          </a:p>
          <a:p>
            <a:pPr algn="ctr"/>
            <a:r>
              <a:rPr lang="fr-BE" sz="2400" b="1" dirty="0">
                <a:solidFill>
                  <a:srgbClr val="00ADBA"/>
                </a:solidFill>
              </a:rPr>
              <a:t>Périmètre pris en charge par la DGO3</a:t>
            </a:r>
          </a:p>
        </p:txBody>
      </p:sp>
    </p:spTree>
    <p:extLst>
      <p:ext uri="{BB962C8B-B14F-4D97-AF65-F5344CB8AC3E}">
        <p14:creationId xmlns:p14="http://schemas.microsoft.com/office/powerpoint/2010/main" val="7808282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242C23-F20D-4D25-96D7-87B3D3FA85A3}"/>
              </a:ext>
            </a:extLst>
          </p:cNvPr>
          <p:cNvSpPr/>
          <p:nvPr/>
        </p:nvSpPr>
        <p:spPr>
          <a:xfrm>
            <a:off x="497712" y="1366855"/>
            <a:ext cx="11609407" cy="55889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Prévoir bancs, tables,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véritable espace pique-nique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Les bancs, panneaux, sculpture doivent rester localisés près du Syndicat d’Initiative.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Intégrer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espace couvert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, utile tant aux habitants qu’aux touristes, point de rassemblement pour les jeunes du coin.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Regrouper les éléments disparates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actuels (machines à lessiver, panneaux bus, ..) et à venir (bornes)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Agrandir l’espace dédié aux enfants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Ajouter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panneau explicatif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concernant la sculpture.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Créer un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écran de verdure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entre l’espace de convivialité et les voies de chemin de fer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Alterner les espaces de plantations.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Les modules de fitness ne sont pas indiqués dans cet espace plutôt prévoir des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éléments « nature » </a:t>
            </a: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type pierres, bois, … sur lesquels les enfants pourront grimper.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Calibri Light" panose="020F0302020204030204" pitchFamily="34" charset="0"/>
              <a:buChar char="-"/>
            </a:pPr>
            <a:r>
              <a:rPr lang="fr-BE" sz="2400" dirty="0">
                <a:ea typeface="Calibri" panose="020F0502020204030204" pitchFamily="34" charset="0"/>
                <a:cs typeface="Times New Roman" panose="02020603050405020304" pitchFamily="18" charset="0"/>
              </a:rPr>
              <a:t>Accorder une attention particulière à </a:t>
            </a:r>
            <a:r>
              <a:rPr lang="fr-BE" sz="2400" b="1" dirty="0">
                <a:ea typeface="Calibri" panose="020F0502020204030204" pitchFamily="34" charset="0"/>
                <a:cs typeface="Times New Roman" panose="02020603050405020304" pitchFamily="18" charset="0"/>
              </a:rPr>
              <a:t>l’aménagement au sortir de la gare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3D82131-6A3A-4152-B7B7-ADCA374601E6}"/>
              </a:ext>
            </a:extLst>
          </p:cNvPr>
          <p:cNvSpPr/>
          <p:nvPr/>
        </p:nvSpPr>
        <p:spPr>
          <a:xfrm>
            <a:off x="497712" y="289637"/>
            <a:ext cx="101977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BE" sz="3200" b="1" dirty="0">
                <a:solidFill>
                  <a:srgbClr val="00ADBA"/>
                </a:solidFill>
              </a:rPr>
              <a:t>Schéma d’aménagement de l’espace de convivialité </a:t>
            </a:r>
          </a:p>
          <a:p>
            <a:pPr algn="ctr"/>
            <a:r>
              <a:rPr lang="fr-BE" sz="3200" b="1" dirty="0">
                <a:solidFill>
                  <a:srgbClr val="FF0000"/>
                </a:solidFill>
              </a:rPr>
              <a:t>Avis CLDR</a:t>
            </a:r>
          </a:p>
        </p:txBody>
      </p:sp>
    </p:spTree>
    <p:extLst>
      <p:ext uri="{BB962C8B-B14F-4D97-AF65-F5344CB8AC3E}">
        <p14:creationId xmlns:p14="http://schemas.microsoft.com/office/powerpoint/2010/main" val="3561669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BF6C9F1-5E18-4F24-80AC-B26D7C14A2EC}"/>
              </a:ext>
            </a:extLst>
          </p:cNvPr>
          <p:cNvSpPr txBox="1">
            <a:spLocks/>
          </p:cNvSpPr>
          <p:nvPr/>
        </p:nvSpPr>
        <p:spPr>
          <a:xfrm>
            <a:off x="609600" y="239914"/>
            <a:ext cx="10972800" cy="871256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r-FR" b="1" dirty="0">
                <a:solidFill>
                  <a:srgbClr val="00ADBA"/>
                </a:solidFill>
              </a:rPr>
              <a:t>Fiche projet : aménagement d’une place de village </a:t>
            </a: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à </a:t>
            </a:r>
            <a:r>
              <a:rPr kumimoji="0" lang="fr-BE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Beho</a:t>
            </a:r>
            <a:endParaRPr kumimoji="0" lang="fr-BE" sz="4400" b="1" i="0" u="none" strike="noStrike" kern="1200" cap="none" spc="0" normalizeH="0" baseline="0" noProof="0" dirty="0">
              <a:ln>
                <a:noFill/>
              </a:ln>
              <a:solidFill>
                <a:srgbClr val="00ADB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6FC9D8D-0450-47DC-B086-F5DEE22D959C}"/>
              </a:ext>
            </a:extLst>
          </p:cNvPr>
          <p:cNvSpPr txBox="1">
            <a:spLocks/>
          </p:cNvSpPr>
          <p:nvPr/>
        </p:nvSpPr>
        <p:spPr>
          <a:xfrm>
            <a:off x="515006" y="1367558"/>
            <a:ext cx="783020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BE" sz="40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5857EE-CD89-4A65-8035-6212A58710AD}"/>
              </a:ext>
            </a:extLst>
          </p:cNvPr>
          <p:cNvSpPr txBox="1"/>
          <p:nvPr/>
        </p:nvSpPr>
        <p:spPr>
          <a:xfrm>
            <a:off x="609600" y="1367558"/>
            <a:ext cx="10972800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fr-FR" sz="2800" dirty="0"/>
              <a:t>Pour rappel : fiche L 3.17</a:t>
            </a:r>
          </a:p>
          <a:p>
            <a:pPr lvl="0"/>
            <a:endParaRPr lang="fr-FR" sz="800" dirty="0"/>
          </a:p>
          <a:p>
            <a:r>
              <a:rPr lang="fr-FR" sz="2000" b="1" dirty="0"/>
              <a:t>Description succincte du projet</a:t>
            </a:r>
          </a:p>
          <a:p>
            <a:endParaRPr lang="fr-FR" sz="800" b="1" dirty="0"/>
          </a:p>
          <a:p>
            <a:r>
              <a:rPr lang="fr-FR" sz="2000" dirty="0"/>
              <a:t>Le village de </a:t>
            </a:r>
            <a:r>
              <a:rPr lang="fr-FR" sz="2000" dirty="0" err="1"/>
              <a:t>Beho</a:t>
            </a:r>
            <a:r>
              <a:rPr lang="fr-FR" sz="2000" dirty="0"/>
              <a:t> manque d'un lieu où se rassembler, se rencontrer et échanger. Il n’a pas de place</a:t>
            </a:r>
          </a:p>
          <a:p>
            <a:r>
              <a:rPr lang="fr-FR" sz="2000" dirty="0"/>
              <a:t>de village. Une localisation pourrait être envisagée sur une parcelle communale à côté de l’église.</a:t>
            </a:r>
          </a:p>
          <a:p>
            <a:r>
              <a:rPr lang="fr-FR" sz="2000" dirty="0"/>
              <a:t>Les habitants du village ont émis le souhait d'avoir une nouvelle place publique multifonctionnelle</a:t>
            </a:r>
          </a:p>
          <a:p>
            <a:r>
              <a:rPr lang="fr-FR" sz="2000" dirty="0"/>
              <a:t>qui renforcerait les liens intergénérationnels et favoriserait la convivialité. Elle serait pour cela</a:t>
            </a:r>
          </a:p>
          <a:p>
            <a:r>
              <a:rPr lang="fr-FR" sz="2000" dirty="0"/>
              <a:t>équipée d'un kiosque, d'un espace barbecue, d'une aire de repos, d'une plaine de jeux pour enfants,</a:t>
            </a:r>
          </a:p>
          <a:p>
            <a:r>
              <a:rPr lang="fr-FR" sz="2000" dirty="0"/>
              <a:t>d'une zone de parking, d'une boîte à livres, de toilettes publiques... Cette place pour la population</a:t>
            </a:r>
          </a:p>
          <a:p>
            <a:r>
              <a:rPr lang="fr-FR" sz="2000" dirty="0"/>
              <a:t>serait pensée avec les habitants.</a:t>
            </a:r>
          </a:p>
          <a:p>
            <a:endParaRPr lang="fr-FR" sz="2000" dirty="0"/>
          </a:p>
          <a:p>
            <a:r>
              <a:rPr lang="fr-FR" sz="2800" dirty="0"/>
              <a:t>Avancement du dossier : </a:t>
            </a:r>
          </a:p>
          <a:p>
            <a:endParaRPr lang="fr-FR" sz="2800" dirty="0"/>
          </a:p>
          <a:p>
            <a:r>
              <a:rPr lang="fr-FR" sz="2400" b="1" dirty="0"/>
              <a:t>introduit dans le cadre de l’appel à projet « Cœur de village » </a:t>
            </a:r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2832053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A18C8DF4-56D7-4442-8B5D-7128F2A83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4715" y="-17515"/>
            <a:ext cx="7575421" cy="689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410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7FC4B1F6-EC41-4438-A505-4C90CD8A68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396675" cy="682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958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9081BB-5357-44C3-9E13-7F82320006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6027" y="1986455"/>
            <a:ext cx="11319641" cy="4139709"/>
          </a:xfrm>
        </p:spPr>
        <p:txBody>
          <a:bodyPr>
            <a:normAutofit fontScale="85000" lnSpcReduction="20000"/>
          </a:bodyPr>
          <a:lstStyle/>
          <a:p>
            <a:r>
              <a:rPr lang="fr-BE" sz="3300" dirty="0"/>
              <a:t>Le dossier a été approuvé par le conseil en juin 2023 et a été soumis à l’approbation du pouvoir subsidiant. Celui-ci a émis des remarques à ce sujet et le cahier des charges devra être revu en fonction. </a:t>
            </a:r>
          </a:p>
          <a:p>
            <a:r>
              <a:rPr lang="fr-BE" sz="3300" dirty="0"/>
              <a:t>Un permis a été demandé et devrait être délivré pour début décembre.        Le Patrimoine a été également consulté et a formulé des remarques à intégrer dans le dossier.</a:t>
            </a:r>
          </a:p>
          <a:p>
            <a:r>
              <a:rPr lang="fr-BE" sz="3300" dirty="0"/>
              <a:t>Ensuite, le dossier doit de nouveau être présenté au conseil pour approbation puis être soumis au pouvoir subsidiant pour accord.                                                   Dès leur accord reçu, on pourra lancer le marché de travaux. </a:t>
            </a:r>
          </a:p>
          <a:p>
            <a:r>
              <a:rPr lang="fr-BE" sz="3300" dirty="0"/>
              <a:t>Le dossier d’attribution du marché doit être envoyé pour le 30 juin 2024 au Pouvoir subsidiant.</a:t>
            </a:r>
          </a:p>
          <a:p>
            <a:endParaRPr lang="fr-BE" dirty="0"/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32E2D852-AB99-4D2B-9F04-DEC963C7ED2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lang="fr-FR" sz="3200" b="1" dirty="0">
                <a:solidFill>
                  <a:srgbClr val="00ADBA"/>
                </a:solidFill>
              </a:rPr>
              <a:t>Aménagement d’une place de village </a:t>
            </a: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à </a:t>
            </a:r>
            <a:r>
              <a:rPr kumimoji="0" lang="fr-BE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Beho</a:t>
            </a: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b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</a:br>
            <a:r>
              <a:rPr kumimoji="0" lang="fr-BE" sz="32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Cœur de village - Avancement</a:t>
            </a:r>
          </a:p>
        </p:txBody>
      </p:sp>
    </p:spTree>
    <p:extLst>
      <p:ext uri="{BB962C8B-B14F-4D97-AF65-F5344CB8AC3E}">
        <p14:creationId xmlns:p14="http://schemas.microsoft.com/office/powerpoint/2010/main" val="25500253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709BDD7-A0D5-4358-99A7-0E1BF631CF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91559" y="2190070"/>
            <a:ext cx="6513179" cy="1766110"/>
          </a:xfrm>
        </p:spPr>
        <p:txBody>
          <a:bodyPr/>
          <a:lstStyle/>
          <a:p>
            <a:r>
              <a:rPr lang="fr-BE" sz="4000" dirty="0">
                <a:solidFill>
                  <a:schemeClr val="accent3"/>
                </a:solidFill>
              </a:rPr>
              <a:t>4.Budget </a:t>
            </a:r>
            <a:br>
              <a:rPr lang="fr-BE" sz="4000" dirty="0">
                <a:solidFill>
                  <a:schemeClr val="accent3"/>
                </a:solidFill>
              </a:rPr>
            </a:br>
            <a:r>
              <a:rPr lang="fr-BE" sz="4000" dirty="0">
                <a:solidFill>
                  <a:schemeClr val="accent3"/>
                </a:solidFill>
              </a:rPr>
              <a:t>            participatif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F62EADB-4DFD-4389-840E-5D859207E2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442594">
            <a:off x="9057263" y="2706456"/>
            <a:ext cx="2276418" cy="323125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BCC14B3-614F-4329-8180-938520DB6FC1}"/>
              </a:ext>
            </a:extLst>
          </p:cNvPr>
          <p:cNvSpPr/>
          <p:nvPr/>
        </p:nvSpPr>
        <p:spPr>
          <a:xfrm>
            <a:off x="4455818" y="4183117"/>
            <a:ext cx="37632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2800" dirty="0"/>
              <a:t>Retour sur les 3 projets </a:t>
            </a:r>
          </a:p>
        </p:txBody>
      </p:sp>
    </p:spTree>
    <p:extLst>
      <p:ext uri="{BB962C8B-B14F-4D97-AF65-F5344CB8AC3E}">
        <p14:creationId xmlns:p14="http://schemas.microsoft.com/office/powerpoint/2010/main" val="9012388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">
            <a:extLst>
              <a:ext uri="{FF2B5EF4-FFF2-40B4-BE49-F238E27FC236}">
                <a16:creationId xmlns:a16="http://schemas.microsoft.com/office/drawing/2014/main" id="{B6FC9D8D-0450-47DC-B086-F5DEE22D959C}"/>
              </a:ext>
            </a:extLst>
          </p:cNvPr>
          <p:cNvSpPr txBox="1">
            <a:spLocks/>
          </p:cNvSpPr>
          <p:nvPr/>
        </p:nvSpPr>
        <p:spPr>
          <a:xfrm>
            <a:off x="515006" y="1367558"/>
            <a:ext cx="783020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BE" sz="3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C372CC-6C61-47D1-8E78-6C46AEFD4F2B}"/>
              </a:ext>
            </a:extLst>
          </p:cNvPr>
          <p:cNvSpPr txBox="1"/>
          <p:nvPr/>
        </p:nvSpPr>
        <p:spPr>
          <a:xfrm>
            <a:off x="412595" y="669074"/>
            <a:ext cx="1164277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fr-FR" sz="3200" b="1" dirty="0"/>
              <a:t>Cercle de jeunesse St Joseph (</a:t>
            </a:r>
            <a:r>
              <a:rPr lang="fr-FR" sz="3200" b="1" dirty="0" err="1"/>
              <a:t>Sterpigny</a:t>
            </a:r>
            <a:r>
              <a:rPr lang="fr-FR" sz="3200" b="1" dirty="0"/>
              <a:t>) : </a:t>
            </a:r>
            <a:r>
              <a:rPr lang="fr-FR" sz="3200" dirty="0"/>
              <a:t>kiosque                                                       </a:t>
            </a:r>
            <a:r>
              <a:rPr lang="fr-FR" sz="2800" dirty="0"/>
              <a:t>M</a:t>
            </a:r>
            <a:r>
              <a:rPr lang="fr-BE" sz="2800" dirty="0" err="1"/>
              <a:t>ontant</a:t>
            </a:r>
            <a:r>
              <a:rPr lang="fr-BE" sz="2800" dirty="0"/>
              <a:t> de 8044,71€. Le permis leur a été octroyé</a:t>
            </a:r>
            <a:endParaRPr lang="fr-FR" sz="2800" dirty="0"/>
          </a:p>
          <a:p>
            <a:pPr marL="457200" lvl="0" indent="-457200">
              <a:buFontTx/>
              <a:buChar char="-"/>
              <a:defRPr/>
            </a:pPr>
            <a:endParaRPr lang="fr-FR" sz="3200" b="1" dirty="0"/>
          </a:p>
          <a:p>
            <a:pPr marL="457200" lvl="0" indent="-457200">
              <a:buFontTx/>
              <a:buChar char="-"/>
              <a:defRPr/>
            </a:pPr>
            <a:r>
              <a:rPr lang="fr-FR" sz="3200" b="1" dirty="0"/>
              <a:t>Association de parents </a:t>
            </a:r>
            <a:r>
              <a:rPr lang="fr-FR" sz="3200" b="1" dirty="0" err="1"/>
              <a:t>Bovigny</a:t>
            </a:r>
            <a:r>
              <a:rPr lang="fr-FR" sz="3200" b="1" dirty="0"/>
              <a:t>-Courtil : </a:t>
            </a:r>
            <a:r>
              <a:rPr lang="fr-FR" sz="3200" dirty="0"/>
              <a:t>parcours Vita                                                  </a:t>
            </a:r>
            <a:r>
              <a:rPr lang="fr-FR" sz="2800" dirty="0"/>
              <a:t>5.000 € (en attente)   </a:t>
            </a:r>
          </a:p>
          <a:p>
            <a:pPr>
              <a:defRPr/>
            </a:pPr>
            <a:r>
              <a:rPr lang="fr-FR" sz="3200" b="1" dirty="0"/>
              <a:t>                                                                                                                                           </a:t>
            </a:r>
            <a:r>
              <a:rPr lang="fr-FR" sz="3200" dirty="0"/>
              <a:t>-</a:t>
            </a:r>
            <a:r>
              <a:rPr lang="fr-FR" sz="3200" b="1" dirty="0"/>
              <a:t>    </a:t>
            </a:r>
            <a:r>
              <a:rPr lang="fr-FR" sz="3200" b="1" dirty="0" err="1"/>
              <a:t>Gouvy</a:t>
            </a:r>
            <a:r>
              <a:rPr lang="fr-FR" sz="3200" b="1" dirty="0"/>
              <a:t> – Chemins et Sentiers : </a:t>
            </a:r>
            <a:r>
              <a:rPr lang="fr-FR" sz="3200" dirty="0"/>
              <a:t>aménagement de sentiers      </a:t>
            </a:r>
          </a:p>
          <a:p>
            <a:pPr>
              <a:defRPr/>
            </a:pPr>
            <a:r>
              <a:rPr lang="fr-FR" sz="3200" dirty="0"/>
              <a:t>     </a:t>
            </a:r>
            <a:r>
              <a:rPr lang="fr-BE" sz="2800" dirty="0"/>
              <a:t>4.500€ : les aménagements demandés sont présentés au Collège</a:t>
            </a:r>
            <a:r>
              <a:rPr lang="fr-BE" dirty="0"/>
              <a:t>.</a:t>
            </a:r>
          </a:p>
          <a:p>
            <a:pPr lvl="0">
              <a:defRPr/>
            </a:pPr>
            <a:endParaRPr lang="fr-FR" sz="3200" dirty="0"/>
          </a:p>
          <a:p>
            <a:pPr lvl="0">
              <a:defRPr/>
            </a:pP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301569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BF6C9F1-5E18-4F24-80AC-B26D7C14A2EC}"/>
              </a:ext>
            </a:extLst>
          </p:cNvPr>
          <p:cNvSpPr txBox="1">
            <a:spLocks/>
          </p:cNvSpPr>
          <p:nvPr/>
        </p:nvSpPr>
        <p:spPr>
          <a:xfrm>
            <a:off x="609600" y="239914"/>
            <a:ext cx="10972800" cy="871256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 algn="l">
              <a:defRPr/>
            </a:pPr>
            <a:r>
              <a:rPr lang="fr-FR" b="1" dirty="0">
                <a:solidFill>
                  <a:srgbClr val="00ADBA"/>
                </a:solidFill>
              </a:rPr>
              <a:t> 5. Composition de la CLDR – Composante citoyenne</a:t>
            </a:r>
            <a:endParaRPr kumimoji="0" lang="fr-BE" sz="4400" b="1" i="0" u="none" strike="noStrike" kern="1200" cap="none" spc="0" normalizeH="0" baseline="0" noProof="0" dirty="0">
              <a:ln>
                <a:noFill/>
              </a:ln>
              <a:solidFill>
                <a:srgbClr val="00ADBA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6FC9D8D-0450-47DC-B086-F5DEE22D959C}"/>
              </a:ext>
            </a:extLst>
          </p:cNvPr>
          <p:cNvSpPr txBox="1">
            <a:spLocks/>
          </p:cNvSpPr>
          <p:nvPr/>
        </p:nvSpPr>
        <p:spPr>
          <a:xfrm>
            <a:off x="515006" y="1367558"/>
            <a:ext cx="7830207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fr-BE" sz="3200" b="1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1C372CC-6C61-47D1-8E78-6C46AEFD4F2B}"/>
              </a:ext>
            </a:extLst>
          </p:cNvPr>
          <p:cNvSpPr txBox="1"/>
          <p:nvPr/>
        </p:nvSpPr>
        <p:spPr>
          <a:xfrm>
            <a:off x="609600" y="2678654"/>
            <a:ext cx="11445766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Tx/>
              <a:buChar char="-"/>
              <a:defRPr/>
            </a:pPr>
            <a:r>
              <a:rPr lang="fr-FR" sz="3200" b="1" dirty="0"/>
              <a:t>Prise d’acte de démissions :   6                                                                                    </a:t>
            </a:r>
            <a:r>
              <a:rPr lang="fr-FR" sz="2800" dirty="0"/>
              <a:t>+ 4 ? (selon ROI : absences consécutives; à clarifier) =&gt; 10      </a:t>
            </a:r>
          </a:p>
          <a:p>
            <a:pPr marL="457200" lvl="0" indent="-457200">
              <a:buFontTx/>
              <a:buChar char="-"/>
              <a:defRPr/>
            </a:pPr>
            <a:r>
              <a:rPr lang="fr-FR" sz="2800" b="1" dirty="0"/>
              <a:t>Resteraient</a:t>
            </a:r>
            <a:r>
              <a:rPr lang="fr-FR" sz="2800" dirty="0"/>
              <a:t> : 11 (ou 15) sur 21 (+ 6 « quart communal ») =&gt; déséquilibre   </a:t>
            </a:r>
          </a:p>
          <a:p>
            <a:pPr lvl="0">
              <a:defRPr/>
            </a:pPr>
            <a:r>
              <a:rPr lang="fr-FR" sz="3200" b="1" dirty="0"/>
              <a:t>                                                                                                                                           </a:t>
            </a:r>
            <a:r>
              <a:rPr lang="fr-FR" sz="3200" dirty="0"/>
              <a:t>-</a:t>
            </a:r>
            <a:r>
              <a:rPr lang="fr-FR" sz="3200" b="1" dirty="0"/>
              <a:t>   nécessité de recrutement et type de recrutement le cas échéant</a:t>
            </a:r>
          </a:p>
          <a:p>
            <a:pPr lvl="0">
              <a:defRPr/>
            </a:pPr>
            <a:r>
              <a:rPr lang="fr-FR" sz="2800" dirty="0"/>
              <a:t>=&gt; ¾ = 18 :  -&gt; </a:t>
            </a:r>
            <a:r>
              <a:rPr lang="fr-FR" sz="2800"/>
              <a:t>minimum 3 </a:t>
            </a:r>
            <a:r>
              <a:rPr lang="fr-FR" sz="2800" dirty="0"/>
              <a:t>(si 4 restent); maximum</a:t>
            </a:r>
            <a:r>
              <a:rPr lang="fr-FR" sz="2800"/>
              <a:t>: 7 </a:t>
            </a:r>
            <a:r>
              <a:rPr lang="fr-FR" sz="2800" dirty="0"/>
              <a:t>(si 4 quittent)</a:t>
            </a:r>
          </a:p>
          <a:p>
            <a:pPr lvl="0">
              <a:defRPr/>
            </a:pP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657548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6B071996-F537-4F08-B538-54390523F29C}"/>
              </a:ext>
            </a:extLst>
          </p:cNvPr>
          <p:cNvSpPr txBox="1">
            <a:spLocks/>
          </p:cNvSpPr>
          <p:nvPr/>
        </p:nvSpPr>
        <p:spPr>
          <a:xfrm>
            <a:off x="2025152" y="863715"/>
            <a:ext cx="8141695" cy="31904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5400" b="1" dirty="0">
                <a:solidFill>
                  <a:srgbClr val="00ADBA"/>
                </a:solidFill>
              </a:rPr>
              <a:t>1. </a:t>
            </a:r>
            <a:r>
              <a:rPr lang="fr-FR" sz="6000" b="1" dirty="0">
                <a:solidFill>
                  <a:srgbClr val="00ADBA"/>
                </a:solidFill>
              </a:rPr>
              <a:t>Introduction</a:t>
            </a:r>
            <a:endParaRPr lang="fr-BE" sz="6000" b="1" dirty="0">
              <a:solidFill>
                <a:srgbClr val="00ADBA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226C9596-C4A4-4961-80F7-DA4C1742537B}"/>
              </a:ext>
            </a:extLst>
          </p:cNvPr>
          <p:cNvSpPr txBox="1">
            <a:spLocks/>
          </p:cNvSpPr>
          <p:nvPr/>
        </p:nvSpPr>
        <p:spPr>
          <a:xfrm>
            <a:off x="849085" y="405681"/>
            <a:ext cx="10303329" cy="1554162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b="1" dirty="0">
              <a:solidFill>
                <a:srgbClr val="00ADBA"/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4163371-7B0E-4E33-B0CD-47BB5581D32E}"/>
              </a:ext>
            </a:extLst>
          </p:cNvPr>
          <p:cNvSpPr txBox="1"/>
          <p:nvPr/>
        </p:nvSpPr>
        <p:spPr>
          <a:xfrm>
            <a:off x="1547969" y="2099856"/>
            <a:ext cx="94306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33CCCC"/>
                </a:solidFill>
              </a:rPr>
              <a:t>Merci </a:t>
            </a:r>
            <a:r>
              <a:rPr lang="fr-FR" sz="3600" dirty="0"/>
              <a:t>aux membres présents ce soir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fr-FR" sz="3600" b="1" dirty="0">
                <a:solidFill>
                  <a:srgbClr val="33CCCC"/>
                </a:solidFill>
              </a:rPr>
              <a:t>Relance </a:t>
            </a:r>
            <a:r>
              <a:rPr lang="fr-FR" sz="3600" dirty="0"/>
              <a:t>processus participatif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3600" dirty="0"/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fr-FR" sz="3600" dirty="0"/>
          </a:p>
          <a:p>
            <a:endParaRPr lang="fr-FR" sz="3600" dirty="0"/>
          </a:p>
          <a:p>
            <a:endParaRPr lang="fr-BE" sz="3600" b="1" dirty="0">
              <a:solidFill>
                <a:srgbClr val="33CCCC"/>
              </a:solidFill>
            </a:endParaRPr>
          </a:p>
        </p:txBody>
      </p:sp>
      <p:pic>
        <p:nvPicPr>
          <p:cNvPr id="10" name="Graphique 9" descr="Signe du pouce levé ">
            <a:extLst>
              <a:ext uri="{FF2B5EF4-FFF2-40B4-BE49-F238E27FC236}">
                <a16:creationId xmlns:a16="http://schemas.microsoft.com/office/drawing/2014/main" id="{DFBEEF70-6E96-42D3-8576-44A2FD0D5936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0516" y="2299881"/>
            <a:ext cx="756147" cy="75614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DC5589F-D94D-416C-9B43-5D50E57663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85" r="21972"/>
          <a:stretch/>
        </p:blipFill>
        <p:spPr>
          <a:xfrm>
            <a:off x="8050924" y="3722689"/>
            <a:ext cx="3883203" cy="2949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329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>
            <a:extLst>
              <a:ext uri="{FF2B5EF4-FFF2-40B4-BE49-F238E27FC236}">
                <a16:creationId xmlns:a16="http://schemas.microsoft.com/office/drawing/2014/main" id="{5BF6C9F1-5E18-4F24-80AC-B26D7C14A2EC}"/>
              </a:ext>
            </a:extLst>
          </p:cNvPr>
          <p:cNvSpPr txBox="1">
            <a:spLocks/>
          </p:cNvSpPr>
          <p:nvPr/>
        </p:nvSpPr>
        <p:spPr>
          <a:xfrm>
            <a:off x="547279" y="239914"/>
            <a:ext cx="9328241" cy="871256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44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GT énergie </a:t>
            </a:r>
            <a:r>
              <a:rPr kumimoji="0" lang="fr-BE" sz="3600" b="1" i="0" u="none" strike="noStrike" kern="1200" cap="none" spc="0" normalizeH="0" baseline="0" noProof="0" dirty="0">
                <a:ln>
                  <a:noFill/>
                </a:ln>
                <a:solidFill>
                  <a:srgbClr val="00ADBA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(= Comité pilotage POLLEC)</a:t>
            </a: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B6FC9D8D-0450-47DC-B086-F5DEE22D959C}"/>
              </a:ext>
            </a:extLst>
          </p:cNvPr>
          <p:cNvSpPr txBox="1">
            <a:spLocks/>
          </p:cNvSpPr>
          <p:nvPr/>
        </p:nvSpPr>
        <p:spPr>
          <a:xfrm>
            <a:off x="547279" y="1502979"/>
            <a:ext cx="11644721" cy="5115107"/>
          </a:xfrm>
          <a:prstGeom prst="rect">
            <a:avLst/>
          </a:prstGeom>
        </p:spPr>
        <p:txBody>
          <a:bodyPr>
            <a:normAutofit fontScale="70000" lnSpcReduction="20000"/>
          </a:bodyPr>
          <a:lstStyle>
            <a:lvl1pPr algn="ctr" defTabSz="914239" rtl="0" eaLnBrk="1" latinLnBrk="0" hangingPunct="1">
              <a:spcBef>
                <a:spcPct val="0"/>
              </a:spcBef>
              <a:buNone/>
              <a:defRPr sz="435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fr-BE" sz="4000" b="1" dirty="0">
                <a:solidFill>
                  <a:schemeClr val="accent5"/>
                </a:solidFill>
              </a:rPr>
              <a:t>Feedback réunion du 17.10 :  8 participants</a:t>
            </a:r>
          </a:p>
          <a:p>
            <a:pPr algn="l"/>
            <a:endParaRPr lang="fr-BE" sz="3200" b="1" dirty="0"/>
          </a:p>
          <a:p>
            <a:pPr algn="l"/>
            <a:r>
              <a:rPr lang="fr-BE" sz="3400" b="1" dirty="0"/>
              <a:t>Commune POLLEC 2022 : 6 actions prioritaires</a:t>
            </a:r>
          </a:p>
          <a:p>
            <a:pPr algn="l"/>
            <a:endParaRPr lang="fr-BE" sz="3200" b="1" dirty="0"/>
          </a:p>
          <a:p>
            <a:pPr algn="l"/>
            <a:r>
              <a:rPr lang="fr-FR" sz="3200" dirty="0"/>
              <a:t>A1: Analyse thermographique des maisons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A2: Action inéligible actuellement (analyse thermographique des logements du CPAS) </a:t>
            </a:r>
            <a:r>
              <a:rPr lang="fr-FR" sz="3200" dirty="0">
                <a:solidFill>
                  <a:schemeClr val="accent4"/>
                </a:solidFill>
              </a:rPr>
              <a:t>Proposition en cours d’étude: stratégie de rénovation et d'économie énergétique dans les bâtiments communaux ?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A3: Cadastre énergétique des bâtiments communaux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A4: Création de zones de covoiturage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A5: Rénovation et mise en location d'une maison à </a:t>
            </a:r>
            <a:r>
              <a:rPr lang="fr-FR" sz="3200" dirty="0" err="1"/>
              <a:t>Langlire</a:t>
            </a:r>
            <a:r>
              <a:rPr lang="fr-FR" sz="3200" dirty="0"/>
              <a:t> comme logement social</a:t>
            </a:r>
          </a:p>
          <a:p>
            <a:pPr algn="l"/>
            <a:endParaRPr lang="fr-FR" sz="3200" dirty="0"/>
          </a:p>
          <a:p>
            <a:pPr algn="l"/>
            <a:r>
              <a:rPr lang="fr-FR" sz="3200" dirty="0"/>
              <a:t>A6: Activités de sensibilisation énergétique, climatique et environnementale dans les écoles</a:t>
            </a:r>
          </a:p>
          <a:p>
            <a:pPr algn="l"/>
            <a:endParaRPr lang="fr-BE" sz="3200" b="1" dirty="0"/>
          </a:p>
          <a:p>
            <a:pPr algn="l"/>
            <a:endParaRPr lang="fr-BE" sz="3200" b="1" dirty="0"/>
          </a:p>
          <a:p>
            <a:pPr algn="l"/>
            <a:endParaRPr lang="fr-BE" sz="3200" b="1" dirty="0"/>
          </a:p>
        </p:txBody>
      </p:sp>
      <p:pic>
        <p:nvPicPr>
          <p:cNvPr id="5" name="Image 4" descr="Une image contenant Graphique, Police, logo, clipart&#10;&#10;Description générée automatiquement">
            <a:extLst>
              <a:ext uri="{FF2B5EF4-FFF2-40B4-BE49-F238E27FC236}">
                <a16:creationId xmlns:a16="http://schemas.microsoft.com/office/drawing/2014/main" id="{BCAA8D79-AE14-43D6-BC83-2F3F0A033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705" y="239914"/>
            <a:ext cx="1541794" cy="1374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600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0CE0171-201E-4061-B047-36484DC30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51" y="1334814"/>
            <a:ext cx="11345790" cy="2094186"/>
          </a:xfrm>
        </p:spPr>
        <p:txBody>
          <a:bodyPr>
            <a:normAutofit fontScale="90000"/>
          </a:bodyPr>
          <a:lstStyle/>
          <a:p>
            <a:pPr algn="l"/>
            <a:br>
              <a:rPr lang="fr-BE" dirty="0"/>
            </a:br>
            <a:br>
              <a:rPr lang="fr-BE" dirty="0"/>
            </a:br>
            <a:br>
              <a:rPr lang="fr-BE" dirty="0"/>
            </a:br>
            <a:r>
              <a:rPr lang="fr-BE" sz="4900" b="1" dirty="0"/>
              <a:t>+ </a:t>
            </a:r>
            <a:r>
              <a:rPr lang="fr-FR" sz="4900" b="1" dirty="0"/>
              <a:t>Evénement annuel Energie/Mobilité </a:t>
            </a:r>
            <a:br>
              <a:rPr lang="fr-FR" b="1" dirty="0"/>
            </a:br>
            <a:br>
              <a:rPr lang="fr-FR" sz="800" b="1" dirty="0"/>
            </a:br>
            <a:r>
              <a:rPr lang="fr-FR" sz="4000" dirty="0"/>
              <a:t>obligatoire pour POLLEC 2022, à organiser d’ici avril 2024 </a:t>
            </a:r>
            <a:br>
              <a:rPr lang="fr-FR" dirty="0"/>
            </a:br>
            <a:br>
              <a:rPr lang="fr-FR" dirty="0"/>
            </a:br>
            <a:r>
              <a:rPr lang="fr-FR" b="1" dirty="0"/>
              <a:t>Quand ? WE 13-14 avril </a:t>
            </a:r>
            <a:br>
              <a:rPr lang="fr-FR" b="1" dirty="0"/>
            </a:br>
            <a:br>
              <a:rPr lang="fr-FR" b="1" dirty="0"/>
            </a:br>
            <a:r>
              <a:rPr lang="fr-FR" b="1" dirty="0"/>
              <a:t>Où ? </a:t>
            </a:r>
            <a:r>
              <a:rPr lang="fr-FR" dirty="0"/>
              <a:t>Proposition : ?!?</a:t>
            </a:r>
            <a:r>
              <a:rPr lang="fr-FR" b="1" dirty="0"/>
              <a:t> </a:t>
            </a:r>
            <a:r>
              <a:rPr lang="fr-FR" b="1" dirty="0" err="1"/>
              <a:t>Limerlé</a:t>
            </a:r>
            <a:r>
              <a:rPr lang="fr-FR" b="1" dirty="0"/>
              <a:t> </a:t>
            </a:r>
            <a:r>
              <a:rPr lang="fr-FR" dirty="0"/>
              <a:t>(si salle terminée) </a:t>
            </a:r>
            <a:br>
              <a:rPr lang="fr-FR" dirty="0"/>
            </a:br>
            <a:br>
              <a:rPr lang="fr-FR" b="1" dirty="0"/>
            </a:br>
            <a:r>
              <a:rPr lang="fr-FR" b="1" dirty="0"/>
              <a:t>Programme </a:t>
            </a:r>
            <a:r>
              <a:rPr lang="fr-FR" dirty="0"/>
              <a:t>à définir (1ères pistes) </a:t>
            </a:r>
            <a:br>
              <a:rPr lang="fr-FR" dirty="0"/>
            </a:br>
            <a:br>
              <a:rPr lang="fr-FR" dirty="0"/>
            </a:br>
            <a:r>
              <a:rPr lang="fr-FR" b="1" dirty="0"/>
              <a:t>-&gt; Prochaine réunion du GT : 23 novembre</a:t>
            </a:r>
            <a:endParaRPr lang="fr-BE" b="1" dirty="0"/>
          </a:p>
        </p:txBody>
      </p:sp>
    </p:spTree>
    <p:extLst>
      <p:ext uri="{BB962C8B-B14F-4D97-AF65-F5344CB8AC3E}">
        <p14:creationId xmlns:p14="http://schemas.microsoft.com/office/powerpoint/2010/main" val="281971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6440" y="323655"/>
            <a:ext cx="10625959" cy="1143000"/>
          </a:xfrm>
        </p:spPr>
        <p:txBody>
          <a:bodyPr>
            <a:normAutofit/>
          </a:bodyPr>
          <a:lstStyle/>
          <a:p>
            <a:pPr algn="l"/>
            <a:r>
              <a:rPr lang="fr-BE" b="1" dirty="0">
                <a:solidFill>
                  <a:srgbClr val="00ADBA"/>
                </a:solidFill>
              </a:rPr>
              <a:t>Etat d’avancement du mini PCDR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51"/>
          <a:stretch/>
        </p:blipFill>
        <p:spPr>
          <a:xfrm>
            <a:off x="10091163" y="618169"/>
            <a:ext cx="1729528" cy="145359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5ED953A-2D2B-4FF5-BADB-E578D96499F8}"/>
              </a:ext>
            </a:extLst>
          </p:cNvPr>
          <p:cNvSpPr txBox="1"/>
          <p:nvPr/>
        </p:nvSpPr>
        <p:spPr>
          <a:xfrm>
            <a:off x="7073462" y="2071760"/>
            <a:ext cx="47472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fr-BE" sz="3200" dirty="0"/>
              <a:t>Quasi finalisé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E0E8EF8-2684-424A-A62E-5144C9787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400" y="2239924"/>
            <a:ext cx="5645940" cy="399270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4924768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4"/>
            <a:ext cx="10972800" cy="1366249"/>
          </a:xfrm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Appel à projets </a:t>
            </a:r>
            <a:r>
              <a:rPr lang="fr-BE" b="1" dirty="0" err="1">
                <a:solidFill>
                  <a:srgbClr val="00ADBA"/>
                </a:solidFill>
              </a:rPr>
              <a:t>BiodiverCité</a:t>
            </a:r>
            <a:r>
              <a:rPr lang="fr-BE" b="1" dirty="0">
                <a:solidFill>
                  <a:srgbClr val="00ADBA"/>
                </a:solidFill>
              </a:rPr>
              <a:t> 2023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400" y="323655"/>
            <a:ext cx="10887000" cy="1447272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31FD647-6BB9-4126-BA17-3AEDB8ED02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057" y="2387520"/>
            <a:ext cx="4486275" cy="430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597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F94F99C-1667-48D5-89B7-511150E7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372" y="274638"/>
            <a:ext cx="11645462" cy="1143000"/>
          </a:xfrm>
        </p:spPr>
        <p:txBody>
          <a:bodyPr>
            <a:normAutofit fontScale="90000"/>
          </a:bodyPr>
          <a:lstStyle/>
          <a:p>
            <a:br>
              <a:rPr lang="fr-BE" dirty="0"/>
            </a:br>
            <a:br>
              <a:rPr lang="fr-BE" dirty="0"/>
            </a:br>
            <a:r>
              <a:rPr lang="fr-BE" b="1" dirty="0"/>
              <a:t>2 fiches-projets rentrées au SPW</a:t>
            </a:r>
            <a:br>
              <a:rPr lang="fr-BE" b="1" dirty="0"/>
            </a:br>
            <a:endParaRPr lang="fr-BE" b="1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2BCC62E-75AA-4496-8BCA-2AEE9254B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333297"/>
            <a:ext cx="10972800" cy="1555531"/>
          </a:xfrm>
        </p:spPr>
        <p:txBody>
          <a:bodyPr/>
          <a:lstStyle/>
          <a:p>
            <a:pPr lvl="0"/>
            <a:r>
              <a:rPr lang="fr-BE" dirty="0"/>
              <a:t>Plantations – Pollinisateurs – Sensibilisation : 10.000€</a:t>
            </a:r>
          </a:p>
          <a:p>
            <a:pPr lvl="0"/>
            <a:r>
              <a:rPr lang="fr-BE" dirty="0"/>
              <a:t>Distribution semaine de l’arbre novembre 2024 : 2000€</a:t>
            </a:r>
          </a:p>
          <a:p>
            <a:endParaRPr lang="fr-BE" dirty="0"/>
          </a:p>
          <a:p>
            <a:endParaRPr lang="fr-BE" dirty="0"/>
          </a:p>
          <a:p>
            <a:endParaRPr lang="fr-BE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ECB67FE-73DC-4250-BC34-DB47AAD85325}"/>
              </a:ext>
            </a:extLst>
          </p:cNvPr>
          <p:cNvSpPr txBox="1"/>
          <p:nvPr/>
        </p:nvSpPr>
        <p:spPr>
          <a:xfrm>
            <a:off x="735723" y="3520966"/>
            <a:ext cx="654794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endParaRPr lang="fr-BE" dirty="0"/>
          </a:p>
          <a:p>
            <a:r>
              <a:rPr lang="fr-BE" sz="3200" b="1" dirty="0"/>
              <a:t>Dossier déclaré complet et recevable</a:t>
            </a:r>
          </a:p>
          <a:p>
            <a:endParaRPr lang="fr-BE" sz="3200" b="1" dirty="0"/>
          </a:p>
          <a:p>
            <a:r>
              <a:rPr lang="fr-BE" sz="3200" b="1" dirty="0"/>
              <a:t>Décision attendue en novembre</a:t>
            </a:r>
          </a:p>
        </p:txBody>
      </p:sp>
    </p:spTree>
    <p:extLst>
      <p:ext uri="{BB962C8B-B14F-4D97-AF65-F5344CB8AC3E}">
        <p14:creationId xmlns:p14="http://schemas.microsoft.com/office/powerpoint/2010/main" val="35005365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5"/>
            <a:ext cx="10972800" cy="1143000"/>
          </a:xfrm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Suites et divers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2551"/>
          <a:stretch/>
        </p:blipFill>
        <p:spPr>
          <a:xfrm>
            <a:off x="9602087" y="4630478"/>
            <a:ext cx="2459816" cy="2067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E748DD7-DB9F-41E6-90EF-7CAF08B33B5C}"/>
              </a:ext>
            </a:extLst>
          </p:cNvPr>
          <p:cNvSpPr txBox="1"/>
          <p:nvPr/>
        </p:nvSpPr>
        <p:spPr>
          <a:xfrm>
            <a:off x="1084162" y="3110872"/>
            <a:ext cx="1049823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b="1" dirty="0">
                <a:solidFill>
                  <a:schemeClr val="accent5"/>
                </a:solidFill>
              </a:rPr>
              <a:t>Date prochaine CLDR : à fixer ensemble ce soir</a:t>
            </a:r>
          </a:p>
        </p:txBody>
      </p:sp>
    </p:spTree>
    <p:extLst>
      <p:ext uri="{BB962C8B-B14F-4D97-AF65-F5344CB8AC3E}">
        <p14:creationId xmlns:p14="http://schemas.microsoft.com/office/powerpoint/2010/main" val="1418854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323655"/>
            <a:ext cx="10972800" cy="1143000"/>
          </a:xfrm>
        </p:spPr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Evaluation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695400" y="323655"/>
            <a:ext cx="10887000" cy="1125125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06127" y="2258870"/>
            <a:ext cx="8865545" cy="3542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4593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10" y="0"/>
            <a:ext cx="10564815" cy="6763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36038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b="1" dirty="0">
                <a:solidFill>
                  <a:srgbClr val="00ADBA"/>
                </a:solidFill>
              </a:rPr>
              <a:t>Des questions ?</a:t>
            </a:r>
          </a:p>
        </p:txBody>
      </p:sp>
      <p:pic>
        <p:nvPicPr>
          <p:cNvPr id="5" name="Espace réservé du contenu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582452" y="1943835"/>
            <a:ext cx="5211325" cy="412563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09600" y="323655"/>
            <a:ext cx="11157030" cy="1080120"/>
          </a:xfrm>
          <a:prstGeom prst="rect">
            <a:avLst/>
          </a:prstGeom>
          <a:noFill/>
          <a:ln w="28575">
            <a:solidFill>
              <a:srgbClr val="00AD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B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187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0" y="42025"/>
            <a:ext cx="10972800" cy="1166665"/>
          </a:xfrm>
        </p:spPr>
        <p:txBody>
          <a:bodyPr/>
          <a:lstStyle/>
          <a:p>
            <a:r>
              <a:rPr lang="fr-BE" b="1" u="sng" dirty="0">
                <a:solidFill>
                  <a:srgbClr val="00ADBA"/>
                </a:solidFill>
              </a:rPr>
              <a:t>Ordre du jour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89187" y="1208690"/>
            <a:ext cx="12360164" cy="5654582"/>
          </a:xfrm>
        </p:spPr>
        <p:txBody>
          <a:bodyPr>
            <a:normAutofit lnSpcReduction="10000"/>
          </a:bodyPr>
          <a:lstStyle/>
          <a:p>
            <a:pPr lvl="0"/>
            <a:r>
              <a:rPr lang="fr-FR" sz="2400" b="1" dirty="0"/>
              <a:t>Approbation du compte-rendu CLDR 7 mars </a:t>
            </a:r>
          </a:p>
          <a:p>
            <a:pPr lvl="0"/>
            <a:endParaRPr lang="fr-FR" sz="1400" b="1" dirty="0"/>
          </a:p>
          <a:p>
            <a:pPr lvl="0"/>
            <a:r>
              <a:rPr lang="fr-FR" sz="2400" b="1" dirty="0"/>
              <a:t>Convention 1 : liaisons de mobilité douce vers le pôle scolaire de </a:t>
            </a:r>
            <a:r>
              <a:rPr lang="fr-FR" sz="2400" b="1" dirty="0" err="1"/>
              <a:t>Cherain</a:t>
            </a:r>
            <a:r>
              <a:rPr lang="fr-FR" sz="2400" b="1" dirty="0"/>
              <a:t>                                                    </a:t>
            </a:r>
            <a:r>
              <a:rPr lang="fr-FR" sz="2400" dirty="0"/>
              <a:t>– état d’avancement de la liaison </a:t>
            </a:r>
            <a:r>
              <a:rPr lang="fr-FR" sz="2400" dirty="0" err="1"/>
              <a:t>Montleban-Cherain</a:t>
            </a:r>
            <a:endParaRPr lang="fr-FR" sz="2400" dirty="0"/>
          </a:p>
          <a:p>
            <a:pPr lvl="0"/>
            <a:endParaRPr lang="fr-BE" sz="1400" dirty="0"/>
          </a:p>
          <a:p>
            <a:pPr lvl="0"/>
            <a:r>
              <a:rPr lang="fr-FR" sz="2400" b="1" dirty="0"/>
              <a:t>Convention 2 : espace convivial Rue de la gare à </a:t>
            </a:r>
            <a:r>
              <a:rPr lang="fr-FR" sz="2400" b="1" dirty="0" err="1"/>
              <a:t>Gouvy</a:t>
            </a:r>
            <a:r>
              <a:rPr lang="fr-FR" sz="2400" b="1" dirty="0"/>
              <a:t>                                                                                        </a:t>
            </a:r>
            <a:r>
              <a:rPr lang="fr-FR" sz="2400" dirty="0"/>
              <a:t>– accord sur la convention et désignation d’un bureau d’étude.</a:t>
            </a:r>
          </a:p>
          <a:p>
            <a:pPr lvl="0"/>
            <a:endParaRPr lang="fr-BE" sz="1400" dirty="0"/>
          </a:p>
          <a:p>
            <a:pPr lvl="0"/>
            <a:r>
              <a:rPr lang="fr-FR" sz="2400" b="1" dirty="0"/>
              <a:t>Fiche projet : aménagement d’une place de village à </a:t>
            </a:r>
            <a:r>
              <a:rPr lang="fr-FR" sz="2400" b="1" dirty="0" err="1"/>
              <a:t>Beho</a:t>
            </a:r>
            <a:r>
              <a:rPr lang="fr-FR" sz="2400" b="1" dirty="0"/>
              <a:t>                                                                        </a:t>
            </a:r>
            <a:r>
              <a:rPr lang="fr-FR" sz="2400" dirty="0"/>
              <a:t>– avancement du dossier.</a:t>
            </a:r>
          </a:p>
          <a:p>
            <a:pPr lvl="0"/>
            <a:endParaRPr lang="fr-BE" sz="1400" dirty="0"/>
          </a:p>
          <a:p>
            <a:pPr lvl="0"/>
            <a:r>
              <a:rPr lang="fr-FR" sz="2400" b="1" dirty="0"/>
              <a:t>Budget participatif </a:t>
            </a:r>
            <a:r>
              <a:rPr lang="fr-FR" sz="2400" dirty="0"/>
              <a:t>: retour sur les 3 projets. </a:t>
            </a:r>
          </a:p>
          <a:p>
            <a:pPr lvl="0"/>
            <a:endParaRPr lang="fr-BE" sz="1400" dirty="0"/>
          </a:p>
          <a:p>
            <a:r>
              <a:rPr lang="fr-FR" sz="2400" b="1" dirty="0"/>
              <a:t>Composition de la CLDR composante citoyenne                                                                                                                  </a:t>
            </a:r>
            <a:r>
              <a:rPr lang="fr-FR" sz="2400" dirty="0"/>
              <a:t>- prise d’acte de démissions                                                                                                                                              - nécessité de recrutement et type de recrutement le cas échéant.</a:t>
            </a:r>
            <a:endParaRPr lang="fr-BE" sz="2400" dirty="0"/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2795" y="5649311"/>
            <a:ext cx="1442267" cy="12086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9615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25152" y="863715"/>
            <a:ext cx="8141695" cy="319047"/>
          </a:xfrm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2. Approbation du compte rendu                 de la réunion précédente</a:t>
            </a: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438551" y="2524448"/>
            <a:ext cx="5314898" cy="3002425"/>
          </a:xfrm>
          <a:prstGeom prst="rect">
            <a:avLst/>
          </a:prstGeom>
        </p:spPr>
      </p:pic>
      <p:sp>
        <p:nvSpPr>
          <p:cNvPr id="5" name="Titre 1">
            <a:extLst>
              <a:ext uri="{FF2B5EF4-FFF2-40B4-BE49-F238E27FC236}">
                <a16:creationId xmlns:a16="http://schemas.microsoft.com/office/drawing/2014/main" id="{F4830390-E64D-48EF-9EDE-E283B0E6A8D9}"/>
              </a:ext>
            </a:extLst>
          </p:cNvPr>
          <p:cNvSpPr txBox="1">
            <a:spLocks/>
          </p:cNvSpPr>
          <p:nvPr/>
        </p:nvSpPr>
        <p:spPr>
          <a:xfrm>
            <a:off x="1940583" y="246157"/>
            <a:ext cx="8310834" cy="1554162"/>
          </a:xfrm>
          <a:prstGeom prst="rect">
            <a:avLst/>
          </a:prstGeom>
          <a:ln w="28575">
            <a:solidFill>
              <a:srgbClr val="00ADBA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fr-BE" b="1" dirty="0">
              <a:solidFill>
                <a:srgbClr val="00ADB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06110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593685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 fontScale="90000"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3. Etat d’avancement des projets conventionnés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915387" y="3128876"/>
            <a:ext cx="723318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prstClr val="black"/>
                </a:solidFill>
                <a:latin typeface="Calibri"/>
              </a:rPr>
              <a:t>Amélioration de la mobilité douce par                                                    des aménagements de chemins de liaison </a:t>
            </a:r>
            <a:endParaRPr kumimoji="0" lang="fr-FR" sz="32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10249-6BD6-4442-B5A8-8A9FAE12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77" y="2490655"/>
            <a:ext cx="4043423" cy="263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608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DAE6A7C-AD1B-4D52-8097-ABED48933431}"/>
              </a:ext>
            </a:extLst>
          </p:cNvPr>
          <p:cNvSpPr/>
          <p:nvPr/>
        </p:nvSpPr>
        <p:spPr>
          <a:xfrm>
            <a:off x="73891" y="1666617"/>
            <a:ext cx="4151118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0"/>
              </a:spcAft>
            </a:pPr>
            <a:r>
              <a:rPr lang="fr-BE" sz="3200" b="1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1 177 000€</a:t>
            </a:r>
            <a:r>
              <a:rPr lang="fr-BE" sz="32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HTVA</a:t>
            </a:r>
          </a:p>
          <a:p>
            <a:pPr marL="0" lvl="1">
              <a:spcAft>
                <a:spcPts val="0"/>
              </a:spcAft>
            </a:pPr>
            <a:endParaRPr lang="fr-BE" sz="32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360363" lvl="2" indent="-268288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Dans ce montant, il y a </a:t>
            </a: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700</a:t>
            </a: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 000€ de bi-bandes</a:t>
            </a: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257 000€ de piste en hydro carboné</a:t>
            </a: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r>
              <a:rPr lang="fr-BE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130 000€ d’évacuation de terres</a:t>
            </a:r>
          </a:p>
          <a:p>
            <a:pPr marL="434975" lvl="2" indent="-342900">
              <a:buFontTx/>
              <a:buChar char="-"/>
            </a:pPr>
            <a:r>
              <a:rPr lang="fr-BE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60 000€ de plantation</a:t>
            </a: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endParaRPr lang="fr-BE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endParaRPr lang="fr-BE" sz="2400" dirty="0">
              <a:effectLst/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434975" lvl="2" indent="-342900">
              <a:spcAft>
                <a:spcPts val="0"/>
              </a:spcAft>
              <a:buFontTx/>
              <a:buChar char="-"/>
            </a:pPr>
            <a:endParaRPr lang="fr-BE" sz="2400" dirty="0">
              <a:latin typeface="Calibri" panose="020F0502020204030204" pitchFamily="34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A527BD-747F-467D-8E80-A92F398CD8E8}"/>
              </a:ext>
            </a:extLst>
          </p:cNvPr>
          <p:cNvSpPr/>
          <p:nvPr/>
        </p:nvSpPr>
        <p:spPr>
          <a:xfrm>
            <a:off x="7398326" y="0"/>
            <a:ext cx="4793673" cy="61555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fr-BE" sz="1700" b="1" dirty="0">
                <a:solidFill>
                  <a:srgbClr val="FF0000"/>
                </a:solidFill>
                <a:latin typeface="Calibri" panose="020F0502020204030204" pitchFamily="34" charset="0"/>
              </a:rPr>
              <a:t>Proposition de passer par les chemins agricoles et non celui qui longe la grande route.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42DD2EC-3BA0-AC47-A1C7-B45B14390629}"/>
              </a:ext>
            </a:extLst>
          </p:cNvPr>
          <p:cNvSpPr/>
          <p:nvPr/>
        </p:nvSpPr>
        <p:spPr>
          <a:xfrm>
            <a:off x="475579" y="350698"/>
            <a:ext cx="28135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Cherain - </a:t>
            </a:r>
            <a:r>
              <a:rPr lang="fr-BE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Montleban</a:t>
            </a:r>
            <a:endParaRPr lang="fr-BE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DBDD8CD5-9403-116A-A4B4-09FEDCC76A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708" y="0"/>
            <a:ext cx="80794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610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42DD2EC-3BA0-AC47-A1C7-B45B14390629}"/>
              </a:ext>
            </a:extLst>
          </p:cNvPr>
          <p:cNvSpPr/>
          <p:nvPr/>
        </p:nvSpPr>
        <p:spPr>
          <a:xfrm>
            <a:off x="445924" y="350698"/>
            <a:ext cx="287290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BE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Cherain</a:t>
            </a:r>
            <a:r>
              <a:rPr lang="fr-BE" sz="2400" b="1" dirty="0">
                <a:solidFill>
                  <a:srgbClr val="FF0000"/>
                </a:solidFill>
                <a:latin typeface="Calibri" panose="020F0502020204030204" pitchFamily="34" charset="0"/>
              </a:rPr>
              <a:t> – </a:t>
            </a:r>
            <a:r>
              <a:rPr lang="fr-BE" sz="2400" b="1" dirty="0" err="1">
                <a:solidFill>
                  <a:srgbClr val="FF0000"/>
                </a:solidFill>
                <a:latin typeface="Calibri" panose="020F0502020204030204" pitchFamily="34" charset="0"/>
              </a:rPr>
              <a:t>Montleban</a:t>
            </a:r>
            <a:endParaRPr lang="fr-BE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  <a:p>
            <a:pPr algn="ctr"/>
            <a:endParaRPr lang="fr-BE" sz="2400" b="1" dirty="0">
              <a:solidFill>
                <a:srgbClr val="FF0000"/>
              </a:solidFill>
              <a:latin typeface="Calibri" panose="020F050202020403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21456C8-CE9C-8830-2F3B-9A059AE3BF03}"/>
              </a:ext>
            </a:extLst>
          </p:cNvPr>
          <p:cNvSpPr txBox="1"/>
          <p:nvPr/>
        </p:nvSpPr>
        <p:spPr>
          <a:xfrm>
            <a:off x="475579" y="977462"/>
            <a:ext cx="11569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</a:rPr>
              <a:t>Bi-bande en zone de sentier existant</a:t>
            </a:r>
          </a:p>
          <a:p>
            <a:r>
              <a:rPr lang="fr-BE" sz="2400" dirty="0">
                <a:latin typeface="Calibri" panose="020F0502020204030204" pitchFamily="34" charset="0"/>
              </a:rPr>
              <a:t>- 2 bandes de 1m de largeur en béton séparée de 1m de remblai terreux , localement, le remblai terreux est remplacé par un empierrement (en zone d’accès pâture,…).</a:t>
            </a:r>
            <a:endParaRPr lang="fr-BE" sz="2400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A6B76C0C-EE73-FDB3-DF5F-D21A031A499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5579" y="2619703"/>
            <a:ext cx="5398279" cy="232947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D920BC6-D496-B273-04A2-9439FEC94004}"/>
              </a:ext>
            </a:extLst>
          </p:cNvPr>
          <p:cNvSpPr txBox="1"/>
          <p:nvPr/>
        </p:nvSpPr>
        <p:spPr>
          <a:xfrm>
            <a:off x="445924" y="4694472"/>
            <a:ext cx="115692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BE" sz="2400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fr-BE" sz="2400" dirty="0">
                <a:latin typeface="Calibri" panose="020F0502020204030204" pitchFamily="34" charset="0"/>
                <a:ea typeface="Calibri" panose="020F0502020204030204" pitchFamily="34" charset="0"/>
              </a:rPr>
              <a:t>Piste en hydrocarboné le long de la voirie</a:t>
            </a:r>
          </a:p>
          <a:p>
            <a:r>
              <a:rPr lang="fr-BE" sz="2400" dirty="0">
                <a:latin typeface="Calibri" panose="020F0502020204030204" pitchFamily="34" charset="0"/>
              </a:rPr>
              <a:t>- zone tampon végétalisée de 1m de large et création d’une piste de 2,5m de largeur en hydrocarboné</a:t>
            </a:r>
            <a:endParaRPr lang="fr-BE" sz="24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B52A09-BE82-B51A-100D-98F57A20E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29989" y="2622019"/>
            <a:ext cx="6185211" cy="1613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111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BFCF1A-C314-47FA-BDE3-6C4FDA3A16B2}"/>
              </a:ext>
            </a:extLst>
          </p:cNvPr>
          <p:cNvSpPr/>
          <p:nvPr/>
        </p:nvSpPr>
        <p:spPr>
          <a:xfrm>
            <a:off x="356840" y="156117"/>
            <a:ext cx="118351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fr-FR" sz="4000" b="1" dirty="0"/>
              <a:t>Etat d’avancement </a:t>
            </a:r>
          </a:p>
          <a:p>
            <a:pPr lvl="0"/>
            <a:endParaRPr lang="fr-FR" sz="3200" b="1" dirty="0"/>
          </a:p>
          <a:p>
            <a:pPr lvl="0"/>
            <a:r>
              <a:rPr lang="fr-FR" sz="3200" b="1" dirty="0"/>
              <a:t>Stade actuel: Avant-projet</a:t>
            </a:r>
          </a:p>
          <a:p>
            <a:pPr lvl="0"/>
            <a:endParaRPr lang="fr-FR" sz="800" b="1" dirty="0"/>
          </a:p>
          <a:p>
            <a:pPr lvl="0"/>
            <a:r>
              <a:rPr lang="fr-FR" sz="3200" b="1" dirty="0"/>
              <a:t>Suite de l’étude:</a:t>
            </a:r>
          </a:p>
          <a:p>
            <a:pPr lvl="0"/>
            <a:endParaRPr lang="fr-FR" sz="800" dirty="0"/>
          </a:p>
          <a:p>
            <a:pPr marL="342900" lvl="0" indent="-342900">
              <a:buFontTx/>
              <a:buChar char="-"/>
            </a:pPr>
            <a:r>
              <a:rPr lang="fr-FR" sz="2800" dirty="0"/>
              <a:t>emprise -&gt; contact entre les propriétaires et les riverains</a:t>
            </a:r>
          </a:p>
          <a:p>
            <a:pPr marL="342900" lvl="0" indent="-342900">
              <a:buFontTx/>
              <a:buChar char="-"/>
            </a:pPr>
            <a:endParaRPr lang="fr-FR" sz="800" dirty="0"/>
          </a:p>
          <a:p>
            <a:pPr marL="342900" lvl="0" indent="-342900">
              <a:buFontTx/>
              <a:buChar char="-"/>
            </a:pPr>
            <a:r>
              <a:rPr lang="fr-FR" sz="2800" dirty="0"/>
              <a:t>permis -&gt; en fonction des accords des propriétaires, les plans seront éventuellement adaptés pour introduction d’une demande de permis d’urbanisme</a:t>
            </a:r>
          </a:p>
          <a:p>
            <a:pPr marL="342900" lvl="0" indent="-342900">
              <a:buFontTx/>
              <a:buChar char="-"/>
            </a:pPr>
            <a:endParaRPr lang="fr-FR" sz="800" dirty="0"/>
          </a:p>
          <a:p>
            <a:pPr lvl="0"/>
            <a:r>
              <a:rPr lang="fr-FR" sz="2800" dirty="0"/>
              <a:t>- à la réception du permis -&gt; préparation du dossier projet avec intégration des remarques du permis</a:t>
            </a:r>
          </a:p>
          <a:p>
            <a:pPr lvl="0"/>
            <a:r>
              <a:rPr lang="fr-FR" sz="2800" dirty="0"/>
              <a:t>À chaque stade, le dossier doit être validé par la  Région (DGO3 – développement rural)</a:t>
            </a:r>
          </a:p>
        </p:txBody>
      </p:sp>
    </p:spTree>
    <p:extLst>
      <p:ext uri="{BB962C8B-B14F-4D97-AF65-F5344CB8AC3E}">
        <p14:creationId xmlns:p14="http://schemas.microsoft.com/office/powerpoint/2010/main" val="24723960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5390" y="593685"/>
            <a:ext cx="10972800" cy="1143000"/>
          </a:xfrm>
          <a:ln w="28575">
            <a:solidFill>
              <a:srgbClr val="00ADBA"/>
            </a:solidFill>
          </a:ln>
        </p:spPr>
        <p:txBody>
          <a:bodyPr>
            <a:normAutofit/>
          </a:bodyPr>
          <a:lstStyle/>
          <a:p>
            <a:r>
              <a:rPr lang="fr-BE" b="1" dirty="0">
                <a:solidFill>
                  <a:srgbClr val="00ADBA"/>
                </a:solidFill>
              </a:rPr>
              <a:t>Etat d’avancement des projets conventionnés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8A2BB82-4E6E-417A-B01C-0190B097C5D1}"/>
              </a:ext>
            </a:extLst>
          </p:cNvPr>
          <p:cNvSpPr txBox="1"/>
          <p:nvPr/>
        </p:nvSpPr>
        <p:spPr>
          <a:xfrm>
            <a:off x="705438" y="2875003"/>
            <a:ext cx="1199383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noProof="0" dirty="0">
                <a:solidFill>
                  <a:prstClr val="black"/>
                </a:solidFill>
                <a:latin typeface="Calibri"/>
              </a:rPr>
              <a:t>	</a:t>
            </a:r>
            <a:endParaRPr kumimoji="0" lang="fr-FR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Réaménagement de la rue de la</a:t>
            </a:r>
            <a:r>
              <a:rPr kumimoji="0" lang="fr-FR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gare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fr-FR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CF10249-6BD6-4442-B5A8-8A9FAE123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577" y="2490655"/>
            <a:ext cx="4043423" cy="263066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0300C372-26E2-4E42-820F-6AF2717312FE}"/>
              </a:ext>
            </a:extLst>
          </p:cNvPr>
          <p:cNvSpPr/>
          <p:nvPr/>
        </p:nvSpPr>
        <p:spPr>
          <a:xfrm>
            <a:off x="779010" y="3982997"/>
            <a:ext cx="9458065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fr-FR" sz="2400" dirty="0"/>
          </a:p>
          <a:p>
            <a:pPr lvl="0"/>
            <a:endParaRPr lang="fr-FR" sz="2400" dirty="0"/>
          </a:p>
          <a:p>
            <a:pPr lvl="0"/>
            <a:endParaRPr lang="fr-FR" sz="2400" dirty="0"/>
          </a:p>
          <a:p>
            <a:pPr lvl="0"/>
            <a:endParaRPr lang="fr-FR" sz="2400" dirty="0"/>
          </a:p>
          <a:p>
            <a:pPr lvl="0"/>
            <a:r>
              <a:rPr lang="fr-FR" sz="2800" dirty="0"/>
              <a:t>Accord sur la convention et désignation d’un bureau d’étude.</a:t>
            </a:r>
          </a:p>
        </p:txBody>
      </p:sp>
    </p:spTree>
    <p:extLst>
      <p:ext uri="{BB962C8B-B14F-4D97-AF65-F5344CB8AC3E}">
        <p14:creationId xmlns:p14="http://schemas.microsoft.com/office/powerpoint/2010/main" val="2633280746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2A1A00"/>
      </a:dk2>
      <a:lt2>
        <a:srgbClr val="F3F3F2"/>
      </a:lt2>
      <a:accent1>
        <a:srgbClr val="F8B323"/>
      </a:accent1>
      <a:accent2>
        <a:srgbClr val="656A59"/>
      </a:accent2>
      <a:accent3>
        <a:srgbClr val="46B2B5"/>
      </a:accent3>
      <a:accent4>
        <a:srgbClr val="8CAA7E"/>
      </a:accent4>
      <a:accent5>
        <a:srgbClr val="D36F68"/>
      </a:accent5>
      <a:accent6>
        <a:srgbClr val="826276"/>
      </a:accent6>
      <a:hlink>
        <a:srgbClr val="46B2B5"/>
      </a:hlink>
      <a:folHlink>
        <a:srgbClr val="A46694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1377</Words>
  <Application>Microsoft Office PowerPoint</Application>
  <PresentationFormat>Grand écran</PresentationFormat>
  <Paragraphs>193</Paragraphs>
  <Slides>28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28</vt:i4>
      </vt:variant>
    </vt:vector>
  </HeadingPairs>
  <TitlesOfParts>
    <vt:vector size="38" baseType="lpstr">
      <vt:lpstr>Arial</vt:lpstr>
      <vt:lpstr>Calibri</vt:lpstr>
      <vt:lpstr>Calibri Light</vt:lpstr>
      <vt:lpstr>Courier New</vt:lpstr>
      <vt:lpstr>Gill Sans MT</vt:lpstr>
      <vt:lpstr>Impact</vt:lpstr>
      <vt:lpstr>Times New Roman</vt:lpstr>
      <vt:lpstr>Wingdings</vt:lpstr>
      <vt:lpstr>1_Thème Office</vt:lpstr>
      <vt:lpstr>Badge</vt:lpstr>
      <vt:lpstr>Présentation PowerPoint</vt:lpstr>
      <vt:lpstr>Présentation PowerPoint</vt:lpstr>
      <vt:lpstr>Ordre du jour</vt:lpstr>
      <vt:lpstr>2. Approbation du compte rendu                 de la réunion précédente</vt:lpstr>
      <vt:lpstr>3. Etat d’avancement des projets conventionnés</vt:lpstr>
      <vt:lpstr>Présentation PowerPoint</vt:lpstr>
      <vt:lpstr>Présentation PowerPoint</vt:lpstr>
      <vt:lpstr>Présentation PowerPoint</vt:lpstr>
      <vt:lpstr>Etat d’avancement des projets conventionnés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Aménagement d’une place de village à Beho  Cœur de village - Avancement</vt:lpstr>
      <vt:lpstr>4.Budget              participatif</vt:lpstr>
      <vt:lpstr>Présentation PowerPoint</vt:lpstr>
      <vt:lpstr>Présentation PowerPoint</vt:lpstr>
      <vt:lpstr>Présentation PowerPoint</vt:lpstr>
      <vt:lpstr>   + Evénement annuel Energie/Mobilité   obligatoire pour POLLEC 2022, à organiser d’ici avril 2024   Quand ? WE 13-14 avril   Où ? Proposition : ?!? Limerlé (si salle terminée)   Programme à définir (1ères pistes)   -&gt; Prochaine réunion du GT : 23 novembre</vt:lpstr>
      <vt:lpstr>Etat d’avancement du mini PCDR</vt:lpstr>
      <vt:lpstr>Appel à projets BiodiverCité 2023</vt:lpstr>
      <vt:lpstr>  2 fiches-projets rentrées au SPW </vt:lpstr>
      <vt:lpstr>Suites et divers</vt:lpstr>
      <vt:lpstr>Evaluation</vt:lpstr>
      <vt:lpstr>Présentation PowerPoint</vt:lpstr>
      <vt:lpstr>Des questions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WEBER Christel</dc:creator>
  <cp:lastModifiedBy>NOEL Stany</cp:lastModifiedBy>
  <cp:revision>137</cp:revision>
  <dcterms:created xsi:type="dcterms:W3CDTF">2021-10-19T11:26:03Z</dcterms:created>
  <dcterms:modified xsi:type="dcterms:W3CDTF">2023-10-25T06:56:08Z</dcterms:modified>
</cp:coreProperties>
</file>