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376" r:id="rId4"/>
    <p:sldId id="377" r:id="rId5"/>
    <p:sldId id="378" r:id="rId6"/>
    <p:sldId id="270" r:id="rId7"/>
    <p:sldId id="399" r:id="rId8"/>
    <p:sldId id="388" r:id="rId9"/>
    <p:sldId id="442" r:id="rId10"/>
    <p:sldId id="438" r:id="rId11"/>
    <p:sldId id="381" r:id="rId12"/>
    <p:sldId id="425" r:id="rId13"/>
    <p:sldId id="426" r:id="rId14"/>
    <p:sldId id="437" r:id="rId15"/>
    <p:sldId id="427" r:id="rId16"/>
    <p:sldId id="441" r:id="rId17"/>
    <p:sldId id="445" r:id="rId18"/>
    <p:sldId id="439" r:id="rId19"/>
    <p:sldId id="440" r:id="rId20"/>
    <p:sldId id="443" r:id="rId21"/>
    <p:sldId id="428" r:id="rId22"/>
    <p:sldId id="357" r:id="rId23"/>
    <p:sldId id="266" r:id="rId24"/>
    <p:sldId id="267" r:id="rId25"/>
    <p:sldId id="269" r:id="rId26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DBA"/>
    <a:srgbClr val="FFFFFF"/>
    <a:srgbClr val="F6F6F6"/>
    <a:srgbClr val="F9F7F5"/>
    <a:srgbClr val="4F81BD"/>
    <a:srgbClr val="C0B5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15" autoAdjust="0"/>
    <p:restoredTop sz="95332" autoAdjust="0"/>
  </p:normalViewPr>
  <p:slideViewPr>
    <p:cSldViewPr>
      <p:cViewPr varScale="1">
        <p:scale>
          <a:sx n="83" d="100"/>
          <a:sy n="83" d="100"/>
        </p:scale>
        <p:origin x="9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637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9" d="100"/>
          <a:sy n="59" d="100"/>
        </p:scale>
        <p:origin x="2621" y="7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51AA1F6D-AFA3-4068-9D31-DCCB80A03DB9}" type="datetimeFigureOut">
              <a:rPr lang="fr-BE" smtClean="0"/>
              <a:t>21-02-23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49B10A61-9C21-4A22-9232-41384F5DF83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40535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70FBED36-2375-43F3-90BF-7D68E3B4CC12}" type="datetimeFigureOut">
              <a:rPr lang="fr-BE" smtClean="0"/>
              <a:t>21-02-23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E8F1F4EE-F6DD-4636-A738-294C696DDE4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24438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1F4EE-F6DD-4636-A738-294C696DDE4A}" type="slidenum">
              <a:rPr lang="fr-BE" smtClean="0"/>
              <a:t>1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564347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1F4EE-F6DD-4636-A738-294C696DDE4A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588249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1F4EE-F6DD-4636-A738-294C696DDE4A}" type="slidenum">
              <a:rPr lang="fr-BE" smtClean="0"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296201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1F4EE-F6DD-4636-A738-294C696DDE4A}" type="slidenum">
              <a:rPr lang="fr-BE" smtClean="0"/>
              <a:t>18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448508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1F4EE-F6DD-4636-A738-294C696DDE4A}" type="slidenum">
              <a:rPr lang="fr-BE" smtClean="0"/>
              <a:t>20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104396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1F4EE-F6DD-4636-A738-294C696DDE4A}" type="slidenum">
              <a:rPr lang="fr-BE" smtClean="0"/>
              <a:t>21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991667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Prochaine</a:t>
            </a:r>
            <a:r>
              <a:rPr lang="fr-BE" baseline="0" dirty="0"/>
              <a:t> réunion le mardi 1</a:t>
            </a:r>
            <a:r>
              <a:rPr lang="fr-BE" baseline="30000" dirty="0"/>
              <a:t>er</a:t>
            </a:r>
            <a:r>
              <a:rPr lang="fr-BE" baseline="0" dirty="0"/>
              <a:t> décembre? Le mardi 8 ? 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1F4EE-F6DD-4636-A738-294C696DDE4A}" type="slidenum">
              <a:rPr lang="fr-BE" smtClean="0"/>
              <a:t>24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61701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Premier point : si Michel Marenne est là. &gt; voir avec Isabelle 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1F4EE-F6DD-4636-A738-294C696DDE4A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14199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1F4EE-F6DD-4636-A738-294C696DDE4A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06433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1F4EE-F6DD-4636-A738-294C696DDE4A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5492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1F4EE-F6DD-4636-A738-294C696DDE4A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89022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1F4EE-F6DD-4636-A738-294C696DDE4A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07046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1F4EE-F6DD-4636-A738-294C696DDE4A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44967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1F4EE-F6DD-4636-A738-294C696DDE4A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09298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1F4EE-F6DD-4636-A738-294C696DDE4A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00687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EC16-BCA3-4C03-B99F-07C57759C07B}" type="datetimeFigureOut">
              <a:rPr lang="fr-BE" smtClean="0"/>
              <a:t>21-02-23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8C16-C81C-4D01-9336-D73F048A0D4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5397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EC16-BCA3-4C03-B99F-07C57759C07B}" type="datetimeFigureOut">
              <a:rPr lang="fr-BE" smtClean="0"/>
              <a:t>21-02-23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8C16-C81C-4D01-9336-D73F048A0D4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83951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EC16-BCA3-4C03-B99F-07C57759C07B}" type="datetimeFigureOut">
              <a:rPr lang="fr-BE" smtClean="0"/>
              <a:t>21-02-23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8C16-C81C-4D01-9336-D73F048A0D4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68533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EC16-BCA3-4C03-B99F-07C57759C07B}" type="datetimeFigureOut">
              <a:rPr lang="fr-BE" smtClean="0"/>
              <a:t>21-02-23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8C16-C81C-4D01-9336-D73F048A0D4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27463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EC16-BCA3-4C03-B99F-07C57759C07B}" type="datetimeFigureOut">
              <a:rPr lang="fr-BE" smtClean="0"/>
              <a:t>21-02-23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8C16-C81C-4D01-9336-D73F048A0D4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93605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EC16-BCA3-4C03-B99F-07C57759C07B}" type="datetimeFigureOut">
              <a:rPr lang="fr-BE" smtClean="0"/>
              <a:t>21-02-23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8C16-C81C-4D01-9336-D73F048A0D4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62289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EC16-BCA3-4C03-B99F-07C57759C07B}" type="datetimeFigureOut">
              <a:rPr lang="fr-BE" smtClean="0"/>
              <a:t>21-02-23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8C16-C81C-4D01-9336-D73F048A0D4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24127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EC16-BCA3-4C03-B99F-07C57759C07B}" type="datetimeFigureOut">
              <a:rPr lang="fr-BE" smtClean="0"/>
              <a:t>21-02-23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8C16-C81C-4D01-9336-D73F048A0D4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62801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EC16-BCA3-4C03-B99F-07C57759C07B}" type="datetimeFigureOut">
              <a:rPr lang="fr-BE" smtClean="0"/>
              <a:t>21-02-23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8C16-C81C-4D01-9336-D73F048A0D4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73626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EC16-BCA3-4C03-B99F-07C57759C07B}" type="datetimeFigureOut">
              <a:rPr lang="fr-BE" smtClean="0"/>
              <a:t>21-02-23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8C16-C81C-4D01-9336-D73F048A0D4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69250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EC16-BCA3-4C03-B99F-07C57759C07B}" type="datetimeFigureOut">
              <a:rPr lang="fr-BE" smtClean="0"/>
              <a:t>21-02-23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8C16-C81C-4D01-9336-D73F048A0D4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80135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5EC16-BCA3-4C03-B99F-07C57759C07B}" type="datetimeFigureOut">
              <a:rPr lang="fr-BE" smtClean="0"/>
              <a:t>21-02-23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28C16-C81C-4D01-9336-D73F048A0D4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9691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reenevelien.com/1Eco_2elektriciteit.php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EA7E378-723E-42FB-BC1B-3ECDC380F2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" r="3954"/>
          <a:stretch/>
        </p:blipFill>
        <p:spPr>
          <a:xfrm>
            <a:off x="3960026" y="3802094"/>
            <a:ext cx="5232169" cy="3041269"/>
          </a:xfrm>
          <a:prstGeom prst="rect">
            <a:avLst/>
          </a:prstGeom>
        </p:spPr>
      </p:pic>
      <p:sp>
        <p:nvSpPr>
          <p:cNvPr id="18" name="Forme libre 17"/>
          <p:cNvSpPr/>
          <p:nvPr/>
        </p:nvSpPr>
        <p:spPr>
          <a:xfrm>
            <a:off x="12863" y="0"/>
            <a:ext cx="9162107" cy="6886637"/>
          </a:xfrm>
          <a:custGeom>
            <a:avLst/>
            <a:gdLst>
              <a:gd name="connsiteX0" fmla="*/ 0 w 9162107"/>
              <a:gd name="connsiteY0" fmla="*/ 6880633 h 6880633"/>
              <a:gd name="connsiteX1" fmla="*/ 3892990 w 9162107"/>
              <a:gd name="connsiteY1" fmla="*/ 6880633 h 6880633"/>
              <a:gd name="connsiteX2" fmla="*/ 9162107 w 9162107"/>
              <a:gd name="connsiteY2" fmla="*/ 1846906 h 6880633"/>
              <a:gd name="connsiteX3" fmla="*/ 9162107 w 9162107"/>
              <a:gd name="connsiteY3" fmla="*/ 0 h 6880633"/>
              <a:gd name="connsiteX4" fmla="*/ 9054 w 9162107"/>
              <a:gd name="connsiteY4" fmla="*/ 0 h 6880633"/>
              <a:gd name="connsiteX5" fmla="*/ 0 w 9162107"/>
              <a:gd name="connsiteY5" fmla="*/ 6880633 h 6880633"/>
              <a:gd name="connsiteX0" fmla="*/ 0 w 9162107"/>
              <a:gd name="connsiteY0" fmla="*/ 6880633 h 6880633"/>
              <a:gd name="connsiteX1" fmla="*/ 3892990 w 9162107"/>
              <a:gd name="connsiteY1" fmla="*/ 6880633 h 6880633"/>
              <a:gd name="connsiteX2" fmla="*/ 9162107 w 9162107"/>
              <a:gd name="connsiteY2" fmla="*/ 1846906 h 6880633"/>
              <a:gd name="connsiteX3" fmla="*/ 9162107 w 9162107"/>
              <a:gd name="connsiteY3" fmla="*/ 0 h 6880633"/>
              <a:gd name="connsiteX4" fmla="*/ 9054 w 9162107"/>
              <a:gd name="connsiteY4" fmla="*/ 0 h 6880633"/>
              <a:gd name="connsiteX5" fmla="*/ 0 w 9162107"/>
              <a:gd name="connsiteY5" fmla="*/ 6880633 h 6880633"/>
              <a:gd name="connsiteX0" fmla="*/ 0 w 9162107"/>
              <a:gd name="connsiteY0" fmla="*/ 6880633 h 6880633"/>
              <a:gd name="connsiteX1" fmla="*/ 3892990 w 9162107"/>
              <a:gd name="connsiteY1" fmla="*/ 6880633 h 6880633"/>
              <a:gd name="connsiteX2" fmla="*/ 9162107 w 9162107"/>
              <a:gd name="connsiteY2" fmla="*/ 1846906 h 6880633"/>
              <a:gd name="connsiteX3" fmla="*/ 9162107 w 9162107"/>
              <a:gd name="connsiteY3" fmla="*/ 0 h 6880633"/>
              <a:gd name="connsiteX4" fmla="*/ 9054 w 9162107"/>
              <a:gd name="connsiteY4" fmla="*/ 0 h 6880633"/>
              <a:gd name="connsiteX5" fmla="*/ 0 w 9162107"/>
              <a:gd name="connsiteY5" fmla="*/ 6880633 h 6880633"/>
              <a:gd name="connsiteX0" fmla="*/ 0 w 9162107"/>
              <a:gd name="connsiteY0" fmla="*/ 6880633 h 6880633"/>
              <a:gd name="connsiteX1" fmla="*/ 3892990 w 9162107"/>
              <a:gd name="connsiteY1" fmla="*/ 6880633 h 6880633"/>
              <a:gd name="connsiteX2" fmla="*/ 9162107 w 9162107"/>
              <a:gd name="connsiteY2" fmla="*/ 1846906 h 6880633"/>
              <a:gd name="connsiteX3" fmla="*/ 9162107 w 9162107"/>
              <a:gd name="connsiteY3" fmla="*/ 0 h 6880633"/>
              <a:gd name="connsiteX4" fmla="*/ 9054 w 9162107"/>
              <a:gd name="connsiteY4" fmla="*/ 0 h 6880633"/>
              <a:gd name="connsiteX5" fmla="*/ 0 w 9162107"/>
              <a:gd name="connsiteY5" fmla="*/ 6880633 h 6880633"/>
              <a:gd name="connsiteX0" fmla="*/ 0 w 9162107"/>
              <a:gd name="connsiteY0" fmla="*/ 6880633 h 6880633"/>
              <a:gd name="connsiteX1" fmla="*/ 3892990 w 9162107"/>
              <a:gd name="connsiteY1" fmla="*/ 6880633 h 6880633"/>
              <a:gd name="connsiteX2" fmla="*/ 9162107 w 9162107"/>
              <a:gd name="connsiteY2" fmla="*/ 1846906 h 6880633"/>
              <a:gd name="connsiteX3" fmla="*/ 9162107 w 9162107"/>
              <a:gd name="connsiteY3" fmla="*/ 0 h 6880633"/>
              <a:gd name="connsiteX4" fmla="*/ 9054 w 9162107"/>
              <a:gd name="connsiteY4" fmla="*/ 0 h 6880633"/>
              <a:gd name="connsiteX5" fmla="*/ 0 w 9162107"/>
              <a:gd name="connsiteY5" fmla="*/ 6880633 h 6880633"/>
              <a:gd name="connsiteX0" fmla="*/ 0 w 9162107"/>
              <a:gd name="connsiteY0" fmla="*/ 6880633 h 6880633"/>
              <a:gd name="connsiteX1" fmla="*/ 3892990 w 9162107"/>
              <a:gd name="connsiteY1" fmla="*/ 6880633 h 6880633"/>
              <a:gd name="connsiteX2" fmla="*/ 9162107 w 9162107"/>
              <a:gd name="connsiteY2" fmla="*/ 1846906 h 6880633"/>
              <a:gd name="connsiteX3" fmla="*/ 9162107 w 9162107"/>
              <a:gd name="connsiteY3" fmla="*/ 0 h 6880633"/>
              <a:gd name="connsiteX4" fmla="*/ 9054 w 9162107"/>
              <a:gd name="connsiteY4" fmla="*/ 0 h 6880633"/>
              <a:gd name="connsiteX5" fmla="*/ 0 w 9162107"/>
              <a:gd name="connsiteY5" fmla="*/ 6880633 h 6880633"/>
              <a:gd name="connsiteX0" fmla="*/ 0 w 9162107"/>
              <a:gd name="connsiteY0" fmla="*/ 6880633 h 6890158"/>
              <a:gd name="connsiteX1" fmla="*/ 3788215 w 9162107"/>
              <a:gd name="connsiteY1" fmla="*/ 6890158 h 6890158"/>
              <a:gd name="connsiteX2" fmla="*/ 9162107 w 9162107"/>
              <a:gd name="connsiteY2" fmla="*/ 1846906 h 6890158"/>
              <a:gd name="connsiteX3" fmla="*/ 9162107 w 9162107"/>
              <a:gd name="connsiteY3" fmla="*/ 0 h 6890158"/>
              <a:gd name="connsiteX4" fmla="*/ 9054 w 9162107"/>
              <a:gd name="connsiteY4" fmla="*/ 0 h 6890158"/>
              <a:gd name="connsiteX5" fmla="*/ 0 w 9162107"/>
              <a:gd name="connsiteY5" fmla="*/ 6880633 h 6890158"/>
              <a:gd name="connsiteX0" fmla="*/ 0 w 9162107"/>
              <a:gd name="connsiteY0" fmla="*/ 6880633 h 6890158"/>
              <a:gd name="connsiteX1" fmla="*/ 3788215 w 9162107"/>
              <a:gd name="connsiteY1" fmla="*/ 6890158 h 6890158"/>
              <a:gd name="connsiteX2" fmla="*/ 9152582 w 9162107"/>
              <a:gd name="connsiteY2" fmla="*/ 1475431 h 6890158"/>
              <a:gd name="connsiteX3" fmla="*/ 9162107 w 9162107"/>
              <a:gd name="connsiteY3" fmla="*/ 0 h 6890158"/>
              <a:gd name="connsiteX4" fmla="*/ 9054 w 9162107"/>
              <a:gd name="connsiteY4" fmla="*/ 0 h 6890158"/>
              <a:gd name="connsiteX5" fmla="*/ 0 w 9162107"/>
              <a:gd name="connsiteY5" fmla="*/ 6880633 h 6890158"/>
              <a:gd name="connsiteX0" fmla="*/ 0 w 9162107"/>
              <a:gd name="connsiteY0" fmla="*/ 6880633 h 6890158"/>
              <a:gd name="connsiteX1" fmla="*/ 3788215 w 9162107"/>
              <a:gd name="connsiteY1" fmla="*/ 6890158 h 6890158"/>
              <a:gd name="connsiteX2" fmla="*/ 9152582 w 9162107"/>
              <a:gd name="connsiteY2" fmla="*/ 1475431 h 6890158"/>
              <a:gd name="connsiteX3" fmla="*/ 9162107 w 9162107"/>
              <a:gd name="connsiteY3" fmla="*/ 0 h 6890158"/>
              <a:gd name="connsiteX4" fmla="*/ 9054 w 9162107"/>
              <a:gd name="connsiteY4" fmla="*/ 0 h 6890158"/>
              <a:gd name="connsiteX5" fmla="*/ 0 w 9162107"/>
              <a:gd name="connsiteY5" fmla="*/ 6880633 h 6890158"/>
              <a:gd name="connsiteX0" fmla="*/ 0 w 9162107"/>
              <a:gd name="connsiteY0" fmla="*/ 6880633 h 6890158"/>
              <a:gd name="connsiteX1" fmla="*/ 3788215 w 9162107"/>
              <a:gd name="connsiteY1" fmla="*/ 6890158 h 6890158"/>
              <a:gd name="connsiteX2" fmla="*/ 9152582 w 9162107"/>
              <a:gd name="connsiteY2" fmla="*/ 1475431 h 6890158"/>
              <a:gd name="connsiteX3" fmla="*/ 9162107 w 9162107"/>
              <a:gd name="connsiteY3" fmla="*/ 0 h 6890158"/>
              <a:gd name="connsiteX4" fmla="*/ 9054 w 9162107"/>
              <a:gd name="connsiteY4" fmla="*/ 0 h 6890158"/>
              <a:gd name="connsiteX5" fmla="*/ 0 w 9162107"/>
              <a:gd name="connsiteY5" fmla="*/ 6880633 h 6890158"/>
              <a:gd name="connsiteX0" fmla="*/ 0 w 9162107"/>
              <a:gd name="connsiteY0" fmla="*/ 6880633 h 6890158"/>
              <a:gd name="connsiteX1" fmla="*/ 3788215 w 9162107"/>
              <a:gd name="connsiteY1" fmla="*/ 6890158 h 6890158"/>
              <a:gd name="connsiteX2" fmla="*/ 9152582 w 9162107"/>
              <a:gd name="connsiteY2" fmla="*/ 1475431 h 6890158"/>
              <a:gd name="connsiteX3" fmla="*/ 9162107 w 9162107"/>
              <a:gd name="connsiteY3" fmla="*/ 0 h 6890158"/>
              <a:gd name="connsiteX4" fmla="*/ 9054 w 9162107"/>
              <a:gd name="connsiteY4" fmla="*/ 0 h 6890158"/>
              <a:gd name="connsiteX5" fmla="*/ 0 w 9162107"/>
              <a:gd name="connsiteY5" fmla="*/ 6880633 h 6890158"/>
              <a:gd name="connsiteX0" fmla="*/ 0 w 9162107"/>
              <a:gd name="connsiteY0" fmla="*/ 6880633 h 6890158"/>
              <a:gd name="connsiteX1" fmla="*/ 3788215 w 9162107"/>
              <a:gd name="connsiteY1" fmla="*/ 6890158 h 6890158"/>
              <a:gd name="connsiteX2" fmla="*/ 9152582 w 9162107"/>
              <a:gd name="connsiteY2" fmla="*/ 1475431 h 6890158"/>
              <a:gd name="connsiteX3" fmla="*/ 9162107 w 9162107"/>
              <a:gd name="connsiteY3" fmla="*/ 0 h 6890158"/>
              <a:gd name="connsiteX4" fmla="*/ 9054 w 9162107"/>
              <a:gd name="connsiteY4" fmla="*/ 0 h 6890158"/>
              <a:gd name="connsiteX5" fmla="*/ 0 w 9162107"/>
              <a:gd name="connsiteY5" fmla="*/ 6880633 h 6890158"/>
              <a:gd name="connsiteX0" fmla="*/ 0 w 9162107"/>
              <a:gd name="connsiteY0" fmla="*/ 6880633 h 6890158"/>
              <a:gd name="connsiteX1" fmla="*/ 3788215 w 9162107"/>
              <a:gd name="connsiteY1" fmla="*/ 6890158 h 6890158"/>
              <a:gd name="connsiteX2" fmla="*/ 9159897 w 9162107"/>
              <a:gd name="connsiteY2" fmla="*/ 1475431 h 6890158"/>
              <a:gd name="connsiteX3" fmla="*/ 9162107 w 9162107"/>
              <a:gd name="connsiteY3" fmla="*/ 0 h 6890158"/>
              <a:gd name="connsiteX4" fmla="*/ 9054 w 9162107"/>
              <a:gd name="connsiteY4" fmla="*/ 0 h 6890158"/>
              <a:gd name="connsiteX5" fmla="*/ 0 w 9162107"/>
              <a:gd name="connsiteY5" fmla="*/ 6880633 h 6890158"/>
              <a:gd name="connsiteX0" fmla="*/ 0 w 9162107"/>
              <a:gd name="connsiteY0" fmla="*/ 6880633 h 6880633"/>
              <a:gd name="connsiteX1" fmla="*/ 3795530 w 9162107"/>
              <a:gd name="connsiteY1" fmla="*/ 6868212 h 6880633"/>
              <a:gd name="connsiteX2" fmla="*/ 9159897 w 9162107"/>
              <a:gd name="connsiteY2" fmla="*/ 1475431 h 6880633"/>
              <a:gd name="connsiteX3" fmla="*/ 9162107 w 9162107"/>
              <a:gd name="connsiteY3" fmla="*/ 0 h 6880633"/>
              <a:gd name="connsiteX4" fmla="*/ 9054 w 9162107"/>
              <a:gd name="connsiteY4" fmla="*/ 0 h 6880633"/>
              <a:gd name="connsiteX5" fmla="*/ 0 w 9162107"/>
              <a:gd name="connsiteY5" fmla="*/ 6880633 h 6880633"/>
              <a:gd name="connsiteX0" fmla="*/ 0 w 9162107"/>
              <a:gd name="connsiteY0" fmla="*/ 6880633 h 6886025"/>
              <a:gd name="connsiteX1" fmla="*/ 3795530 w 9162107"/>
              <a:gd name="connsiteY1" fmla="*/ 6886025 h 6886025"/>
              <a:gd name="connsiteX2" fmla="*/ 9159897 w 9162107"/>
              <a:gd name="connsiteY2" fmla="*/ 1475431 h 6886025"/>
              <a:gd name="connsiteX3" fmla="*/ 9162107 w 9162107"/>
              <a:gd name="connsiteY3" fmla="*/ 0 h 6886025"/>
              <a:gd name="connsiteX4" fmla="*/ 9054 w 9162107"/>
              <a:gd name="connsiteY4" fmla="*/ 0 h 6886025"/>
              <a:gd name="connsiteX5" fmla="*/ 0 w 9162107"/>
              <a:gd name="connsiteY5" fmla="*/ 6880633 h 6886025"/>
              <a:gd name="connsiteX0" fmla="*/ 0 w 9162107"/>
              <a:gd name="connsiteY0" fmla="*/ 6880633 h 6880633"/>
              <a:gd name="connsiteX1" fmla="*/ 3783655 w 9162107"/>
              <a:gd name="connsiteY1" fmla="*/ 6880088 h 6880633"/>
              <a:gd name="connsiteX2" fmla="*/ 9159897 w 9162107"/>
              <a:gd name="connsiteY2" fmla="*/ 1475431 h 6880633"/>
              <a:gd name="connsiteX3" fmla="*/ 9162107 w 9162107"/>
              <a:gd name="connsiteY3" fmla="*/ 0 h 6880633"/>
              <a:gd name="connsiteX4" fmla="*/ 9054 w 9162107"/>
              <a:gd name="connsiteY4" fmla="*/ 0 h 6880633"/>
              <a:gd name="connsiteX5" fmla="*/ 0 w 9162107"/>
              <a:gd name="connsiteY5" fmla="*/ 6880633 h 688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62107" h="6880633">
                <a:moveTo>
                  <a:pt x="0" y="6880633"/>
                </a:moveTo>
                <a:lnTo>
                  <a:pt x="3783655" y="6880088"/>
                </a:lnTo>
                <a:cubicBezTo>
                  <a:pt x="3695855" y="4789303"/>
                  <a:pt x="5244367" y="1681021"/>
                  <a:pt x="9159897" y="1475431"/>
                </a:cubicBezTo>
                <a:cubicBezTo>
                  <a:pt x="9160634" y="983621"/>
                  <a:pt x="9161370" y="491810"/>
                  <a:pt x="9162107" y="0"/>
                </a:cubicBezTo>
                <a:lnTo>
                  <a:pt x="9054" y="0"/>
                </a:lnTo>
                <a:lnTo>
                  <a:pt x="0" y="68806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36" y="188640"/>
            <a:ext cx="1347728" cy="1152128"/>
          </a:xfrm>
          <a:prstGeom prst="rect">
            <a:avLst/>
          </a:prstGeom>
        </p:spPr>
      </p:pic>
      <p:sp>
        <p:nvSpPr>
          <p:cNvPr id="6" name="Forme libre 5"/>
          <p:cNvSpPr/>
          <p:nvPr/>
        </p:nvSpPr>
        <p:spPr>
          <a:xfrm>
            <a:off x="3517491" y="1458512"/>
            <a:ext cx="5705288" cy="5399488"/>
          </a:xfrm>
          <a:custGeom>
            <a:avLst/>
            <a:gdLst>
              <a:gd name="connsiteX0" fmla="*/ 0 w 4974336"/>
              <a:gd name="connsiteY0" fmla="*/ 5325465 h 5325465"/>
              <a:gd name="connsiteX1" fmla="*/ 314554 w 4974336"/>
              <a:gd name="connsiteY1" fmla="*/ 5325465 h 5325465"/>
              <a:gd name="connsiteX2" fmla="*/ 4974336 w 4974336"/>
              <a:gd name="connsiteY2" fmla="*/ 0 h 5325465"/>
              <a:gd name="connsiteX3" fmla="*/ 0 w 4974336"/>
              <a:gd name="connsiteY3" fmla="*/ 5325465 h 5325465"/>
              <a:gd name="connsiteX0" fmla="*/ 0 w 4974336"/>
              <a:gd name="connsiteY0" fmla="*/ 5325465 h 5325465"/>
              <a:gd name="connsiteX1" fmla="*/ 314554 w 4974336"/>
              <a:gd name="connsiteY1" fmla="*/ 5325465 h 5325465"/>
              <a:gd name="connsiteX2" fmla="*/ 4974336 w 4974336"/>
              <a:gd name="connsiteY2" fmla="*/ 0 h 5325465"/>
              <a:gd name="connsiteX3" fmla="*/ 0 w 4974336"/>
              <a:gd name="connsiteY3" fmla="*/ 5325465 h 5325465"/>
              <a:gd name="connsiteX0" fmla="*/ 975 w 4975311"/>
              <a:gd name="connsiteY0" fmla="*/ 5325465 h 5325465"/>
              <a:gd name="connsiteX1" fmla="*/ 315529 w 4975311"/>
              <a:gd name="connsiteY1" fmla="*/ 5325465 h 5325465"/>
              <a:gd name="connsiteX2" fmla="*/ 4975311 w 4975311"/>
              <a:gd name="connsiteY2" fmla="*/ 0 h 5325465"/>
              <a:gd name="connsiteX3" fmla="*/ 975 w 4975311"/>
              <a:gd name="connsiteY3" fmla="*/ 5325465 h 5325465"/>
              <a:gd name="connsiteX0" fmla="*/ 975 w 4975311"/>
              <a:gd name="connsiteY0" fmla="*/ 5325465 h 5325465"/>
              <a:gd name="connsiteX1" fmla="*/ 315529 w 4975311"/>
              <a:gd name="connsiteY1" fmla="*/ 5325465 h 5325465"/>
              <a:gd name="connsiteX2" fmla="*/ 4975311 w 4975311"/>
              <a:gd name="connsiteY2" fmla="*/ 0 h 5325465"/>
              <a:gd name="connsiteX3" fmla="*/ 975 w 4975311"/>
              <a:gd name="connsiteY3" fmla="*/ 5325465 h 5325465"/>
              <a:gd name="connsiteX0" fmla="*/ 975 w 4975311"/>
              <a:gd name="connsiteY0" fmla="*/ 5325465 h 5325465"/>
              <a:gd name="connsiteX1" fmla="*/ 315529 w 4975311"/>
              <a:gd name="connsiteY1" fmla="*/ 5325465 h 5325465"/>
              <a:gd name="connsiteX2" fmla="*/ 4975311 w 4975311"/>
              <a:gd name="connsiteY2" fmla="*/ 0 h 5325465"/>
              <a:gd name="connsiteX3" fmla="*/ 975 w 4975311"/>
              <a:gd name="connsiteY3" fmla="*/ 5325465 h 5325465"/>
              <a:gd name="connsiteX0" fmla="*/ 975 w 4975311"/>
              <a:gd name="connsiteY0" fmla="*/ 5325465 h 5325465"/>
              <a:gd name="connsiteX1" fmla="*/ 315529 w 4975311"/>
              <a:gd name="connsiteY1" fmla="*/ 5325465 h 5325465"/>
              <a:gd name="connsiteX2" fmla="*/ 4975311 w 4975311"/>
              <a:gd name="connsiteY2" fmla="*/ 0 h 5325465"/>
              <a:gd name="connsiteX3" fmla="*/ 975 w 4975311"/>
              <a:gd name="connsiteY3" fmla="*/ 5325465 h 5325465"/>
              <a:gd name="connsiteX0" fmla="*/ 975 w 4975311"/>
              <a:gd name="connsiteY0" fmla="*/ 5325465 h 5325465"/>
              <a:gd name="connsiteX1" fmla="*/ 315529 w 4975311"/>
              <a:gd name="connsiteY1" fmla="*/ 5325465 h 5325465"/>
              <a:gd name="connsiteX2" fmla="*/ 4975311 w 4975311"/>
              <a:gd name="connsiteY2" fmla="*/ 0 h 5325465"/>
              <a:gd name="connsiteX3" fmla="*/ 975 w 4975311"/>
              <a:gd name="connsiteY3" fmla="*/ 5325465 h 5325465"/>
              <a:gd name="connsiteX0" fmla="*/ 1762 w 4976098"/>
              <a:gd name="connsiteY0" fmla="*/ 5325465 h 5325465"/>
              <a:gd name="connsiteX1" fmla="*/ 316316 w 4976098"/>
              <a:gd name="connsiteY1" fmla="*/ 5325465 h 5325465"/>
              <a:gd name="connsiteX2" fmla="*/ 4976098 w 4976098"/>
              <a:gd name="connsiteY2" fmla="*/ 0 h 5325465"/>
              <a:gd name="connsiteX3" fmla="*/ 1762 w 4976098"/>
              <a:gd name="connsiteY3" fmla="*/ 5325465 h 5325465"/>
              <a:gd name="connsiteX0" fmla="*/ 1762 w 4976098"/>
              <a:gd name="connsiteY0" fmla="*/ 5325465 h 5325465"/>
              <a:gd name="connsiteX1" fmla="*/ 316316 w 4976098"/>
              <a:gd name="connsiteY1" fmla="*/ 5325465 h 5325465"/>
              <a:gd name="connsiteX2" fmla="*/ 4976098 w 4976098"/>
              <a:gd name="connsiteY2" fmla="*/ 0 h 5325465"/>
              <a:gd name="connsiteX3" fmla="*/ 1762 w 4976098"/>
              <a:gd name="connsiteY3" fmla="*/ 5325465 h 5325465"/>
              <a:gd name="connsiteX0" fmla="*/ 1762 w 4976098"/>
              <a:gd name="connsiteY0" fmla="*/ 5325465 h 5325465"/>
              <a:gd name="connsiteX1" fmla="*/ 316316 w 4976098"/>
              <a:gd name="connsiteY1" fmla="*/ 5325465 h 5325465"/>
              <a:gd name="connsiteX2" fmla="*/ 4976098 w 4976098"/>
              <a:gd name="connsiteY2" fmla="*/ 0 h 5325465"/>
              <a:gd name="connsiteX3" fmla="*/ 1762 w 4976098"/>
              <a:gd name="connsiteY3" fmla="*/ 5325465 h 5325465"/>
              <a:gd name="connsiteX0" fmla="*/ 1229 w 4975565"/>
              <a:gd name="connsiteY0" fmla="*/ 5325465 h 5325465"/>
              <a:gd name="connsiteX1" fmla="*/ 315783 w 4975565"/>
              <a:gd name="connsiteY1" fmla="*/ 5325465 h 5325465"/>
              <a:gd name="connsiteX2" fmla="*/ 4975565 w 4975565"/>
              <a:gd name="connsiteY2" fmla="*/ 0 h 5325465"/>
              <a:gd name="connsiteX3" fmla="*/ 1229 w 4975565"/>
              <a:gd name="connsiteY3" fmla="*/ 5325465 h 5325465"/>
              <a:gd name="connsiteX0" fmla="*/ 1229 w 4975565"/>
              <a:gd name="connsiteY0" fmla="*/ 5325465 h 5325465"/>
              <a:gd name="connsiteX1" fmla="*/ 315783 w 4975565"/>
              <a:gd name="connsiteY1" fmla="*/ 5325465 h 5325465"/>
              <a:gd name="connsiteX2" fmla="*/ 4975565 w 4975565"/>
              <a:gd name="connsiteY2" fmla="*/ 0 h 5325465"/>
              <a:gd name="connsiteX3" fmla="*/ 1229 w 4975565"/>
              <a:gd name="connsiteY3" fmla="*/ 5325465 h 5325465"/>
              <a:gd name="connsiteX0" fmla="*/ 1229 w 4975565"/>
              <a:gd name="connsiteY0" fmla="*/ 5325465 h 5325465"/>
              <a:gd name="connsiteX1" fmla="*/ 315783 w 4975565"/>
              <a:gd name="connsiteY1" fmla="*/ 5325465 h 5325465"/>
              <a:gd name="connsiteX2" fmla="*/ 4975565 w 4975565"/>
              <a:gd name="connsiteY2" fmla="*/ 0 h 5325465"/>
              <a:gd name="connsiteX3" fmla="*/ 1229 w 4975565"/>
              <a:gd name="connsiteY3" fmla="*/ 5325465 h 5325465"/>
              <a:gd name="connsiteX0" fmla="*/ 1229 w 4975565"/>
              <a:gd name="connsiteY0" fmla="*/ 5325465 h 5325465"/>
              <a:gd name="connsiteX1" fmla="*/ 315783 w 4975565"/>
              <a:gd name="connsiteY1" fmla="*/ 5325465 h 5325465"/>
              <a:gd name="connsiteX2" fmla="*/ 4975565 w 4975565"/>
              <a:gd name="connsiteY2" fmla="*/ 0 h 5325465"/>
              <a:gd name="connsiteX3" fmla="*/ 1229 w 4975565"/>
              <a:gd name="connsiteY3" fmla="*/ 5325465 h 5325465"/>
              <a:gd name="connsiteX0" fmla="*/ 1229 w 4975565"/>
              <a:gd name="connsiteY0" fmla="*/ 5325465 h 5325465"/>
              <a:gd name="connsiteX1" fmla="*/ 315783 w 4975565"/>
              <a:gd name="connsiteY1" fmla="*/ 5325465 h 5325465"/>
              <a:gd name="connsiteX2" fmla="*/ 4975565 w 4975565"/>
              <a:gd name="connsiteY2" fmla="*/ 0 h 5325465"/>
              <a:gd name="connsiteX3" fmla="*/ 1229 w 4975565"/>
              <a:gd name="connsiteY3" fmla="*/ 5325465 h 5325465"/>
              <a:gd name="connsiteX0" fmla="*/ 1229 w 4975565"/>
              <a:gd name="connsiteY0" fmla="*/ 5325465 h 5325465"/>
              <a:gd name="connsiteX1" fmla="*/ 315783 w 4975565"/>
              <a:gd name="connsiteY1" fmla="*/ 5325465 h 5325465"/>
              <a:gd name="connsiteX2" fmla="*/ 4975565 w 4975565"/>
              <a:gd name="connsiteY2" fmla="*/ 0 h 5325465"/>
              <a:gd name="connsiteX3" fmla="*/ 1229 w 4975565"/>
              <a:gd name="connsiteY3" fmla="*/ 5325465 h 5325465"/>
              <a:gd name="connsiteX0" fmla="*/ 570 w 5706426"/>
              <a:gd name="connsiteY0" fmla="*/ 5404978 h 5404978"/>
              <a:gd name="connsiteX1" fmla="*/ 315124 w 5706426"/>
              <a:gd name="connsiteY1" fmla="*/ 5404978 h 5404978"/>
              <a:gd name="connsiteX2" fmla="*/ 5706426 w 5706426"/>
              <a:gd name="connsiteY2" fmla="*/ 0 h 5404978"/>
              <a:gd name="connsiteX3" fmla="*/ 570 w 5706426"/>
              <a:gd name="connsiteY3" fmla="*/ 5404978 h 5404978"/>
              <a:gd name="connsiteX0" fmla="*/ 846 w 5706702"/>
              <a:gd name="connsiteY0" fmla="*/ 5404978 h 5404978"/>
              <a:gd name="connsiteX1" fmla="*/ 315400 w 5706702"/>
              <a:gd name="connsiteY1" fmla="*/ 5404978 h 5404978"/>
              <a:gd name="connsiteX2" fmla="*/ 5706702 w 5706702"/>
              <a:gd name="connsiteY2" fmla="*/ 0 h 5404978"/>
              <a:gd name="connsiteX3" fmla="*/ 846 w 5706702"/>
              <a:gd name="connsiteY3" fmla="*/ 5404978 h 5404978"/>
              <a:gd name="connsiteX0" fmla="*/ 846 w 5706702"/>
              <a:gd name="connsiteY0" fmla="*/ 5404978 h 5404978"/>
              <a:gd name="connsiteX1" fmla="*/ 315400 w 5706702"/>
              <a:gd name="connsiteY1" fmla="*/ 5404978 h 5404978"/>
              <a:gd name="connsiteX2" fmla="*/ 5706702 w 5706702"/>
              <a:gd name="connsiteY2" fmla="*/ 0 h 5404978"/>
              <a:gd name="connsiteX3" fmla="*/ 846 w 5706702"/>
              <a:gd name="connsiteY3" fmla="*/ 5404978 h 5404978"/>
              <a:gd name="connsiteX0" fmla="*/ 875 w 5676586"/>
              <a:gd name="connsiteY0" fmla="*/ 5394929 h 5394929"/>
              <a:gd name="connsiteX1" fmla="*/ 315429 w 5676586"/>
              <a:gd name="connsiteY1" fmla="*/ 5394929 h 5394929"/>
              <a:gd name="connsiteX2" fmla="*/ 5676586 w 5676586"/>
              <a:gd name="connsiteY2" fmla="*/ 0 h 5394929"/>
              <a:gd name="connsiteX3" fmla="*/ 875 w 5676586"/>
              <a:gd name="connsiteY3" fmla="*/ 5394929 h 5394929"/>
              <a:gd name="connsiteX0" fmla="*/ 856 w 5696664"/>
              <a:gd name="connsiteY0" fmla="*/ 5394929 h 5394929"/>
              <a:gd name="connsiteX1" fmla="*/ 315410 w 5696664"/>
              <a:gd name="connsiteY1" fmla="*/ 5394929 h 5394929"/>
              <a:gd name="connsiteX2" fmla="*/ 5696664 w 5696664"/>
              <a:gd name="connsiteY2" fmla="*/ 0 h 5394929"/>
              <a:gd name="connsiteX3" fmla="*/ 856 w 5696664"/>
              <a:gd name="connsiteY3" fmla="*/ 5394929 h 5394929"/>
              <a:gd name="connsiteX0" fmla="*/ 864 w 5688005"/>
              <a:gd name="connsiteY0" fmla="*/ 5507604 h 5507604"/>
              <a:gd name="connsiteX1" fmla="*/ 315418 w 5688005"/>
              <a:gd name="connsiteY1" fmla="*/ 5507604 h 5507604"/>
              <a:gd name="connsiteX2" fmla="*/ 5688005 w 5688005"/>
              <a:gd name="connsiteY2" fmla="*/ 0 h 5507604"/>
              <a:gd name="connsiteX3" fmla="*/ 864 w 5688005"/>
              <a:gd name="connsiteY3" fmla="*/ 5507604 h 5507604"/>
              <a:gd name="connsiteX0" fmla="*/ 848 w 5705324"/>
              <a:gd name="connsiteY0" fmla="*/ 5399262 h 5399262"/>
              <a:gd name="connsiteX1" fmla="*/ 315402 w 5705324"/>
              <a:gd name="connsiteY1" fmla="*/ 5399262 h 5399262"/>
              <a:gd name="connsiteX2" fmla="*/ 5705324 w 5705324"/>
              <a:gd name="connsiteY2" fmla="*/ 0 h 5399262"/>
              <a:gd name="connsiteX3" fmla="*/ 848 w 5705324"/>
              <a:gd name="connsiteY3" fmla="*/ 5399262 h 5399262"/>
              <a:gd name="connsiteX0" fmla="*/ 812 w 5705288"/>
              <a:gd name="connsiteY0" fmla="*/ 5399488 h 5399488"/>
              <a:gd name="connsiteX1" fmla="*/ 315366 w 5705288"/>
              <a:gd name="connsiteY1" fmla="*/ 5399488 h 5399488"/>
              <a:gd name="connsiteX2" fmla="*/ 5705288 w 5705288"/>
              <a:gd name="connsiteY2" fmla="*/ 226 h 5399488"/>
              <a:gd name="connsiteX3" fmla="*/ 812 w 5705288"/>
              <a:gd name="connsiteY3" fmla="*/ 5399488 h 5399488"/>
              <a:gd name="connsiteX0" fmla="*/ 812 w 5705288"/>
              <a:gd name="connsiteY0" fmla="*/ 5399488 h 5399488"/>
              <a:gd name="connsiteX1" fmla="*/ 315366 w 5705288"/>
              <a:gd name="connsiteY1" fmla="*/ 5399488 h 5399488"/>
              <a:gd name="connsiteX2" fmla="*/ 5705288 w 5705288"/>
              <a:gd name="connsiteY2" fmla="*/ 226 h 5399488"/>
              <a:gd name="connsiteX3" fmla="*/ 812 w 5705288"/>
              <a:gd name="connsiteY3" fmla="*/ 5399488 h 5399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05288" h="5399488">
                <a:moveTo>
                  <a:pt x="812" y="5399488"/>
                </a:moveTo>
                <a:lnTo>
                  <a:pt x="315366" y="5399488"/>
                </a:lnTo>
                <a:cubicBezTo>
                  <a:pt x="331920" y="2409546"/>
                  <a:pt x="2605331" y="202733"/>
                  <a:pt x="5705288" y="226"/>
                </a:cubicBezTo>
                <a:cubicBezTo>
                  <a:pt x="849059" y="-35824"/>
                  <a:pt x="-30887" y="4238810"/>
                  <a:pt x="812" y="5399488"/>
                </a:cubicBezTo>
                <a:close/>
              </a:path>
            </a:pathLst>
          </a:custGeom>
          <a:solidFill>
            <a:srgbClr val="00AD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BE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5"/>
          <a:srcRect l="8436" t="12757" r="10009" b="10421"/>
          <a:stretch/>
        </p:blipFill>
        <p:spPr>
          <a:xfrm>
            <a:off x="1760746" y="237453"/>
            <a:ext cx="1443102" cy="119429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98904" y="2366211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>
                <a:solidFill>
                  <a:srgbClr val="00ADBA"/>
                </a:solidFill>
              </a:rPr>
              <a:t>Groupe de travail « énergie »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80415" y="4119982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sz="2400" dirty="0">
              <a:solidFill>
                <a:srgbClr val="00ADBA"/>
              </a:solidFill>
            </a:endParaRPr>
          </a:p>
          <a:p>
            <a:r>
              <a:rPr lang="fr-BE" sz="2400" dirty="0">
                <a:solidFill>
                  <a:srgbClr val="00ADBA"/>
                </a:solidFill>
              </a:rPr>
              <a:t>Mardi 21 février 2022</a:t>
            </a:r>
          </a:p>
        </p:txBody>
      </p:sp>
    </p:spTree>
    <p:extLst>
      <p:ext uri="{BB962C8B-B14F-4D97-AF65-F5344CB8AC3E}">
        <p14:creationId xmlns:p14="http://schemas.microsoft.com/office/powerpoint/2010/main" val="1998207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1556792"/>
            <a:ext cx="2727010" cy="1111004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2347E12D-767A-476E-AEAE-CC01B47E15B1}"/>
              </a:ext>
            </a:extLst>
          </p:cNvPr>
          <p:cNvSpPr txBox="1">
            <a:spLocks/>
          </p:cNvSpPr>
          <p:nvPr/>
        </p:nvSpPr>
        <p:spPr>
          <a:xfrm>
            <a:off x="323528" y="116632"/>
            <a:ext cx="8280920" cy="1098972"/>
          </a:xfrm>
          <a:prstGeom prst="rect">
            <a:avLst/>
          </a:prstGeom>
          <a:solidFill>
            <a:srgbClr val="FFFFFF"/>
          </a:solidFill>
          <a:ln w="28575">
            <a:solidFill>
              <a:srgbClr val="00ADBA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b="1" dirty="0">
                <a:solidFill>
                  <a:srgbClr val="00ADBA"/>
                </a:solidFill>
              </a:rPr>
              <a:t>1.  Evaluation des conférences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94267BC-2FBE-4141-9669-38F180C018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2276872"/>
            <a:ext cx="4608512" cy="96747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43A16FC-19A9-423A-9E54-282DAB577A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61" y="3754782"/>
            <a:ext cx="9073523" cy="262654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AC45351-63FC-49B3-8115-967AC9540A5C}"/>
              </a:ext>
            </a:extLst>
          </p:cNvPr>
          <p:cNvSpPr/>
          <p:nvPr/>
        </p:nvSpPr>
        <p:spPr>
          <a:xfrm>
            <a:off x="6588224" y="287238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fr-BE" sz="2400" b="1" dirty="0">
                <a:solidFill>
                  <a:srgbClr val="FF0000"/>
                </a:solidFill>
              </a:rPr>
              <a:t>6 personnes </a:t>
            </a:r>
          </a:p>
        </p:txBody>
      </p:sp>
    </p:spTree>
    <p:extLst>
      <p:ext uri="{BB962C8B-B14F-4D97-AF65-F5344CB8AC3E}">
        <p14:creationId xmlns:p14="http://schemas.microsoft.com/office/powerpoint/2010/main" val="3039210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CDF23DDA-28B9-4EB1-8FA1-C0498BDA2339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19256" cy="1143498"/>
          </a:xfrm>
          <a:prstGeom prst="rect">
            <a:avLst/>
          </a:prstGeom>
          <a:ln w="28575">
            <a:solidFill>
              <a:srgbClr val="00ADBA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3200" b="1" dirty="0">
                <a:solidFill>
                  <a:srgbClr val="00ADBA"/>
                </a:solidFill>
              </a:rPr>
              <a:t>2. Evaluation Week-end portes ouvertes « solutions énergie »</a:t>
            </a:r>
          </a:p>
          <a:p>
            <a:endParaRPr lang="fr-BE" sz="4000" b="1" dirty="0">
              <a:solidFill>
                <a:srgbClr val="00ADBA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CF6D655-8057-470F-9725-5DF2559875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757" y="1700808"/>
            <a:ext cx="4561517" cy="122413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ECE2AA9-DC05-4455-966A-100C255E5F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926" y="3429000"/>
            <a:ext cx="8289050" cy="93610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8B09C35-4BC4-49A1-B2ED-DF31256E8FB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284" t="12409" b="43375"/>
          <a:stretch/>
        </p:blipFill>
        <p:spPr>
          <a:xfrm>
            <a:off x="412411" y="5172514"/>
            <a:ext cx="8515565" cy="41672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EBA4EF6-46AA-4397-AAE8-526622365EC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9808" b="55784"/>
          <a:stretch/>
        </p:blipFill>
        <p:spPr>
          <a:xfrm>
            <a:off x="424376" y="4647776"/>
            <a:ext cx="8597081" cy="41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195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476672"/>
            <a:ext cx="9450064" cy="573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449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6632"/>
            <a:ext cx="8800082" cy="59921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1520" y="6108827"/>
            <a:ext cx="8783960" cy="639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fr-BE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Préparer </a:t>
            </a:r>
            <a:r>
              <a:rPr lang="fr-BE" sz="17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 infos </a:t>
            </a:r>
            <a:r>
              <a:rPr lang="fr-BE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 les prix des techniques, les références d’entrepreneurs, les problèmes rencontrés et leurs solutions, l’obtention de certificats verts. </a:t>
            </a:r>
            <a:endParaRPr lang="fr-BE" sz="1700" dirty="0"/>
          </a:p>
        </p:txBody>
      </p:sp>
    </p:spTree>
    <p:extLst>
      <p:ext uri="{BB962C8B-B14F-4D97-AF65-F5344CB8AC3E}">
        <p14:creationId xmlns:p14="http://schemas.microsoft.com/office/powerpoint/2010/main" val="2790462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484784"/>
            <a:ext cx="2338237" cy="244827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059" y="1916832"/>
            <a:ext cx="6635942" cy="45933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7504" y="5085184"/>
            <a:ext cx="18722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dirty="0">
                <a:hlinkClick r:id="rId4"/>
              </a:rPr>
              <a:t>https://www.greenevelien.com/1Eco_2elektriciteit.php</a:t>
            </a:r>
            <a:r>
              <a:rPr lang="fr-BE" dirty="0"/>
              <a:t>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97B015A-A703-474E-B551-1DB97F883003}"/>
              </a:ext>
            </a:extLst>
          </p:cNvPr>
          <p:cNvSpPr txBox="1"/>
          <p:nvPr/>
        </p:nvSpPr>
        <p:spPr>
          <a:xfrm rot="20253424">
            <a:off x="5867143" y="935542"/>
            <a:ext cx="2880320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fr-BE" b="1" dirty="0">
                <a:solidFill>
                  <a:schemeClr val="bg1"/>
                </a:solidFill>
              </a:rPr>
              <a:t>Proposition mais pas dispo aux dates retenues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8A6052CE-075E-4028-911E-29D50E734C6C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19256" cy="1143498"/>
          </a:xfrm>
          <a:prstGeom prst="rect">
            <a:avLst/>
          </a:prstGeom>
          <a:ln w="28575">
            <a:solidFill>
              <a:srgbClr val="00ADBA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3200" b="1" dirty="0">
                <a:solidFill>
                  <a:srgbClr val="00ADBA"/>
                </a:solidFill>
              </a:rPr>
              <a:t>2. Evaluation Week-end portes ouvertes « solutions énergie »</a:t>
            </a:r>
          </a:p>
          <a:p>
            <a:endParaRPr lang="fr-BE" sz="4000" b="1" dirty="0">
              <a:solidFill>
                <a:srgbClr val="00AD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176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2372" y="1628800"/>
            <a:ext cx="901592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BE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fr-BE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fr-BE" sz="2000" dirty="0">
                <a:latin typeface="Calibri" panose="020F0502020204030204" pitchFamily="34" charset="0"/>
                <a:ea typeface="Calibri" panose="020F0502020204030204" pitchFamily="34" charset="0"/>
              </a:rPr>
              <a:t>24-25 septembre : WE Portes ouvertes</a:t>
            </a: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endParaRPr lang="fr-BE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fr-BE" sz="2000" dirty="0">
                <a:latin typeface="Calibri" panose="020F0502020204030204" pitchFamily="34" charset="0"/>
                <a:ea typeface="Calibri" panose="020F0502020204030204" pitchFamily="34" charset="0"/>
              </a:rPr>
              <a:t>17 septembre : mise en place de la signalisation </a:t>
            </a: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endParaRPr lang="fr-BE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fr-BE" sz="2000" dirty="0">
                <a:latin typeface="Calibri" panose="020F0502020204030204" pitchFamily="34" charset="0"/>
                <a:ea typeface="Calibri" panose="020F0502020204030204" pitchFamily="34" charset="0"/>
              </a:rPr>
              <a:t> 05 septembre : diffusion du toutes boites + presse + page FB</a:t>
            </a: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endParaRPr lang="fr-BE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fr-BE" sz="2000" dirty="0">
                <a:latin typeface="Calibri" panose="020F0502020204030204" pitchFamily="34" charset="0"/>
                <a:ea typeface="Calibri" panose="020F0502020204030204" pitchFamily="34" charset="0"/>
              </a:rPr>
              <a:t>Août : impression du matériel promotionnel</a:t>
            </a: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endParaRPr lang="fr-BE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fr-BE" sz="2000" dirty="0">
                <a:latin typeface="Calibri" panose="020F0502020204030204" pitchFamily="34" charset="0"/>
                <a:ea typeface="Calibri" panose="020F0502020204030204" pitchFamily="34" charset="0"/>
              </a:rPr>
              <a:t>XX juillet : mise en page/graphisme du TB et de la signalisation </a:t>
            </a: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endParaRPr lang="fr-BE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fr-BE" sz="2000" dirty="0">
                <a:latin typeface="Calibri" panose="020F0502020204030204" pitchFamily="34" charset="0"/>
                <a:ea typeface="Calibri" panose="020F0502020204030204" pitchFamily="34" charset="0"/>
              </a:rPr>
              <a:t>XX juillet : réunion des candidats « WE portes ouvertes » + membres GT </a:t>
            </a:r>
          </a:p>
          <a:p>
            <a:pPr marL="1714500" lvl="3" indent="-342900" algn="just">
              <a:buFont typeface="Wingdings" panose="05000000000000000000" pitchFamily="2" charset="2"/>
              <a:buChar char=""/>
            </a:pPr>
            <a:r>
              <a:rPr lang="fr-BE" sz="2000" dirty="0">
                <a:latin typeface="Calibri" panose="020F0502020204030204" pitchFamily="34" charset="0"/>
                <a:ea typeface="Calibri" panose="020F0502020204030204" pitchFamily="34" charset="0"/>
              </a:rPr>
              <a:t>Information – échange</a:t>
            </a:r>
          </a:p>
          <a:p>
            <a:pPr marL="1714500" lvl="3" indent="-342900" algn="just">
              <a:buFont typeface="Wingdings" panose="05000000000000000000" pitchFamily="2" charset="2"/>
              <a:buChar char=""/>
            </a:pPr>
            <a:r>
              <a:rPr lang="fr-BE" sz="2000" dirty="0">
                <a:latin typeface="Calibri" panose="020F0502020204030204" pitchFamily="34" charset="0"/>
                <a:ea typeface="Calibri" panose="020F0502020204030204" pitchFamily="34" charset="0"/>
              </a:rPr>
              <a:t>Validation proposition promotion</a:t>
            </a:r>
          </a:p>
          <a:p>
            <a:pPr marL="497205" algn="just">
              <a:spcAft>
                <a:spcPts val="0"/>
              </a:spcAft>
            </a:pPr>
            <a:endParaRPr lang="fr-BE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364ED563-DF75-4244-ADEE-B11A4A7F534B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19256" cy="1143498"/>
          </a:xfrm>
          <a:prstGeom prst="rect">
            <a:avLst/>
          </a:prstGeom>
          <a:ln w="28575">
            <a:solidFill>
              <a:srgbClr val="00ADBA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3200" b="1" dirty="0">
                <a:solidFill>
                  <a:srgbClr val="00ADBA"/>
                </a:solidFill>
              </a:rPr>
              <a:t>2. Evaluation Week-end portes ouvertes « solutions énergie »</a:t>
            </a:r>
          </a:p>
          <a:p>
            <a:endParaRPr lang="fr-BE" sz="4000" b="1" dirty="0">
              <a:solidFill>
                <a:srgbClr val="00AD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340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AD92CB0-8A9B-4CB4-A838-50ACF3F7D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12776"/>
            <a:ext cx="3861464" cy="544522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3E5506F-0BF8-4A98-8A85-141C64CE5C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0463" y="32715"/>
            <a:ext cx="3462017" cy="299320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286B859-88ED-47FB-93D3-6D19D502E1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7794" y="3645023"/>
            <a:ext cx="3417463" cy="318026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1DB59D50-5942-44F3-AAFF-5F593C932D31}"/>
              </a:ext>
            </a:extLst>
          </p:cNvPr>
          <p:cNvSpPr txBox="1"/>
          <p:nvPr/>
        </p:nvSpPr>
        <p:spPr>
          <a:xfrm>
            <a:off x="611560" y="332656"/>
            <a:ext cx="3924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b="1" dirty="0"/>
              <a:t>Canaux de diffusion :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7C4C845-EAA9-4E76-BF6F-66C2F312C348}"/>
              </a:ext>
            </a:extLst>
          </p:cNvPr>
          <p:cNvSpPr txBox="1"/>
          <p:nvPr/>
        </p:nvSpPr>
        <p:spPr>
          <a:xfrm>
            <a:off x="611560" y="946721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>
                <a:solidFill>
                  <a:srgbClr val="FF0000"/>
                </a:solidFill>
              </a:rPr>
              <a:t>Affiches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DD2DDA9-EE39-4133-8977-D2970B36A9A9}"/>
              </a:ext>
            </a:extLst>
          </p:cNvPr>
          <p:cNvSpPr txBox="1"/>
          <p:nvPr/>
        </p:nvSpPr>
        <p:spPr>
          <a:xfrm>
            <a:off x="7343800" y="0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>
                <a:solidFill>
                  <a:srgbClr val="FF0000"/>
                </a:solidFill>
              </a:rPr>
              <a:t>Toutes boites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AB384C7-8C4B-4011-926E-B4228D6039EA}"/>
              </a:ext>
            </a:extLst>
          </p:cNvPr>
          <p:cNvSpPr txBox="1"/>
          <p:nvPr/>
        </p:nvSpPr>
        <p:spPr>
          <a:xfrm>
            <a:off x="4247694" y="3212977"/>
            <a:ext cx="3924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>
                <a:solidFill>
                  <a:srgbClr val="FF0000"/>
                </a:solidFill>
              </a:rPr>
              <a:t>Facebook (2X) + sites internet</a:t>
            </a:r>
          </a:p>
        </p:txBody>
      </p:sp>
    </p:spTree>
    <p:extLst>
      <p:ext uri="{BB962C8B-B14F-4D97-AF65-F5344CB8AC3E}">
        <p14:creationId xmlns:p14="http://schemas.microsoft.com/office/powerpoint/2010/main" val="722409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A10B42C-B194-4E30-A4FA-25087CA66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556792"/>
            <a:ext cx="4323231" cy="519266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BCDEFD0-5F22-4E69-8CEB-7A93A2F70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3795391"/>
            <a:ext cx="3779912" cy="174845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BA14612-F21B-4D5D-A386-2B8AB89A84B2}"/>
              </a:ext>
            </a:extLst>
          </p:cNvPr>
          <p:cNvSpPr txBox="1"/>
          <p:nvPr/>
        </p:nvSpPr>
        <p:spPr>
          <a:xfrm>
            <a:off x="611560" y="332656"/>
            <a:ext cx="3924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b="1" dirty="0"/>
              <a:t>Info le jour J</a:t>
            </a:r>
          </a:p>
        </p:txBody>
      </p:sp>
    </p:spTree>
    <p:extLst>
      <p:ext uri="{BB962C8B-B14F-4D97-AF65-F5344CB8AC3E}">
        <p14:creationId xmlns:p14="http://schemas.microsoft.com/office/powerpoint/2010/main" val="8476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CF6D655-8057-470F-9725-5DF2559875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088" y="2048002"/>
            <a:ext cx="4561517" cy="122413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B836457-5805-418E-990C-58AAE67531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6991" r="69789"/>
          <a:stretch/>
        </p:blipFill>
        <p:spPr>
          <a:xfrm>
            <a:off x="3635896" y="3528739"/>
            <a:ext cx="4596155" cy="36004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0BA0F43-2077-4608-AD78-E5239DC4F3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172" y="4333767"/>
            <a:ext cx="9144000" cy="2509774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C4A26F05-196D-402A-8E87-A080AAEC0A39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19256" cy="1143498"/>
          </a:xfrm>
          <a:prstGeom prst="rect">
            <a:avLst/>
          </a:prstGeom>
          <a:ln w="28575">
            <a:solidFill>
              <a:srgbClr val="00ADBA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3200" b="1" dirty="0">
                <a:solidFill>
                  <a:srgbClr val="00ADBA"/>
                </a:solidFill>
              </a:rPr>
              <a:t>2. Evaluation Week-end portes ouvertes « solutions énergie »</a:t>
            </a:r>
          </a:p>
          <a:p>
            <a:endParaRPr lang="fr-BE" sz="4000" b="1" dirty="0">
              <a:solidFill>
                <a:srgbClr val="00AD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508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A0B2613-9BDB-4BAC-9B34-4010D9D73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51" y="267180"/>
            <a:ext cx="9257571" cy="640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395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256" y="5543270"/>
            <a:ext cx="2170429" cy="129514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>
                <a:solidFill>
                  <a:srgbClr val="00ADBA"/>
                </a:solidFill>
              </a:rPr>
              <a:t>Programme de la soirée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2636" y="1700808"/>
            <a:ext cx="8443653" cy="4608512"/>
          </a:xfrm>
        </p:spPr>
        <p:txBody>
          <a:bodyPr>
            <a:noAutofit/>
          </a:bodyPr>
          <a:lstStyle/>
          <a:p>
            <a:pPr marL="228600" lvl="0" indent="-228600">
              <a:buFont typeface="+mj-lt"/>
              <a:buAutoNum type="arabicPeriod"/>
            </a:pPr>
            <a:endParaRPr lang="fr-BE" sz="900" b="1" dirty="0"/>
          </a:p>
          <a:p>
            <a:pPr marL="0" lvl="0" indent="0">
              <a:buNone/>
            </a:pPr>
            <a:r>
              <a:rPr lang="fr-BE" sz="2800" b="1" dirty="0"/>
              <a:t>Retour sur les articles Vie communale</a:t>
            </a:r>
          </a:p>
          <a:p>
            <a:pPr marL="0" lvl="0" indent="0">
              <a:buNone/>
            </a:pPr>
            <a:r>
              <a:rPr lang="fr-BE" sz="2800" b="1" dirty="0"/>
              <a:t>Evaluation des actions menées</a:t>
            </a:r>
          </a:p>
          <a:p>
            <a:pPr marL="914400" lvl="1" indent="-374650">
              <a:lnSpc>
                <a:spcPct val="150000"/>
              </a:lnSpc>
              <a:buFont typeface="+mj-lt"/>
              <a:buAutoNum type="arabicPeriod"/>
            </a:pPr>
            <a:r>
              <a:rPr lang="fr-BE" sz="2400" dirty="0"/>
              <a:t>Conférences : photovoltaïque pour tous + énergie locale</a:t>
            </a:r>
          </a:p>
          <a:p>
            <a:pPr marL="895350" lvl="1" indent="-355600">
              <a:lnSpc>
                <a:spcPct val="150000"/>
              </a:lnSpc>
              <a:buFont typeface="+mj-lt"/>
              <a:buAutoNum type="arabicPeriod"/>
            </a:pPr>
            <a:r>
              <a:rPr lang="fr-BE" sz="2400" dirty="0"/>
              <a:t>Week-end portes ouvertes « solutions énergie »</a:t>
            </a:r>
          </a:p>
          <a:p>
            <a:pPr marL="895350" lvl="1" indent="-355600">
              <a:lnSpc>
                <a:spcPct val="150000"/>
              </a:lnSpc>
              <a:buFont typeface="+mj-lt"/>
              <a:buAutoNum type="arabicPeriod"/>
            </a:pPr>
            <a:r>
              <a:rPr lang="fr-BE" sz="2400" dirty="0"/>
              <a:t>Escape Game au château sur le thème de l’énergie</a:t>
            </a:r>
          </a:p>
          <a:p>
            <a:pPr marL="895350" lvl="1" indent="-355600">
              <a:lnSpc>
                <a:spcPct val="150000"/>
              </a:lnSpc>
              <a:buFont typeface="+mj-lt"/>
              <a:buAutoNum type="arabicPeriod"/>
            </a:pPr>
            <a:r>
              <a:rPr lang="fr-BE" sz="2400" dirty="0"/>
              <a:t>Retour sur le sondage énergie dans la Vie communale</a:t>
            </a:r>
          </a:p>
          <a:p>
            <a:pPr marL="811212" lvl="1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r-BE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611560" y="260648"/>
            <a:ext cx="8064896" cy="1152128"/>
          </a:xfrm>
          <a:prstGeom prst="rect">
            <a:avLst/>
          </a:prstGeom>
          <a:noFill/>
          <a:ln>
            <a:solidFill>
              <a:srgbClr val="00ADBA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59556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56176" y="1556792"/>
            <a:ext cx="2655099" cy="74389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FAB69E9-7317-4611-8D78-6C5E6F170859}"/>
              </a:ext>
            </a:extLst>
          </p:cNvPr>
          <p:cNvSpPr/>
          <p:nvPr/>
        </p:nvSpPr>
        <p:spPr>
          <a:xfrm>
            <a:off x="467544" y="2156654"/>
            <a:ext cx="914501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b="1" dirty="0">
              <a:solidFill>
                <a:srgbClr val="00ADBA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400" dirty="0"/>
              <a:t>MJ </a:t>
            </a:r>
            <a:r>
              <a:rPr lang="fr-BE" sz="2400" dirty="0"/>
              <a:t>partante – expérimentée (QR code -&gt; Quiz)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BE" sz="2400" dirty="0"/>
              <a:t>C</a:t>
            </a:r>
            <a:r>
              <a:rPr lang="pl-PL" sz="2400" dirty="0"/>
              <a:t>hâteau </a:t>
            </a:r>
            <a:r>
              <a:rPr lang="fr-BE" sz="2400" dirty="0"/>
              <a:t>= </a:t>
            </a:r>
            <a:r>
              <a:rPr lang="pl-PL" sz="2400" dirty="0"/>
              <a:t> idéal </a:t>
            </a:r>
            <a:r>
              <a:rPr lang="fr-BE" sz="2400" dirty="0"/>
              <a:t>:</a:t>
            </a:r>
            <a:r>
              <a:rPr lang="pl-PL" sz="2400" dirty="0"/>
              <a:t> grand et labyrinthique </a:t>
            </a:r>
            <a:endParaRPr lang="fr-BE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BE" sz="2400" dirty="0"/>
              <a:t>F</a:t>
            </a:r>
            <a:r>
              <a:rPr lang="pl-PL" sz="2400" dirty="0"/>
              <a:t>ormule : questions </a:t>
            </a:r>
            <a:r>
              <a:rPr lang="fr-BE" sz="2400" dirty="0"/>
              <a:t>ludiques et interactives </a:t>
            </a:r>
            <a:r>
              <a:rPr lang="pl-PL" sz="2400" dirty="0"/>
              <a:t>sur thém</a:t>
            </a:r>
            <a:r>
              <a:rPr lang="fr-BE" sz="2400" dirty="0"/>
              <a:t>e </a:t>
            </a:r>
            <a:r>
              <a:rPr lang="pl-PL" sz="2400" dirty="0"/>
              <a:t>énergie</a:t>
            </a:r>
            <a:endParaRPr lang="fr-BE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400" dirty="0"/>
              <a:t>Public : dernier cycle primaire (inviter les 4, 5, 6 le vendredi)</a:t>
            </a:r>
            <a:endParaRPr lang="fr-BE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BE" sz="2400" dirty="0"/>
              <a:t>Pack </a:t>
            </a:r>
            <a:r>
              <a:rPr lang="pl-PL" sz="2400" dirty="0"/>
              <a:t>d’énigmes avec </a:t>
            </a:r>
            <a:r>
              <a:rPr lang="fr-BE" sz="2400" dirty="0"/>
              <a:t>2 </a:t>
            </a:r>
            <a:r>
              <a:rPr lang="pl-PL" sz="2400" dirty="0"/>
              <a:t>niveau</a:t>
            </a:r>
            <a:r>
              <a:rPr lang="fr-BE" sz="2400" dirty="0"/>
              <a:t>x</a:t>
            </a:r>
            <a:r>
              <a:rPr lang="pl-PL" sz="2400" dirty="0"/>
              <a:t> de difficulté et des clefs de lecture différentes selon les âges</a:t>
            </a:r>
            <a:endParaRPr lang="fr-BE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400" dirty="0"/>
              <a:t>Former de petits groupes de max 6 personnes.</a:t>
            </a:r>
            <a:endParaRPr lang="fr-BE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400" dirty="0"/>
              <a:t>Durée : entre 1h et 2h</a:t>
            </a:r>
            <a:endParaRPr lang="fr-BE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400" dirty="0"/>
              <a:t>Fonctionner sur réservation</a:t>
            </a:r>
            <a:endParaRPr lang="fr-BE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400" dirty="0"/>
              <a:t>Prévoir une guidance/ un encadrement </a:t>
            </a:r>
            <a:endParaRPr lang="fr-BE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BE" sz="2400" dirty="0"/>
              <a:t>Date : 18 – 20 nov.</a:t>
            </a:r>
            <a:r>
              <a:rPr lang="pl-PL" sz="2400" dirty="0"/>
              <a:t>;  3 jours - vendredi, samedi, dimanche</a:t>
            </a:r>
            <a:endParaRPr lang="fr-BE" sz="2400" dirty="0"/>
          </a:p>
          <a:p>
            <a:pPr lvl="0"/>
            <a:endParaRPr lang="fr-BE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860BA98E-B323-4E01-A68A-CC1E51980236}"/>
              </a:ext>
            </a:extLst>
          </p:cNvPr>
          <p:cNvSpPr txBox="1">
            <a:spLocks/>
          </p:cNvSpPr>
          <p:nvPr/>
        </p:nvSpPr>
        <p:spPr>
          <a:xfrm>
            <a:off x="1578496" y="332656"/>
            <a:ext cx="5987008" cy="743898"/>
          </a:xfrm>
          <a:prstGeom prst="rect">
            <a:avLst/>
          </a:prstGeom>
          <a:ln w="28575">
            <a:solidFill>
              <a:srgbClr val="00ADBA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3200" b="1" dirty="0">
                <a:solidFill>
                  <a:srgbClr val="00ADBA"/>
                </a:solidFill>
              </a:rPr>
              <a:t>3. Evaluation Escape Game</a:t>
            </a:r>
          </a:p>
          <a:p>
            <a:endParaRPr lang="fr-BE" sz="4000" b="1" dirty="0">
              <a:solidFill>
                <a:srgbClr val="00ADBA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303F5A5-0B48-404C-BCF9-4E30093DD2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1401737"/>
            <a:ext cx="3528392" cy="89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846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860BA98E-B323-4E01-A68A-CC1E51980236}"/>
              </a:ext>
            </a:extLst>
          </p:cNvPr>
          <p:cNvSpPr txBox="1">
            <a:spLocks/>
          </p:cNvSpPr>
          <p:nvPr/>
        </p:nvSpPr>
        <p:spPr>
          <a:xfrm>
            <a:off x="1578496" y="332656"/>
            <a:ext cx="5987008" cy="648072"/>
          </a:xfrm>
          <a:prstGeom prst="rect">
            <a:avLst/>
          </a:prstGeom>
          <a:ln w="28575">
            <a:solidFill>
              <a:srgbClr val="00ADBA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3200" b="1" dirty="0">
                <a:solidFill>
                  <a:srgbClr val="00ADBA"/>
                </a:solidFill>
              </a:rPr>
              <a:t>3. Evaluation Escape Game</a:t>
            </a:r>
          </a:p>
          <a:p>
            <a:endParaRPr lang="fr-BE" sz="4000" b="1" dirty="0">
              <a:solidFill>
                <a:srgbClr val="00ADBA"/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6879C7B-3E50-4A21-A4C2-312A107DE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7" y="1196752"/>
            <a:ext cx="9144000" cy="389062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415AF24-6BCD-46A7-97F7-57C87148FF88}"/>
              </a:ext>
            </a:extLst>
          </p:cNvPr>
          <p:cNvSpPr/>
          <p:nvPr/>
        </p:nvSpPr>
        <p:spPr>
          <a:xfrm>
            <a:off x="467544" y="5430233"/>
            <a:ext cx="4572000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fr-BE" dirty="0">
                <a:latin typeface="Calibri" panose="020F0502020204030204" pitchFamily="34" charset="0"/>
                <a:ea typeface="Times New Roman" panose="02020603050405020304" pitchFamily="18" charset="0"/>
              </a:rPr>
              <a:t>Vendredi : 8 groupes de 8 à 10 enfants.</a:t>
            </a:r>
            <a:endParaRPr lang="fr-BE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fr-BE" dirty="0">
                <a:latin typeface="Calibri" panose="020F0502020204030204" pitchFamily="34" charset="0"/>
                <a:ea typeface="Times New Roman" panose="02020603050405020304" pitchFamily="18" charset="0"/>
              </a:rPr>
              <a:t>Samedi : 4 groupes de 4 à 6 personnes </a:t>
            </a:r>
            <a:endParaRPr lang="fr-BE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fr-BE" dirty="0">
                <a:latin typeface="Calibri" panose="020F0502020204030204" pitchFamily="34" charset="0"/>
                <a:ea typeface="Times New Roman" panose="02020603050405020304" pitchFamily="18" charset="0"/>
              </a:rPr>
              <a:t>Dimanche : 4 groupes de 4 à 6 personnes</a:t>
            </a:r>
          </a:p>
          <a:p>
            <a:pPr indent="2152650">
              <a:spcAft>
                <a:spcPts val="0"/>
              </a:spcAft>
            </a:pPr>
            <a:endParaRPr lang="fr-BE" sz="105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2152650">
              <a:spcAft>
                <a:spcPts val="0"/>
              </a:spcAft>
            </a:pPr>
            <a:r>
              <a:rPr lang="fr-BE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= 112 personnes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11B6D8-5B18-4780-9A49-C9A79C6B5461}"/>
              </a:ext>
            </a:extLst>
          </p:cNvPr>
          <p:cNvSpPr/>
          <p:nvPr/>
        </p:nvSpPr>
        <p:spPr>
          <a:xfrm>
            <a:off x="5724128" y="5430233"/>
            <a:ext cx="30908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BE" dirty="0">
                <a:latin typeface="Calibri" panose="020F0502020204030204" pitchFamily="34" charset="0"/>
                <a:ea typeface="Times New Roman" panose="02020603050405020304" pitchFamily="18" charset="0"/>
              </a:rPr>
              <a:t>Les groupes étaient composé soit de famille, groupe ados, jeunes couples d'adultes.</a:t>
            </a:r>
            <a:endParaRPr lang="fr-BE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2410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612576" y="260648"/>
            <a:ext cx="10369152" cy="1143000"/>
          </a:xfrm>
        </p:spPr>
        <p:txBody>
          <a:bodyPr>
            <a:normAutofit/>
          </a:bodyPr>
          <a:lstStyle/>
          <a:p>
            <a:r>
              <a:rPr lang="fr-BE" sz="3200" b="1" dirty="0">
                <a:solidFill>
                  <a:srgbClr val="00ADBA"/>
                </a:solidFill>
              </a:rPr>
              <a:t>Intention du GT : mise en œuvre de 5 actions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10667528" cy="45259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fr-BE" b="1" dirty="0">
                <a:solidFill>
                  <a:srgbClr val="92D050"/>
                </a:solidFill>
              </a:rPr>
              <a:t>ACL-1 : </a:t>
            </a:r>
            <a:r>
              <a:rPr lang="fr-BE" dirty="0">
                <a:solidFill>
                  <a:srgbClr val="92D050"/>
                </a:solidFill>
              </a:rPr>
              <a:t>Information des citoyens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fr-BE" b="1" dirty="0">
                <a:solidFill>
                  <a:srgbClr val="92D050"/>
                </a:solidFill>
              </a:rPr>
              <a:t>ACL-3 : </a:t>
            </a:r>
            <a:r>
              <a:rPr lang="fr-BE" dirty="0">
                <a:solidFill>
                  <a:srgbClr val="92D050"/>
                </a:solidFill>
              </a:rPr>
              <a:t>Concours zéro watt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fr-BE" b="1" dirty="0">
                <a:solidFill>
                  <a:srgbClr val="92D050"/>
                </a:solidFill>
              </a:rPr>
              <a:t>ACL-24 : </a:t>
            </a:r>
            <a:r>
              <a:rPr lang="fr-BE" dirty="0">
                <a:solidFill>
                  <a:srgbClr val="92D050"/>
                </a:solidFill>
              </a:rPr>
              <a:t>Journée </a:t>
            </a:r>
            <a:r>
              <a:rPr lang="fr-BE" dirty="0" err="1">
                <a:solidFill>
                  <a:srgbClr val="92D050"/>
                </a:solidFill>
              </a:rPr>
              <a:t>Consom’acteur</a:t>
            </a:r>
            <a:endParaRPr lang="fr-BE" dirty="0">
              <a:solidFill>
                <a:srgbClr val="92D050"/>
              </a:solidFill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fr-BE" b="1" dirty="0">
                <a:solidFill>
                  <a:srgbClr val="FF0000"/>
                </a:solidFill>
              </a:rPr>
              <a:t>ACL-26: </a:t>
            </a:r>
            <a:r>
              <a:rPr lang="fr-BE" dirty="0">
                <a:solidFill>
                  <a:srgbClr val="FF0000"/>
                </a:solidFill>
              </a:rPr>
              <a:t>Mise en place d’une centrale d’achat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fr-BE" b="1" dirty="0">
                <a:solidFill>
                  <a:srgbClr val="92D050"/>
                </a:solidFill>
              </a:rPr>
              <a:t>ACL-27: </a:t>
            </a:r>
            <a:r>
              <a:rPr lang="fr-BE" dirty="0">
                <a:solidFill>
                  <a:srgbClr val="92D050"/>
                </a:solidFill>
              </a:rPr>
              <a:t>Collaboration avec la Province pour la 					thermographie</a:t>
            </a:r>
          </a:p>
          <a:p>
            <a:endParaRPr lang="fr-BE" dirty="0"/>
          </a:p>
          <a:p>
            <a:endParaRPr lang="fr-BE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6780" t="11427" r="8468" b="10636"/>
          <a:stretch/>
        </p:blipFill>
        <p:spPr>
          <a:xfrm>
            <a:off x="6660232" y="1772816"/>
            <a:ext cx="180020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0473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>
                <a:solidFill>
                  <a:srgbClr val="00ADBA"/>
                </a:solidFill>
              </a:rPr>
              <a:t>Suites et divers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2226568" y="2132856"/>
            <a:ext cx="4690864" cy="748680"/>
          </a:xfrm>
        </p:spPr>
        <p:txBody>
          <a:bodyPr/>
          <a:lstStyle/>
          <a:p>
            <a:pPr marL="0" indent="0">
              <a:buNone/>
            </a:pPr>
            <a:r>
              <a:rPr lang="fr-BE" dirty="0"/>
              <a:t>Avez-vous des questions?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4725" t="2345" r="5502" b="10030"/>
          <a:stretch/>
        </p:blipFill>
        <p:spPr>
          <a:xfrm>
            <a:off x="2519772" y="2912400"/>
            <a:ext cx="4104456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0282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u="sng" dirty="0">
                <a:solidFill>
                  <a:srgbClr val="00ADBA"/>
                </a:solidFill>
              </a:rPr>
              <a:t>Agenda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95736" y="2116013"/>
            <a:ext cx="4741987" cy="474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724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331640" y="2636912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000" b="1" dirty="0">
                <a:solidFill>
                  <a:srgbClr val="00ADBA"/>
                </a:solidFill>
              </a:rPr>
              <a:t>Merci pour votre participation ! </a:t>
            </a:r>
            <a:r>
              <a:rPr lang="fr-BE" sz="4000" b="1" dirty="0">
                <a:solidFill>
                  <a:srgbClr val="00ADBA"/>
                </a:solidFill>
                <a:sym typeface="Wingdings" panose="05000000000000000000" pitchFamily="2" charset="2"/>
              </a:rPr>
              <a:t> </a:t>
            </a:r>
            <a:endParaRPr lang="fr-BE" sz="4000" b="1" dirty="0">
              <a:solidFill>
                <a:srgbClr val="00ADBA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4005064"/>
            <a:ext cx="48577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464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82AA49F-C108-4F6B-BFA2-5F130A4A8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2736"/>
            <a:ext cx="9144000" cy="494826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DBCC186F-04FC-423A-9689-61B3993E7974}"/>
              </a:ext>
            </a:extLst>
          </p:cNvPr>
          <p:cNvSpPr txBox="1">
            <a:spLocks/>
          </p:cNvSpPr>
          <p:nvPr/>
        </p:nvSpPr>
        <p:spPr>
          <a:xfrm>
            <a:off x="2555776" y="44624"/>
            <a:ext cx="3528392" cy="1008112"/>
          </a:xfrm>
          <a:prstGeom prst="rect">
            <a:avLst/>
          </a:prstGeom>
          <a:solidFill>
            <a:srgbClr val="FFFFFF"/>
          </a:solidFill>
          <a:ln w="28575">
            <a:solidFill>
              <a:srgbClr val="00ADBA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3200" b="1" dirty="0">
                <a:solidFill>
                  <a:srgbClr val="00ADBA"/>
                </a:solidFill>
              </a:rPr>
              <a:t>Retour sur le sondage « énergie »</a:t>
            </a:r>
          </a:p>
        </p:txBody>
      </p:sp>
    </p:spTree>
    <p:extLst>
      <p:ext uri="{BB962C8B-B14F-4D97-AF65-F5344CB8AC3E}">
        <p14:creationId xmlns:p14="http://schemas.microsoft.com/office/powerpoint/2010/main" val="2647520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EF36129-5B24-4E74-B03B-5F9C90755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620688"/>
            <a:ext cx="8127248" cy="532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996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C462253-ACCA-4CB3-8996-0E35FBBDE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88640"/>
            <a:ext cx="8226660" cy="249107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3139F78-45A1-4F87-9EC3-AC2A27C03B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804" y="2276872"/>
            <a:ext cx="5133144" cy="4527821"/>
          </a:xfrm>
          <a:prstGeom prst="rect">
            <a:avLst/>
          </a:prstGeom>
        </p:spPr>
      </p:pic>
      <p:cxnSp>
        <p:nvCxnSpPr>
          <p:cNvPr id="5" name="Connecteur : en arc 4">
            <a:extLst>
              <a:ext uri="{FF2B5EF4-FFF2-40B4-BE49-F238E27FC236}">
                <a16:creationId xmlns:a16="http://schemas.microsoft.com/office/drawing/2014/main" id="{F65F7DF4-A1AA-4995-9C70-00EFF2E251A6}"/>
              </a:ext>
            </a:extLst>
          </p:cNvPr>
          <p:cNvCxnSpPr>
            <a:cxnSpLocks/>
          </p:cNvCxnSpPr>
          <p:nvPr/>
        </p:nvCxnSpPr>
        <p:spPr>
          <a:xfrm rot="10800000" flipV="1">
            <a:off x="5796136" y="2744317"/>
            <a:ext cx="1872208" cy="266630"/>
          </a:xfrm>
          <a:prstGeom prst="curvedConnector3">
            <a:avLst>
              <a:gd name="adj1" fmla="val -20548"/>
            </a:avLst>
          </a:prstGeom>
          <a:ln w="7620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862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12251704" cy="4525963"/>
          </a:xfrm>
        </p:spPr>
        <p:txBody>
          <a:bodyPr>
            <a:normAutofit/>
          </a:bodyPr>
          <a:lstStyle/>
          <a:p>
            <a:endParaRPr lang="fr-BE" dirty="0"/>
          </a:p>
          <a:p>
            <a:endParaRPr lang="fr-BE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l="6780" t="11427" r="8468" b="10636"/>
          <a:stretch/>
        </p:blipFill>
        <p:spPr>
          <a:xfrm>
            <a:off x="7701799" y="1671664"/>
            <a:ext cx="1343000" cy="1074400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28DEA6C0-D11D-48DF-A106-1D9D7C94D9A7}"/>
              </a:ext>
            </a:extLst>
          </p:cNvPr>
          <p:cNvSpPr txBox="1">
            <a:spLocks/>
          </p:cNvSpPr>
          <p:nvPr/>
        </p:nvSpPr>
        <p:spPr>
          <a:xfrm>
            <a:off x="611560" y="330021"/>
            <a:ext cx="7244599" cy="1944216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b="1" dirty="0">
                <a:solidFill>
                  <a:srgbClr val="00ADBA"/>
                </a:solidFill>
              </a:rPr>
              <a:t>Information des citoyens : articles dans la Vie communale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C0D71A2-F3E9-486E-83DC-740BD68CC809}"/>
              </a:ext>
            </a:extLst>
          </p:cNvPr>
          <p:cNvSpPr txBox="1"/>
          <p:nvPr/>
        </p:nvSpPr>
        <p:spPr>
          <a:xfrm>
            <a:off x="611560" y="2476551"/>
            <a:ext cx="3096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Bahnschrift Light" panose="020B0502040204020203" pitchFamily="34" charset="0"/>
              </a:rPr>
              <a:t>Rencontre avec Monsieur </a:t>
            </a:r>
            <a:r>
              <a:rPr lang="fr-FR" sz="2800" dirty="0" err="1">
                <a:latin typeface="Bahnschrift Light" panose="020B0502040204020203" pitchFamily="34" charset="0"/>
              </a:rPr>
              <a:t>Cornély</a:t>
            </a:r>
            <a:r>
              <a:rPr lang="fr-FR" sz="2800" dirty="0">
                <a:latin typeface="Bahnschrift Light" panose="020B0502040204020203" pitchFamily="34" charset="0"/>
              </a:rPr>
              <a:t> </a:t>
            </a:r>
          </a:p>
          <a:p>
            <a:r>
              <a:rPr lang="fr-FR" sz="2800" dirty="0">
                <a:latin typeface="Bahnschrift Light" panose="020B0502040204020203" pitchFamily="34" charset="0"/>
              </a:rPr>
              <a:t>&gt; Valérie et Diane</a:t>
            </a:r>
            <a:endParaRPr lang="fr-BE" sz="2800" dirty="0">
              <a:latin typeface="Bahnschrift Light" panose="020B0502040204020203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56E6934-CFA7-49B9-90F7-D05713DFE2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1" b="6288"/>
          <a:stretch/>
        </p:blipFill>
        <p:spPr>
          <a:xfrm>
            <a:off x="4356688" y="3544417"/>
            <a:ext cx="4312275" cy="309871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72726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2347E12D-767A-476E-AEAE-CC01B47E15B1}"/>
              </a:ext>
            </a:extLst>
          </p:cNvPr>
          <p:cNvSpPr txBox="1">
            <a:spLocks/>
          </p:cNvSpPr>
          <p:nvPr/>
        </p:nvSpPr>
        <p:spPr>
          <a:xfrm>
            <a:off x="323528" y="116632"/>
            <a:ext cx="8280920" cy="1098972"/>
          </a:xfrm>
          <a:prstGeom prst="rect">
            <a:avLst/>
          </a:prstGeom>
          <a:solidFill>
            <a:srgbClr val="FFFFFF"/>
          </a:solidFill>
          <a:ln w="28575">
            <a:solidFill>
              <a:srgbClr val="00ADBA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b="1" dirty="0">
                <a:solidFill>
                  <a:srgbClr val="00ADBA"/>
                </a:solidFill>
              </a:rPr>
              <a:t>Calendrier des actions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278CE37-ACCF-4EA2-9570-865E4A943CD8}"/>
              </a:ext>
            </a:extLst>
          </p:cNvPr>
          <p:cNvSpPr txBox="1"/>
          <p:nvPr/>
        </p:nvSpPr>
        <p:spPr>
          <a:xfrm>
            <a:off x="608559" y="2212816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>
                <a:solidFill>
                  <a:srgbClr val="FF0000"/>
                </a:solidFill>
              </a:rPr>
              <a:t>12 avril :</a:t>
            </a:r>
            <a:r>
              <a:rPr lang="fr-BE" sz="2400" b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BE" sz="2400" b="1" dirty="0"/>
              <a:t>le photovoltaïque pour tous</a:t>
            </a:r>
          </a:p>
        </p:txBody>
      </p:sp>
      <p:sp>
        <p:nvSpPr>
          <p:cNvPr id="2" name="Rectangle 1"/>
          <p:cNvSpPr/>
          <p:nvPr/>
        </p:nvSpPr>
        <p:spPr>
          <a:xfrm>
            <a:off x="645756" y="4634042"/>
            <a:ext cx="76411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400" b="1" dirty="0">
                <a:solidFill>
                  <a:srgbClr val="FF0000"/>
                </a:solidFill>
              </a:rPr>
              <a:t>24 octobre: </a:t>
            </a:r>
            <a:r>
              <a:rPr lang="fr-BE" sz="2400" b="1" dirty="0"/>
              <a:t>l’énergie verte produite localement </a:t>
            </a:r>
          </a:p>
          <a:p>
            <a:pPr marL="285750" indent="-285750">
              <a:buFontTx/>
              <a:buChar char="-"/>
            </a:pPr>
            <a:endParaRPr lang="fr-BE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278CE37-ACCF-4EA2-9570-865E4A943CD8}"/>
              </a:ext>
            </a:extLst>
          </p:cNvPr>
          <p:cNvSpPr txBox="1"/>
          <p:nvPr/>
        </p:nvSpPr>
        <p:spPr>
          <a:xfrm>
            <a:off x="617365" y="2914594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>
                <a:solidFill>
                  <a:srgbClr val="FF0000"/>
                </a:solidFill>
              </a:rPr>
              <a:t>28 avril : </a:t>
            </a:r>
            <a:r>
              <a:rPr lang="fr-BE" sz="2400" b="1" dirty="0"/>
              <a:t>la 5G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359" y="1363107"/>
            <a:ext cx="2337365" cy="214493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45756" y="3655542"/>
            <a:ext cx="82467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400" b="1" dirty="0">
                <a:solidFill>
                  <a:srgbClr val="FF0000"/>
                </a:solidFill>
              </a:rPr>
              <a:t>24-25 septembre : </a:t>
            </a:r>
            <a:r>
              <a:rPr lang="pl-PL" sz="2400" b="1" dirty="0"/>
              <a:t>Week end Maisons Portes ouvertes – </a:t>
            </a:r>
            <a:r>
              <a:rPr lang="fr-BE" sz="2400" b="1" dirty="0"/>
              <a:t>							</a:t>
            </a:r>
            <a:r>
              <a:rPr lang="pl-PL" sz="2400" b="1" dirty="0"/>
              <a:t>Solutions énergie</a:t>
            </a:r>
            <a:endParaRPr lang="fr-BE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645756" y="5638173"/>
            <a:ext cx="76411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400" b="1" dirty="0">
                <a:solidFill>
                  <a:srgbClr val="FF0000"/>
                </a:solidFill>
              </a:rPr>
              <a:t>18 – 20 novembre : </a:t>
            </a:r>
            <a:r>
              <a:rPr lang="fr-BE" sz="2400" b="1" dirty="0"/>
              <a:t>lancement escape </a:t>
            </a:r>
            <a:r>
              <a:rPr lang="fr-BE" sz="2400" b="1" dirty="0" err="1"/>
              <a:t>game</a:t>
            </a:r>
            <a:r>
              <a:rPr lang="fr-BE" sz="2400" b="1" dirty="0"/>
              <a:t> au château</a:t>
            </a:r>
          </a:p>
          <a:p>
            <a:pPr marL="285750" indent="-285750">
              <a:buFontTx/>
              <a:buChar char="-"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174177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1556792"/>
            <a:ext cx="2727010" cy="1111004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2347E12D-767A-476E-AEAE-CC01B47E15B1}"/>
              </a:ext>
            </a:extLst>
          </p:cNvPr>
          <p:cNvSpPr txBox="1">
            <a:spLocks/>
          </p:cNvSpPr>
          <p:nvPr/>
        </p:nvSpPr>
        <p:spPr>
          <a:xfrm>
            <a:off x="323528" y="116632"/>
            <a:ext cx="8280920" cy="1098972"/>
          </a:xfrm>
          <a:prstGeom prst="rect">
            <a:avLst/>
          </a:prstGeom>
          <a:solidFill>
            <a:srgbClr val="FFFFFF"/>
          </a:solidFill>
          <a:ln w="28575">
            <a:solidFill>
              <a:srgbClr val="00ADBA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b="1" dirty="0">
                <a:solidFill>
                  <a:srgbClr val="00ADBA"/>
                </a:solidFill>
              </a:rPr>
              <a:t>1.  Evaluation des conférences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AFD3122-111C-42BA-85AB-443444DE4E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084" t="2572"/>
          <a:stretch/>
        </p:blipFill>
        <p:spPr>
          <a:xfrm>
            <a:off x="4810308" y="3140968"/>
            <a:ext cx="3434100" cy="3553458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4278CE37-ACCF-4EA2-9570-865E4A943CD8}"/>
              </a:ext>
            </a:extLst>
          </p:cNvPr>
          <p:cNvSpPr txBox="1"/>
          <p:nvPr/>
        </p:nvSpPr>
        <p:spPr>
          <a:xfrm>
            <a:off x="771311" y="1916855"/>
            <a:ext cx="325446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>
                <a:solidFill>
                  <a:srgbClr val="FF0000"/>
                </a:solidFill>
              </a:rPr>
              <a:t>12/04/2022</a:t>
            </a:r>
            <a:r>
              <a:rPr lang="fr-BE" sz="2400" b="1" dirty="0"/>
              <a:t> à 19h30 </a:t>
            </a:r>
            <a:endParaRPr lang="fr-BE" b="1" dirty="0"/>
          </a:p>
          <a:p>
            <a:r>
              <a:rPr lang="fr-BE" b="1" dirty="0"/>
              <a:t> Gouvy - Salle Ciné chez nous</a:t>
            </a:r>
          </a:p>
          <a:p>
            <a:r>
              <a:rPr lang="fr-FR" b="1" dirty="0"/>
              <a:t>&gt; Inscriptions via le site</a:t>
            </a:r>
            <a:endParaRPr lang="fr-BE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428423" y="3571540"/>
            <a:ext cx="4125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rgbClr val="00B050"/>
                </a:solidFill>
              </a:rPr>
              <a:t>« </a:t>
            </a:r>
            <a:r>
              <a:rPr lang="fr-BE" i="1" dirty="0">
                <a:solidFill>
                  <a:srgbClr val="00B050"/>
                </a:solidFill>
              </a:rPr>
              <a:t>Un achat accompagné pour une installation de qualité à un prix correct</a:t>
            </a:r>
            <a:r>
              <a:rPr lang="fr-BE" dirty="0">
                <a:solidFill>
                  <a:srgbClr val="00B050"/>
                </a:solidFill>
              </a:rPr>
              <a:t> »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AE0DE8-BD3D-4ED3-BEB8-62F77FEF5D2F}"/>
              </a:ext>
            </a:extLst>
          </p:cNvPr>
          <p:cNvSpPr/>
          <p:nvPr/>
        </p:nvSpPr>
        <p:spPr>
          <a:xfrm>
            <a:off x="756960" y="460859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fr-BE" sz="2400" b="1" dirty="0">
                <a:solidFill>
                  <a:srgbClr val="FF0000"/>
                </a:solidFill>
              </a:rPr>
              <a:t>25 personnes </a:t>
            </a:r>
          </a:p>
        </p:txBody>
      </p:sp>
    </p:spTree>
    <p:extLst>
      <p:ext uri="{BB962C8B-B14F-4D97-AF65-F5344CB8AC3E}">
        <p14:creationId xmlns:p14="http://schemas.microsoft.com/office/powerpoint/2010/main" val="763948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2347E12D-767A-476E-AEAE-CC01B47E15B1}"/>
              </a:ext>
            </a:extLst>
          </p:cNvPr>
          <p:cNvSpPr txBox="1">
            <a:spLocks/>
          </p:cNvSpPr>
          <p:nvPr/>
        </p:nvSpPr>
        <p:spPr>
          <a:xfrm>
            <a:off x="323528" y="116632"/>
            <a:ext cx="8280920" cy="1098972"/>
          </a:xfrm>
          <a:prstGeom prst="rect">
            <a:avLst/>
          </a:prstGeom>
          <a:solidFill>
            <a:srgbClr val="FFFFFF"/>
          </a:solidFill>
          <a:ln w="28575">
            <a:solidFill>
              <a:srgbClr val="00ADBA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b="1" dirty="0">
                <a:solidFill>
                  <a:srgbClr val="00ADBA"/>
                </a:solidFill>
              </a:rPr>
              <a:t>1.  Evaluation des conférences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CBCF467-7B18-4085-9F32-BA994EB4BCB1}"/>
              </a:ext>
            </a:extLst>
          </p:cNvPr>
          <p:cNvSpPr/>
          <p:nvPr/>
        </p:nvSpPr>
        <p:spPr>
          <a:xfrm>
            <a:off x="6318448" y="622905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fr-BE" sz="2400" b="1" dirty="0">
                <a:solidFill>
                  <a:srgbClr val="FF0000"/>
                </a:solidFill>
              </a:rPr>
              <a:t>12 personnes 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49C4723-1217-4F57-A545-7ADB0F62F4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8012" y="1870230"/>
            <a:ext cx="9144000" cy="393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06960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976</TotalTime>
  <Words>634</Words>
  <Application>Microsoft Office PowerPoint</Application>
  <PresentationFormat>Affichage à l'écran (4:3)</PresentationFormat>
  <Paragraphs>103</Paragraphs>
  <Slides>25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2" baseType="lpstr">
      <vt:lpstr>Arial</vt:lpstr>
      <vt:lpstr>Bahnschrift Light</vt:lpstr>
      <vt:lpstr>Calibri</vt:lpstr>
      <vt:lpstr>Calibri Light</vt:lpstr>
      <vt:lpstr>Times New Roman</vt:lpstr>
      <vt:lpstr>Wingdings</vt:lpstr>
      <vt:lpstr>Thème Office</vt:lpstr>
      <vt:lpstr>Présentation PowerPoint</vt:lpstr>
      <vt:lpstr>Programme de la soirée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Intention du GT : mise en œuvre de 5 actions</vt:lpstr>
      <vt:lpstr>Suites et divers</vt:lpstr>
      <vt:lpstr>Agenda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LOUIS Annick</dc:creator>
  <cp:lastModifiedBy>KLEIN Anne</cp:lastModifiedBy>
  <cp:revision>279</cp:revision>
  <cp:lastPrinted>2020-09-30T08:10:54Z</cp:lastPrinted>
  <dcterms:created xsi:type="dcterms:W3CDTF">2014-01-07T12:49:28Z</dcterms:created>
  <dcterms:modified xsi:type="dcterms:W3CDTF">2023-02-21T15:37:20Z</dcterms:modified>
</cp:coreProperties>
</file>