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1.xml" ContentType="application/vnd.openxmlformats-officedocument.presentationml.tags+xml"/>
  <Override PartName="/ppt/tags/tag42.xml" ContentType="application/vnd.openxmlformats-officedocument.presentationml.tags+xml"/>
  <Override PartName="/ppt/notesSlides/notesSlide2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4"/>
  </p:notesMasterIdLst>
  <p:sldIdLst>
    <p:sldId id="256" r:id="rId2"/>
    <p:sldId id="499" r:id="rId3"/>
    <p:sldId id="573" r:id="rId4"/>
    <p:sldId id="620" r:id="rId5"/>
    <p:sldId id="621" r:id="rId6"/>
    <p:sldId id="465" r:id="rId7"/>
    <p:sldId id="575" r:id="rId8"/>
    <p:sldId id="646" r:id="rId9"/>
    <p:sldId id="623" r:id="rId10"/>
    <p:sldId id="624" r:id="rId11"/>
    <p:sldId id="625" r:id="rId12"/>
    <p:sldId id="626" r:id="rId13"/>
    <p:sldId id="627" r:id="rId14"/>
    <p:sldId id="628" r:id="rId15"/>
    <p:sldId id="629" r:id="rId16"/>
    <p:sldId id="630" r:id="rId17"/>
    <p:sldId id="631" r:id="rId18"/>
    <p:sldId id="632" r:id="rId19"/>
    <p:sldId id="633" r:id="rId20"/>
    <p:sldId id="634" r:id="rId21"/>
    <p:sldId id="635" r:id="rId22"/>
    <p:sldId id="636" r:id="rId23"/>
    <p:sldId id="637" r:id="rId24"/>
    <p:sldId id="638" r:id="rId25"/>
    <p:sldId id="639" r:id="rId26"/>
    <p:sldId id="640" r:id="rId27"/>
    <p:sldId id="641" r:id="rId28"/>
    <p:sldId id="642" r:id="rId29"/>
    <p:sldId id="643" r:id="rId30"/>
    <p:sldId id="644" r:id="rId31"/>
    <p:sldId id="645" r:id="rId32"/>
    <p:sldId id="554" r:id="rId33"/>
    <p:sldId id="555" r:id="rId34"/>
    <p:sldId id="556" r:id="rId35"/>
    <p:sldId id="557" r:id="rId36"/>
    <p:sldId id="558" r:id="rId37"/>
    <p:sldId id="559" r:id="rId38"/>
    <p:sldId id="560" r:id="rId39"/>
    <p:sldId id="561" r:id="rId40"/>
    <p:sldId id="562" r:id="rId41"/>
    <p:sldId id="563" r:id="rId42"/>
    <p:sldId id="564" r:id="rId43"/>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66FF"/>
    <a:srgbClr val="FF0000"/>
    <a:srgbClr val="808080"/>
    <a:srgbClr val="000000"/>
    <a:srgbClr val="CC66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0" autoAdjust="0"/>
    <p:restoredTop sz="88270" autoAdjust="0"/>
  </p:normalViewPr>
  <p:slideViewPr>
    <p:cSldViewPr>
      <p:cViewPr varScale="1">
        <p:scale>
          <a:sx n="99" d="100"/>
          <a:sy n="99" d="100"/>
        </p:scale>
        <p:origin x="660" y="90"/>
      </p:cViewPr>
      <p:guideLst>
        <p:guide orient="horz" pos="2188"/>
        <p:guide pos="3840"/>
      </p:guideLst>
    </p:cSldViewPr>
  </p:slideViewPr>
  <p:notesTextViewPr>
    <p:cViewPr>
      <p:scale>
        <a:sx n="3" d="2"/>
        <a:sy n="3" d="2"/>
      </p:scale>
      <p:origin x="0" y="0"/>
    </p:cViewPr>
  </p:notesText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372754-99BD-447E-B3F2-05BF5756120A}" type="doc">
      <dgm:prSet loTypeId="urn:microsoft.com/office/officeart/2005/8/layout/venn1" loCatId="relationship" qsTypeId="urn:microsoft.com/office/officeart/2005/8/quickstyle/simple1" qsCatId="simple" csTypeId="urn:microsoft.com/office/officeart/2005/8/colors/accent1_2" csCatId="accent1" phldr="1"/>
      <dgm:spPr/>
    </dgm:pt>
    <dgm:pt modelId="{1329A013-73C1-4D94-8B92-65220EA04197}">
      <dgm:prSet phldrT="[Texte]"/>
      <dgm:spPr>
        <a:solidFill>
          <a:srgbClr val="00B0F0">
            <a:alpha val="50000"/>
          </a:srgbClr>
        </a:solidFill>
      </dgm:spPr>
      <dgm:t>
        <a:bodyPr/>
        <a:lstStyle/>
        <a:p>
          <a:r>
            <a:rPr lang="fr-FR" dirty="0" smtClean="0">
              <a:solidFill>
                <a:schemeClr val="tx1">
                  <a:lumMod val="75000"/>
                  <a:lumOff val="25000"/>
                </a:schemeClr>
              </a:solidFill>
            </a:rPr>
            <a:t>Groupe de travail énergie</a:t>
          </a:r>
        </a:p>
        <a:p>
          <a:endParaRPr lang="fr-FR" dirty="0">
            <a:solidFill>
              <a:schemeClr val="tx1">
                <a:lumMod val="75000"/>
                <a:lumOff val="25000"/>
              </a:schemeClr>
            </a:solidFill>
          </a:endParaRPr>
        </a:p>
      </dgm:t>
    </dgm:pt>
    <dgm:pt modelId="{EDB7B619-A0E5-4CF9-9DC7-FD151438A3F4}" type="parTrans" cxnId="{CAC7F5BF-28CE-4BA2-9C21-FA58E7D5C30F}">
      <dgm:prSet/>
      <dgm:spPr/>
      <dgm:t>
        <a:bodyPr/>
        <a:lstStyle/>
        <a:p>
          <a:endParaRPr lang="fr-FR"/>
        </a:p>
      </dgm:t>
    </dgm:pt>
    <dgm:pt modelId="{09B39F6B-ACFA-4222-AE29-A85A32A91DFA}" type="sibTrans" cxnId="{CAC7F5BF-28CE-4BA2-9C21-FA58E7D5C30F}">
      <dgm:prSet/>
      <dgm:spPr/>
      <dgm:t>
        <a:bodyPr/>
        <a:lstStyle/>
        <a:p>
          <a:endParaRPr lang="fr-FR"/>
        </a:p>
      </dgm:t>
    </dgm:pt>
    <dgm:pt modelId="{0F904D47-045A-4130-BCFD-F0D1FDFC98DD}">
      <dgm:prSet phldrT="[Texte]"/>
      <dgm:spPr>
        <a:solidFill>
          <a:srgbClr val="CC66FF">
            <a:alpha val="50000"/>
          </a:srgbClr>
        </a:solidFill>
      </dgm:spPr>
      <dgm:t>
        <a:bodyPr/>
        <a:lstStyle/>
        <a:p>
          <a:r>
            <a:rPr lang="fr-FR" dirty="0" smtClean="0">
              <a:solidFill>
                <a:schemeClr val="tx1">
                  <a:lumMod val="75000"/>
                  <a:lumOff val="25000"/>
                </a:schemeClr>
              </a:solidFill>
            </a:rPr>
            <a:t>Comité de pilotage de POLLEC</a:t>
          </a:r>
        </a:p>
        <a:p>
          <a:endParaRPr lang="fr-FR" dirty="0">
            <a:solidFill>
              <a:schemeClr val="tx1">
                <a:lumMod val="75000"/>
                <a:lumOff val="25000"/>
              </a:schemeClr>
            </a:solidFill>
          </a:endParaRPr>
        </a:p>
      </dgm:t>
    </dgm:pt>
    <dgm:pt modelId="{937896B9-F26F-4AAD-9697-84A7F940A765}" type="parTrans" cxnId="{9BFEF828-05E2-429A-9E95-014BD6219806}">
      <dgm:prSet/>
      <dgm:spPr/>
      <dgm:t>
        <a:bodyPr/>
        <a:lstStyle/>
        <a:p>
          <a:endParaRPr lang="fr-FR"/>
        </a:p>
      </dgm:t>
    </dgm:pt>
    <dgm:pt modelId="{CA504BD2-BD52-4077-8F34-11C9459735E7}" type="sibTrans" cxnId="{9BFEF828-05E2-429A-9E95-014BD6219806}">
      <dgm:prSet/>
      <dgm:spPr/>
      <dgm:t>
        <a:bodyPr/>
        <a:lstStyle/>
        <a:p>
          <a:endParaRPr lang="fr-FR"/>
        </a:p>
      </dgm:t>
    </dgm:pt>
    <dgm:pt modelId="{7203A6DE-C534-4F97-96BD-64BC8619B12D}" type="pres">
      <dgm:prSet presAssocID="{26372754-99BD-447E-B3F2-05BF5756120A}" presName="compositeShape" presStyleCnt="0">
        <dgm:presLayoutVars>
          <dgm:chMax val="7"/>
          <dgm:dir/>
          <dgm:resizeHandles val="exact"/>
        </dgm:presLayoutVars>
      </dgm:prSet>
      <dgm:spPr/>
    </dgm:pt>
    <dgm:pt modelId="{CE665B0B-B467-471B-81EC-F9A9FFDE2CDF}" type="pres">
      <dgm:prSet presAssocID="{1329A013-73C1-4D94-8B92-65220EA04197}" presName="circ1" presStyleLbl="vennNode1" presStyleIdx="0" presStyleCnt="2" custLinFactNeighborX="958" custLinFactNeighborY="-11"/>
      <dgm:spPr/>
      <dgm:t>
        <a:bodyPr/>
        <a:lstStyle/>
        <a:p>
          <a:endParaRPr lang="fr-FR"/>
        </a:p>
      </dgm:t>
    </dgm:pt>
    <dgm:pt modelId="{1CD6ED87-EECE-4939-A83C-54CC1929DD49}" type="pres">
      <dgm:prSet presAssocID="{1329A013-73C1-4D94-8B92-65220EA04197}" presName="circ1Tx" presStyleLbl="revTx" presStyleIdx="0" presStyleCnt="0">
        <dgm:presLayoutVars>
          <dgm:chMax val="0"/>
          <dgm:chPref val="0"/>
          <dgm:bulletEnabled val="1"/>
        </dgm:presLayoutVars>
      </dgm:prSet>
      <dgm:spPr/>
      <dgm:t>
        <a:bodyPr/>
        <a:lstStyle/>
        <a:p>
          <a:endParaRPr lang="fr-FR"/>
        </a:p>
      </dgm:t>
    </dgm:pt>
    <dgm:pt modelId="{F1D8EE4A-DD12-4E1B-9DBC-56CA51382875}" type="pres">
      <dgm:prSet presAssocID="{0F904D47-045A-4130-BCFD-F0D1FDFC98DD}" presName="circ2" presStyleLbl="vennNode1" presStyleIdx="1" presStyleCnt="2"/>
      <dgm:spPr/>
      <dgm:t>
        <a:bodyPr/>
        <a:lstStyle/>
        <a:p>
          <a:endParaRPr lang="fr-BE"/>
        </a:p>
      </dgm:t>
    </dgm:pt>
    <dgm:pt modelId="{28B6EC14-AD20-485A-ABC4-6ACB5A890C6B}" type="pres">
      <dgm:prSet presAssocID="{0F904D47-045A-4130-BCFD-F0D1FDFC98DD}" presName="circ2Tx" presStyleLbl="revTx" presStyleIdx="0" presStyleCnt="0">
        <dgm:presLayoutVars>
          <dgm:chMax val="0"/>
          <dgm:chPref val="0"/>
          <dgm:bulletEnabled val="1"/>
        </dgm:presLayoutVars>
      </dgm:prSet>
      <dgm:spPr/>
      <dgm:t>
        <a:bodyPr/>
        <a:lstStyle/>
        <a:p>
          <a:endParaRPr lang="fr-BE"/>
        </a:p>
      </dgm:t>
    </dgm:pt>
  </dgm:ptLst>
  <dgm:cxnLst>
    <dgm:cxn modelId="{CAC7F5BF-28CE-4BA2-9C21-FA58E7D5C30F}" srcId="{26372754-99BD-447E-B3F2-05BF5756120A}" destId="{1329A013-73C1-4D94-8B92-65220EA04197}" srcOrd="0" destOrd="0" parTransId="{EDB7B619-A0E5-4CF9-9DC7-FD151438A3F4}" sibTransId="{09B39F6B-ACFA-4222-AE29-A85A32A91DFA}"/>
    <dgm:cxn modelId="{9BFEF828-05E2-429A-9E95-014BD6219806}" srcId="{26372754-99BD-447E-B3F2-05BF5756120A}" destId="{0F904D47-045A-4130-BCFD-F0D1FDFC98DD}" srcOrd="1" destOrd="0" parTransId="{937896B9-F26F-4AAD-9697-84A7F940A765}" sibTransId="{CA504BD2-BD52-4077-8F34-11C9459735E7}"/>
    <dgm:cxn modelId="{40906197-9973-4086-B439-D29F0929074B}" type="presOf" srcId="{1329A013-73C1-4D94-8B92-65220EA04197}" destId="{CE665B0B-B467-471B-81EC-F9A9FFDE2CDF}" srcOrd="0" destOrd="0" presId="urn:microsoft.com/office/officeart/2005/8/layout/venn1"/>
    <dgm:cxn modelId="{95AAA160-0788-4E1F-987D-F6804ADC09D4}" type="presOf" srcId="{26372754-99BD-447E-B3F2-05BF5756120A}" destId="{7203A6DE-C534-4F97-96BD-64BC8619B12D}" srcOrd="0" destOrd="0" presId="urn:microsoft.com/office/officeart/2005/8/layout/venn1"/>
    <dgm:cxn modelId="{43C24866-42BD-4B9A-9AB1-E383D2743E60}" type="presOf" srcId="{1329A013-73C1-4D94-8B92-65220EA04197}" destId="{1CD6ED87-EECE-4939-A83C-54CC1929DD49}" srcOrd="1" destOrd="0" presId="urn:microsoft.com/office/officeart/2005/8/layout/venn1"/>
    <dgm:cxn modelId="{2B14BD7D-CBE1-4FAD-8F20-2142E6BF6AE1}" type="presOf" srcId="{0F904D47-045A-4130-BCFD-F0D1FDFC98DD}" destId="{F1D8EE4A-DD12-4E1B-9DBC-56CA51382875}" srcOrd="0" destOrd="0" presId="urn:microsoft.com/office/officeart/2005/8/layout/venn1"/>
    <dgm:cxn modelId="{A242B25B-94BF-40AC-811D-B9438CECB98A}" type="presOf" srcId="{0F904D47-045A-4130-BCFD-F0D1FDFC98DD}" destId="{28B6EC14-AD20-485A-ABC4-6ACB5A890C6B}" srcOrd="1" destOrd="0" presId="urn:microsoft.com/office/officeart/2005/8/layout/venn1"/>
    <dgm:cxn modelId="{FD5A475E-E47D-4AED-A9E1-0DF03AB414EF}" type="presParOf" srcId="{7203A6DE-C534-4F97-96BD-64BC8619B12D}" destId="{CE665B0B-B467-471B-81EC-F9A9FFDE2CDF}" srcOrd="0" destOrd="0" presId="urn:microsoft.com/office/officeart/2005/8/layout/venn1"/>
    <dgm:cxn modelId="{83DA369C-689E-4507-9276-0718BC9B8759}" type="presParOf" srcId="{7203A6DE-C534-4F97-96BD-64BC8619B12D}" destId="{1CD6ED87-EECE-4939-A83C-54CC1929DD49}" srcOrd="1" destOrd="0" presId="urn:microsoft.com/office/officeart/2005/8/layout/venn1"/>
    <dgm:cxn modelId="{E9CDF8BA-ABFC-40A9-97B2-2AFACEC43690}" type="presParOf" srcId="{7203A6DE-C534-4F97-96BD-64BC8619B12D}" destId="{F1D8EE4A-DD12-4E1B-9DBC-56CA51382875}" srcOrd="2" destOrd="0" presId="urn:microsoft.com/office/officeart/2005/8/layout/venn1"/>
    <dgm:cxn modelId="{07B0EACE-F77F-413E-B7C1-17211694357E}" type="presParOf" srcId="{7203A6DE-C534-4F97-96BD-64BC8619B12D}" destId="{28B6EC14-AD20-485A-ABC4-6ACB5A890C6B}" srcOrd="3"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372754-99BD-447E-B3F2-05BF5756120A}" type="doc">
      <dgm:prSet loTypeId="urn:microsoft.com/office/officeart/2005/8/layout/venn1" loCatId="relationship" qsTypeId="urn:microsoft.com/office/officeart/2005/8/quickstyle/simple1" qsCatId="simple" csTypeId="urn:microsoft.com/office/officeart/2005/8/colors/accent1_2" csCatId="accent1" phldr="1"/>
      <dgm:spPr/>
    </dgm:pt>
    <dgm:pt modelId="{1329A013-73C1-4D94-8B92-65220EA04197}">
      <dgm:prSet phldrT="[Texte]"/>
      <dgm:spPr>
        <a:solidFill>
          <a:srgbClr val="00B0F0">
            <a:alpha val="50000"/>
          </a:srgbClr>
        </a:solidFill>
      </dgm:spPr>
      <dgm:t>
        <a:bodyPr/>
        <a:lstStyle/>
        <a:p>
          <a:r>
            <a:rPr lang="fr-FR" dirty="0" smtClean="0">
              <a:solidFill>
                <a:schemeClr val="tx1">
                  <a:lumMod val="75000"/>
                  <a:lumOff val="25000"/>
                </a:schemeClr>
              </a:solidFill>
            </a:rPr>
            <a:t>Groupe de travail énergie</a:t>
          </a:r>
        </a:p>
        <a:p>
          <a:endParaRPr lang="fr-FR" dirty="0">
            <a:solidFill>
              <a:schemeClr val="tx1">
                <a:lumMod val="75000"/>
                <a:lumOff val="25000"/>
              </a:schemeClr>
            </a:solidFill>
          </a:endParaRPr>
        </a:p>
      </dgm:t>
    </dgm:pt>
    <dgm:pt modelId="{EDB7B619-A0E5-4CF9-9DC7-FD151438A3F4}" type="parTrans" cxnId="{CAC7F5BF-28CE-4BA2-9C21-FA58E7D5C30F}">
      <dgm:prSet/>
      <dgm:spPr/>
      <dgm:t>
        <a:bodyPr/>
        <a:lstStyle/>
        <a:p>
          <a:endParaRPr lang="fr-FR"/>
        </a:p>
      </dgm:t>
    </dgm:pt>
    <dgm:pt modelId="{09B39F6B-ACFA-4222-AE29-A85A32A91DFA}" type="sibTrans" cxnId="{CAC7F5BF-28CE-4BA2-9C21-FA58E7D5C30F}">
      <dgm:prSet/>
      <dgm:spPr/>
      <dgm:t>
        <a:bodyPr/>
        <a:lstStyle/>
        <a:p>
          <a:endParaRPr lang="fr-FR"/>
        </a:p>
      </dgm:t>
    </dgm:pt>
    <dgm:pt modelId="{0F904D47-045A-4130-BCFD-F0D1FDFC98DD}">
      <dgm:prSet phldrT="[Texte]"/>
      <dgm:spPr>
        <a:solidFill>
          <a:srgbClr val="CC66FF">
            <a:alpha val="50000"/>
          </a:srgbClr>
        </a:solidFill>
      </dgm:spPr>
      <dgm:t>
        <a:bodyPr/>
        <a:lstStyle/>
        <a:p>
          <a:r>
            <a:rPr lang="fr-FR" dirty="0" smtClean="0">
              <a:solidFill>
                <a:schemeClr val="tx1">
                  <a:lumMod val="75000"/>
                  <a:lumOff val="25000"/>
                </a:schemeClr>
              </a:solidFill>
            </a:rPr>
            <a:t>Comité de pilotage de POLLEC</a:t>
          </a:r>
        </a:p>
        <a:p>
          <a:endParaRPr lang="fr-FR" dirty="0">
            <a:solidFill>
              <a:schemeClr val="tx1">
                <a:lumMod val="75000"/>
                <a:lumOff val="25000"/>
              </a:schemeClr>
            </a:solidFill>
          </a:endParaRPr>
        </a:p>
      </dgm:t>
    </dgm:pt>
    <dgm:pt modelId="{937896B9-F26F-4AAD-9697-84A7F940A765}" type="parTrans" cxnId="{9BFEF828-05E2-429A-9E95-014BD6219806}">
      <dgm:prSet/>
      <dgm:spPr/>
      <dgm:t>
        <a:bodyPr/>
        <a:lstStyle/>
        <a:p>
          <a:endParaRPr lang="fr-FR"/>
        </a:p>
      </dgm:t>
    </dgm:pt>
    <dgm:pt modelId="{CA504BD2-BD52-4077-8F34-11C9459735E7}" type="sibTrans" cxnId="{9BFEF828-05E2-429A-9E95-014BD6219806}">
      <dgm:prSet/>
      <dgm:spPr/>
      <dgm:t>
        <a:bodyPr/>
        <a:lstStyle/>
        <a:p>
          <a:endParaRPr lang="fr-FR"/>
        </a:p>
      </dgm:t>
    </dgm:pt>
    <dgm:pt modelId="{7203A6DE-C534-4F97-96BD-64BC8619B12D}" type="pres">
      <dgm:prSet presAssocID="{26372754-99BD-447E-B3F2-05BF5756120A}" presName="compositeShape" presStyleCnt="0">
        <dgm:presLayoutVars>
          <dgm:chMax val="7"/>
          <dgm:dir/>
          <dgm:resizeHandles val="exact"/>
        </dgm:presLayoutVars>
      </dgm:prSet>
      <dgm:spPr/>
    </dgm:pt>
    <dgm:pt modelId="{CE665B0B-B467-471B-81EC-F9A9FFDE2CDF}" type="pres">
      <dgm:prSet presAssocID="{1329A013-73C1-4D94-8B92-65220EA04197}" presName="circ1" presStyleLbl="vennNode1" presStyleIdx="0" presStyleCnt="2" custLinFactNeighborX="958" custLinFactNeighborY="-11"/>
      <dgm:spPr/>
      <dgm:t>
        <a:bodyPr/>
        <a:lstStyle/>
        <a:p>
          <a:endParaRPr lang="fr-FR"/>
        </a:p>
      </dgm:t>
    </dgm:pt>
    <dgm:pt modelId="{1CD6ED87-EECE-4939-A83C-54CC1929DD49}" type="pres">
      <dgm:prSet presAssocID="{1329A013-73C1-4D94-8B92-65220EA04197}" presName="circ1Tx" presStyleLbl="revTx" presStyleIdx="0" presStyleCnt="0">
        <dgm:presLayoutVars>
          <dgm:chMax val="0"/>
          <dgm:chPref val="0"/>
          <dgm:bulletEnabled val="1"/>
        </dgm:presLayoutVars>
      </dgm:prSet>
      <dgm:spPr/>
      <dgm:t>
        <a:bodyPr/>
        <a:lstStyle/>
        <a:p>
          <a:endParaRPr lang="fr-FR"/>
        </a:p>
      </dgm:t>
    </dgm:pt>
    <dgm:pt modelId="{F1D8EE4A-DD12-4E1B-9DBC-56CA51382875}" type="pres">
      <dgm:prSet presAssocID="{0F904D47-045A-4130-BCFD-F0D1FDFC98DD}" presName="circ2" presStyleLbl="vennNode1" presStyleIdx="1" presStyleCnt="2"/>
      <dgm:spPr/>
      <dgm:t>
        <a:bodyPr/>
        <a:lstStyle/>
        <a:p>
          <a:endParaRPr lang="fr-BE"/>
        </a:p>
      </dgm:t>
    </dgm:pt>
    <dgm:pt modelId="{28B6EC14-AD20-485A-ABC4-6ACB5A890C6B}" type="pres">
      <dgm:prSet presAssocID="{0F904D47-045A-4130-BCFD-F0D1FDFC98DD}" presName="circ2Tx" presStyleLbl="revTx" presStyleIdx="0" presStyleCnt="0">
        <dgm:presLayoutVars>
          <dgm:chMax val="0"/>
          <dgm:chPref val="0"/>
          <dgm:bulletEnabled val="1"/>
        </dgm:presLayoutVars>
      </dgm:prSet>
      <dgm:spPr/>
      <dgm:t>
        <a:bodyPr/>
        <a:lstStyle/>
        <a:p>
          <a:endParaRPr lang="fr-BE"/>
        </a:p>
      </dgm:t>
    </dgm:pt>
  </dgm:ptLst>
  <dgm:cxnLst>
    <dgm:cxn modelId="{CAC7F5BF-28CE-4BA2-9C21-FA58E7D5C30F}" srcId="{26372754-99BD-447E-B3F2-05BF5756120A}" destId="{1329A013-73C1-4D94-8B92-65220EA04197}" srcOrd="0" destOrd="0" parTransId="{EDB7B619-A0E5-4CF9-9DC7-FD151438A3F4}" sibTransId="{09B39F6B-ACFA-4222-AE29-A85A32A91DFA}"/>
    <dgm:cxn modelId="{717E45CE-52A4-4FD0-B920-CA4A4BDA5F51}" type="presOf" srcId="{1329A013-73C1-4D94-8B92-65220EA04197}" destId="{1CD6ED87-EECE-4939-A83C-54CC1929DD49}" srcOrd="1" destOrd="0" presId="urn:microsoft.com/office/officeart/2005/8/layout/venn1"/>
    <dgm:cxn modelId="{9BFEF828-05E2-429A-9E95-014BD6219806}" srcId="{26372754-99BD-447E-B3F2-05BF5756120A}" destId="{0F904D47-045A-4130-BCFD-F0D1FDFC98DD}" srcOrd="1" destOrd="0" parTransId="{937896B9-F26F-4AAD-9697-84A7F940A765}" sibTransId="{CA504BD2-BD52-4077-8F34-11C9459735E7}"/>
    <dgm:cxn modelId="{B41DDFCA-F157-487B-9E2B-F053366AED1C}" type="presOf" srcId="{1329A013-73C1-4D94-8B92-65220EA04197}" destId="{CE665B0B-B467-471B-81EC-F9A9FFDE2CDF}" srcOrd="0" destOrd="0" presId="urn:microsoft.com/office/officeart/2005/8/layout/venn1"/>
    <dgm:cxn modelId="{C8AAB578-EA87-4851-A301-EE49DFE6C27E}" type="presOf" srcId="{26372754-99BD-447E-B3F2-05BF5756120A}" destId="{7203A6DE-C534-4F97-96BD-64BC8619B12D}" srcOrd="0" destOrd="0" presId="urn:microsoft.com/office/officeart/2005/8/layout/venn1"/>
    <dgm:cxn modelId="{1DBD69DD-CC5D-40E5-A1F0-81557207C46B}" type="presOf" srcId="{0F904D47-045A-4130-BCFD-F0D1FDFC98DD}" destId="{28B6EC14-AD20-485A-ABC4-6ACB5A890C6B}" srcOrd="1" destOrd="0" presId="urn:microsoft.com/office/officeart/2005/8/layout/venn1"/>
    <dgm:cxn modelId="{06CF6BDE-E54B-44E3-8BB5-10E5709B7763}" type="presOf" srcId="{0F904D47-045A-4130-BCFD-F0D1FDFC98DD}" destId="{F1D8EE4A-DD12-4E1B-9DBC-56CA51382875}" srcOrd="0" destOrd="0" presId="urn:microsoft.com/office/officeart/2005/8/layout/venn1"/>
    <dgm:cxn modelId="{67FDF54A-511A-4597-9FBD-09D7536F910D}" type="presParOf" srcId="{7203A6DE-C534-4F97-96BD-64BC8619B12D}" destId="{CE665B0B-B467-471B-81EC-F9A9FFDE2CDF}" srcOrd="0" destOrd="0" presId="urn:microsoft.com/office/officeart/2005/8/layout/venn1"/>
    <dgm:cxn modelId="{F46DE866-82BC-4EAF-A87A-A22B205D3DD3}" type="presParOf" srcId="{7203A6DE-C534-4F97-96BD-64BC8619B12D}" destId="{1CD6ED87-EECE-4939-A83C-54CC1929DD49}" srcOrd="1" destOrd="0" presId="urn:microsoft.com/office/officeart/2005/8/layout/venn1"/>
    <dgm:cxn modelId="{8EB18D18-2781-4748-B729-94FD6D1EFCD6}" type="presParOf" srcId="{7203A6DE-C534-4F97-96BD-64BC8619B12D}" destId="{F1D8EE4A-DD12-4E1B-9DBC-56CA51382875}" srcOrd="2" destOrd="0" presId="urn:microsoft.com/office/officeart/2005/8/layout/venn1"/>
    <dgm:cxn modelId="{3513DD65-ADFC-4D06-82F2-E88205EDAE17}" type="presParOf" srcId="{7203A6DE-C534-4F97-96BD-64BC8619B12D}" destId="{28B6EC14-AD20-485A-ABC4-6ACB5A890C6B}" srcOrd="3"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372754-99BD-447E-B3F2-05BF5756120A}" type="doc">
      <dgm:prSet loTypeId="urn:microsoft.com/office/officeart/2005/8/layout/venn1" loCatId="relationship" qsTypeId="urn:microsoft.com/office/officeart/2005/8/quickstyle/simple1" qsCatId="simple" csTypeId="urn:microsoft.com/office/officeart/2005/8/colors/accent1_2" csCatId="accent1" phldr="1"/>
      <dgm:spPr/>
    </dgm:pt>
    <dgm:pt modelId="{1329A013-73C1-4D94-8B92-65220EA04197}">
      <dgm:prSet phldrT="[Texte]"/>
      <dgm:spPr>
        <a:solidFill>
          <a:srgbClr val="00B0F0">
            <a:alpha val="50000"/>
          </a:srgbClr>
        </a:solidFill>
      </dgm:spPr>
      <dgm:t>
        <a:bodyPr/>
        <a:lstStyle/>
        <a:p>
          <a:r>
            <a:rPr lang="fr-FR" dirty="0" smtClean="0">
              <a:solidFill>
                <a:schemeClr val="tx1">
                  <a:lumMod val="75000"/>
                  <a:lumOff val="25000"/>
                </a:schemeClr>
              </a:solidFill>
            </a:rPr>
            <a:t>Groupe de travail CLDR</a:t>
          </a:r>
        </a:p>
        <a:p>
          <a:endParaRPr lang="fr-FR" dirty="0">
            <a:solidFill>
              <a:schemeClr val="tx1">
                <a:lumMod val="75000"/>
                <a:lumOff val="25000"/>
              </a:schemeClr>
            </a:solidFill>
          </a:endParaRPr>
        </a:p>
      </dgm:t>
    </dgm:pt>
    <dgm:pt modelId="{EDB7B619-A0E5-4CF9-9DC7-FD151438A3F4}" type="parTrans" cxnId="{CAC7F5BF-28CE-4BA2-9C21-FA58E7D5C30F}">
      <dgm:prSet/>
      <dgm:spPr/>
      <dgm:t>
        <a:bodyPr/>
        <a:lstStyle/>
        <a:p>
          <a:endParaRPr lang="fr-FR"/>
        </a:p>
      </dgm:t>
    </dgm:pt>
    <dgm:pt modelId="{09B39F6B-ACFA-4222-AE29-A85A32A91DFA}" type="sibTrans" cxnId="{CAC7F5BF-28CE-4BA2-9C21-FA58E7D5C30F}">
      <dgm:prSet/>
      <dgm:spPr/>
      <dgm:t>
        <a:bodyPr/>
        <a:lstStyle/>
        <a:p>
          <a:endParaRPr lang="fr-FR"/>
        </a:p>
      </dgm:t>
    </dgm:pt>
    <dgm:pt modelId="{0F904D47-045A-4130-BCFD-F0D1FDFC98DD}">
      <dgm:prSet phldrT="[Texte]"/>
      <dgm:spPr>
        <a:solidFill>
          <a:srgbClr val="FF0000">
            <a:alpha val="50000"/>
          </a:srgbClr>
        </a:solidFill>
      </dgm:spPr>
      <dgm:t>
        <a:bodyPr/>
        <a:lstStyle/>
        <a:p>
          <a:r>
            <a:rPr lang="fr-FR" dirty="0" smtClean="0">
              <a:solidFill>
                <a:schemeClr val="bg1"/>
              </a:solidFill>
            </a:rPr>
            <a:t>Inventaire paysager « ADESA »</a:t>
          </a:r>
        </a:p>
        <a:p>
          <a:endParaRPr lang="fr-FR" dirty="0">
            <a:solidFill>
              <a:schemeClr val="tx1">
                <a:lumMod val="75000"/>
                <a:lumOff val="25000"/>
              </a:schemeClr>
            </a:solidFill>
          </a:endParaRPr>
        </a:p>
      </dgm:t>
    </dgm:pt>
    <dgm:pt modelId="{937896B9-F26F-4AAD-9697-84A7F940A765}" type="parTrans" cxnId="{9BFEF828-05E2-429A-9E95-014BD6219806}">
      <dgm:prSet/>
      <dgm:spPr/>
      <dgm:t>
        <a:bodyPr/>
        <a:lstStyle/>
        <a:p>
          <a:endParaRPr lang="fr-FR"/>
        </a:p>
      </dgm:t>
    </dgm:pt>
    <dgm:pt modelId="{CA504BD2-BD52-4077-8F34-11C9459735E7}" type="sibTrans" cxnId="{9BFEF828-05E2-429A-9E95-014BD6219806}">
      <dgm:prSet/>
      <dgm:spPr/>
      <dgm:t>
        <a:bodyPr/>
        <a:lstStyle/>
        <a:p>
          <a:endParaRPr lang="fr-FR"/>
        </a:p>
      </dgm:t>
    </dgm:pt>
    <dgm:pt modelId="{7203A6DE-C534-4F97-96BD-64BC8619B12D}" type="pres">
      <dgm:prSet presAssocID="{26372754-99BD-447E-B3F2-05BF5756120A}" presName="compositeShape" presStyleCnt="0">
        <dgm:presLayoutVars>
          <dgm:chMax val="7"/>
          <dgm:dir/>
          <dgm:resizeHandles val="exact"/>
        </dgm:presLayoutVars>
      </dgm:prSet>
      <dgm:spPr/>
    </dgm:pt>
    <dgm:pt modelId="{CE665B0B-B467-471B-81EC-F9A9FFDE2CDF}" type="pres">
      <dgm:prSet presAssocID="{1329A013-73C1-4D94-8B92-65220EA04197}" presName="circ1" presStyleLbl="vennNode1" presStyleIdx="0" presStyleCnt="2" custLinFactNeighborX="958" custLinFactNeighborY="-11"/>
      <dgm:spPr/>
      <dgm:t>
        <a:bodyPr/>
        <a:lstStyle/>
        <a:p>
          <a:endParaRPr lang="fr-FR"/>
        </a:p>
      </dgm:t>
    </dgm:pt>
    <dgm:pt modelId="{1CD6ED87-EECE-4939-A83C-54CC1929DD49}" type="pres">
      <dgm:prSet presAssocID="{1329A013-73C1-4D94-8B92-65220EA04197}" presName="circ1Tx" presStyleLbl="revTx" presStyleIdx="0" presStyleCnt="0">
        <dgm:presLayoutVars>
          <dgm:chMax val="0"/>
          <dgm:chPref val="0"/>
          <dgm:bulletEnabled val="1"/>
        </dgm:presLayoutVars>
      </dgm:prSet>
      <dgm:spPr/>
      <dgm:t>
        <a:bodyPr/>
        <a:lstStyle/>
        <a:p>
          <a:endParaRPr lang="fr-FR"/>
        </a:p>
      </dgm:t>
    </dgm:pt>
    <dgm:pt modelId="{F1D8EE4A-DD12-4E1B-9DBC-56CA51382875}" type="pres">
      <dgm:prSet presAssocID="{0F904D47-045A-4130-BCFD-F0D1FDFC98DD}" presName="circ2" presStyleLbl="vennNode1" presStyleIdx="1" presStyleCnt="2"/>
      <dgm:spPr/>
      <dgm:t>
        <a:bodyPr/>
        <a:lstStyle/>
        <a:p>
          <a:endParaRPr lang="fr-BE"/>
        </a:p>
      </dgm:t>
    </dgm:pt>
    <dgm:pt modelId="{28B6EC14-AD20-485A-ABC4-6ACB5A890C6B}" type="pres">
      <dgm:prSet presAssocID="{0F904D47-045A-4130-BCFD-F0D1FDFC98DD}" presName="circ2Tx" presStyleLbl="revTx" presStyleIdx="0" presStyleCnt="0">
        <dgm:presLayoutVars>
          <dgm:chMax val="0"/>
          <dgm:chPref val="0"/>
          <dgm:bulletEnabled val="1"/>
        </dgm:presLayoutVars>
      </dgm:prSet>
      <dgm:spPr/>
      <dgm:t>
        <a:bodyPr/>
        <a:lstStyle/>
        <a:p>
          <a:endParaRPr lang="fr-BE"/>
        </a:p>
      </dgm:t>
    </dgm:pt>
  </dgm:ptLst>
  <dgm:cxnLst>
    <dgm:cxn modelId="{CAC7F5BF-28CE-4BA2-9C21-FA58E7D5C30F}" srcId="{26372754-99BD-447E-B3F2-05BF5756120A}" destId="{1329A013-73C1-4D94-8B92-65220EA04197}" srcOrd="0" destOrd="0" parTransId="{EDB7B619-A0E5-4CF9-9DC7-FD151438A3F4}" sibTransId="{09B39F6B-ACFA-4222-AE29-A85A32A91DFA}"/>
    <dgm:cxn modelId="{9BFEF828-05E2-429A-9E95-014BD6219806}" srcId="{26372754-99BD-447E-B3F2-05BF5756120A}" destId="{0F904D47-045A-4130-BCFD-F0D1FDFC98DD}" srcOrd="1" destOrd="0" parTransId="{937896B9-F26F-4AAD-9697-84A7F940A765}" sibTransId="{CA504BD2-BD52-4077-8F34-11C9459735E7}"/>
    <dgm:cxn modelId="{8CD05C01-FA61-4E6F-89CE-BA50D31A9BC9}" type="presOf" srcId="{1329A013-73C1-4D94-8B92-65220EA04197}" destId="{CE665B0B-B467-471B-81EC-F9A9FFDE2CDF}" srcOrd="0" destOrd="0" presId="urn:microsoft.com/office/officeart/2005/8/layout/venn1"/>
    <dgm:cxn modelId="{BB688FD3-6F2E-43D8-AA32-6E5EC2CAFEC6}" type="presOf" srcId="{0F904D47-045A-4130-BCFD-F0D1FDFC98DD}" destId="{F1D8EE4A-DD12-4E1B-9DBC-56CA51382875}" srcOrd="0" destOrd="0" presId="urn:microsoft.com/office/officeart/2005/8/layout/venn1"/>
    <dgm:cxn modelId="{5DD19DE6-FA4E-4123-8CD3-7B32B733AF7D}" type="presOf" srcId="{1329A013-73C1-4D94-8B92-65220EA04197}" destId="{1CD6ED87-EECE-4939-A83C-54CC1929DD49}" srcOrd="1" destOrd="0" presId="urn:microsoft.com/office/officeart/2005/8/layout/venn1"/>
    <dgm:cxn modelId="{FF93CEC0-A8D2-4482-A7E7-8B025BC39643}" type="presOf" srcId="{0F904D47-045A-4130-BCFD-F0D1FDFC98DD}" destId="{28B6EC14-AD20-485A-ABC4-6ACB5A890C6B}" srcOrd="1" destOrd="0" presId="urn:microsoft.com/office/officeart/2005/8/layout/venn1"/>
    <dgm:cxn modelId="{7B933530-949A-4B54-8675-2003171DFA71}" type="presOf" srcId="{26372754-99BD-447E-B3F2-05BF5756120A}" destId="{7203A6DE-C534-4F97-96BD-64BC8619B12D}" srcOrd="0" destOrd="0" presId="urn:microsoft.com/office/officeart/2005/8/layout/venn1"/>
    <dgm:cxn modelId="{6DF289C5-84C3-48EE-88CF-FC3DFDC761CF}" type="presParOf" srcId="{7203A6DE-C534-4F97-96BD-64BC8619B12D}" destId="{CE665B0B-B467-471B-81EC-F9A9FFDE2CDF}" srcOrd="0" destOrd="0" presId="urn:microsoft.com/office/officeart/2005/8/layout/venn1"/>
    <dgm:cxn modelId="{61C3F59C-30EF-41CF-9420-59CCF59A5B23}" type="presParOf" srcId="{7203A6DE-C534-4F97-96BD-64BC8619B12D}" destId="{1CD6ED87-EECE-4939-A83C-54CC1929DD49}" srcOrd="1" destOrd="0" presId="urn:microsoft.com/office/officeart/2005/8/layout/venn1"/>
    <dgm:cxn modelId="{4BFDFD40-E195-4562-8851-7B04A1AC22DA}" type="presParOf" srcId="{7203A6DE-C534-4F97-96BD-64BC8619B12D}" destId="{F1D8EE4A-DD12-4E1B-9DBC-56CA51382875}" srcOrd="2" destOrd="0" presId="urn:microsoft.com/office/officeart/2005/8/layout/venn1"/>
    <dgm:cxn modelId="{324E7C78-193F-4DE0-87A9-0B5D7782F050}" type="presParOf" srcId="{7203A6DE-C534-4F97-96BD-64BC8619B12D}" destId="{28B6EC14-AD20-485A-ABC4-6ACB5A890C6B}" srcOrd="3"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900C0A-BCF3-4A34-9360-9EC94188676E}" type="doc">
      <dgm:prSet loTypeId="urn:microsoft.com/office/officeart/2005/8/layout/gear1" loCatId="cycle" qsTypeId="urn:microsoft.com/office/officeart/2005/8/quickstyle/simple1" qsCatId="simple" csTypeId="urn:microsoft.com/office/officeart/2005/8/colors/accent1_2" csCatId="accent1" phldr="0"/>
      <dgm:spPr/>
    </dgm:pt>
    <dgm:pt modelId="{54DB5A13-BA8D-4102-89B2-2A7CCC7322DA}">
      <dgm:prSet phldrT="[Texte]" phldr="1"/>
      <dgm:spPr/>
      <dgm:t>
        <a:bodyPr/>
        <a:lstStyle/>
        <a:p>
          <a:endParaRPr lang="fr-FR"/>
        </a:p>
      </dgm:t>
    </dgm:pt>
    <dgm:pt modelId="{DE69CDD3-4FD0-4FF7-90D6-A0C863280730}" type="parTrans" cxnId="{E704861B-DEF4-40A6-9771-E6B9A1428E05}">
      <dgm:prSet/>
      <dgm:spPr/>
      <dgm:t>
        <a:bodyPr/>
        <a:lstStyle/>
        <a:p>
          <a:endParaRPr lang="fr-FR"/>
        </a:p>
      </dgm:t>
    </dgm:pt>
    <dgm:pt modelId="{1023FF98-CFC7-4DC0-B120-AE170924E2AD}" type="sibTrans" cxnId="{E704861B-DEF4-40A6-9771-E6B9A1428E05}">
      <dgm:prSet/>
      <dgm:spPr/>
      <dgm:t>
        <a:bodyPr/>
        <a:lstStyle/>
        <a:p>
          <a:endParaRPr lang="fr-FR"/>
        </a:p>
      </dgm:t>
    </dgm:pt>
    <dgm:pt modelId="{B78785DB-64F3-4884-9EA5-B0EFFCFFCF20}">
      <dgm:prSet phldrT="[Texte]" phldr="1"/>
      <dgm:spPr/>
      <dgm:t>
        <a:bodyPr/>
        <a:lstStyle/>
        <a:p>
          <a:endParaRPr lang="fr-FR"/>
        </a:p>
      </dgm:t>
    </dgm:pt>
    <dgm:pt modelId="{7C998B5A-99BC-4631-A72F-54987A3A83D1}" type="parTrans" cxnId="{023D53AE-712C-4A88-8FE0-7F87A021596B}">
      <dgm:prSet/>
      <dgm:spPr/>
      <dgm:t>
        <a:bodyPr/>
        <a:lstStyle/>
        <a:p>
          <a:endParaRPr lang="fr-FR"/>
        </a:p>
      </dgm:t>
    </dgm:pt>
    <dgm:pt modelId="{A4762FD9-83C9-43F1-B52C-DB6CF7269806}" type="sibTrans" cxnId="{023D53AE-712C-4A88-8FE0-7F87A021596B}">
      <dgm:prSet/>
      <dgm:spPr/>
      <dgm:t>
        <a:bodyPr/>
        <a:lstStyle/>
        <a:p>
          <a:endParaRPr lang="fr-FR"/>
        </a:p>
      </dgm:t>
    </dgm:pt>
    <dgm:pt modelId="{4798F14A-95CF-476C-A6FD-28D7A1AE7376}">
      <dgm:prSet phldrT="[Texte]" phldr="1"/>
      <dgm:spPr/>
      <dgm:t>
        <a:bodyPr/>
        <a:lstStyle/>
        <a:p>
          <a:endParaRPr lang="fr-FR" dirty="0"/>
        </a:p>
      </dgm:t>
    </dgm:pt>
    <dgm:pt modelId="{5493AD79-909B-412F-8536-DB02437A0525}" type="parTrans" cxnId="{87EB73F5-43EA-48EA-A777-D943C26C00E6}">
      <dgm:prSet/>
      <dgm:spPr/>
      <dgm:t>
        <a:bodyPr/>
        <a:lstStyle/>
        <a:p>
          <a:endParaRPr lang="fr-FR"/>
        </a:p>
      </dgm:t>
    </dgm:pt>
    <dgm:pt modelId="{184958D6-6242-45A5-8B2C-BCB88EE85C94}" type="sibTrans" cxnId="{87EB73F5-43EA-48EA-A777-D943C26C00E6}">
      <dgm:prSet/>
      <dgm:spPr/>
      <dgm:t>
        <a:bodyPr/>
        <a:lstStyle/>
        <a:p>
          <a:endParaRPr lang="fr-FR"/>
        </a:p>
      </dgm:t>
    </dgm:pt>
    <dgm:pt modelId="{DFCFD6BA-A63A-4669-9354-61F8BFEE5AB0}" type="pres">
      <dgm:prSet presAssocID="{6D900C0A-BCF3-4A34-9360-9EC94188676E}" presName="composite" presStyleCnt="0">
        <dgm:presLayoutVars>
          <dgm:chMax val="3"/>
          <dgm:animLvl val="lvl"/>
          <dgm:resizeHandles val="exact"/>
        </dgm:presLayoutVars>
      </dgm:prSet>
      <dgm:spPr/>
    </dgm:pt>
    <dgm:pt modelId="{A4EE1AAE-A3DA-4EFF-9BAA-504D05F2D90F}" type="pres">
      <dgm:prSet presAssocID="{54DB5A13-BA8D-4102-89B2-2A7CCC7322DA}" presName="gear1" presStyleLbl="node1" presStyleIdx="0" presStyleCnt="3">
        <dgm:presLayoutVars>
          <dgm:chMax val="1"/>
          <dgm:bulletEnabled val="1"/>
        </dgm:presLayoutVars>
      </dgm:prSet>
      <dgm:spPr/>
      <dgm:t>
        <a:bodyPr/>
        <a:lstStyle/>
        <a:p>
          <a:endParaRPr lang="fr-BE"/>
        </a:p>
      </dgm:t>
    </dgm:pt>
    <dgm:pt modelId="{A4E69DE6-0CBE-4EF5-9FB7-18F0763E0F1C}" type="pres">
      <dgm:prSet presAssocID="{54DB5A13-BA8D-4102-89B2-2A7CCC7322DA}" presName="gear1srcNode" presStyleLbl="node1" presStyleIdx="0" presStyleCnt="3"/>
      <dgm:spPr/>
      <dgm:t>
        <a:bodyPr/>
        <a:lstStyle/>
        <a:p>
          <a:endParaRPr lang="fr-BE"/>
        </a:p>
      </dgm:t>
    </dgm:pt>
    <dgm:pt modelId="{94D6E95A-30F7-4AD9-A318-77D0C4A05D18}" type="pres">
      <dgm:prSet presAssocID="{54DB5A13-BA8D-4102-89B2-2A7CCC7322DA}" presName="gear1dstNode" presStyleLbl="node1" presStyleIdx="0" presStyleCnt="3"/>
      <dgm:spPr/>
      <dgm:t>
        <a:bodyPr/>
        <a:lstStyle/>
        <a:p>
          <a:endParaRPr lang="fr-BE"/>
        </a:p>
      </dgm:t>
    </dgm:pt>
    <dgm:pt modelId="{7F8ECAEB-0A90-4550-88FA-5490975E8BC1}" type="pres">
      <dgm:prSet presAssocID="{B78785DB-64F3-4884-9EA5-B0EFFCFFCF20}" presName="gear2" presStyleLbl="node1" presStyleIdx="1" presStyleCnt="3">
        <dgm:presLayoutVars>
          <dgm:chMax val="1"/>
          <dgm:bulletEnabled val="1"/>
        </dgm:presLayoutVars>
      </dgm:prSet>
      <dgm:spPr/>
      <dgm:t>
        <a:bodyPr/>
        <a:lstStyle/>
        <a:p>
          <a:endParaRPr lang="fr-BE"/>
        </a:p>
      </dgm:t>
    </dgm:pt>
    <dgm:pt modelId="{5BE63B79-18C0-4920-8386-7394677E4947}" type="pres">
      <dgm:prSet presAssocID="{B78785DB-64F3-4884-9EA5-B0EFFCFFCF20}" presName="gear2srcNode" presStyleLbl="node1" presStyleIdx="1" presStyleCnt="3"/>
      <dgm:spPr/>
      <dgm:t>
        <a:bodyPr/>
        <a:lstStyle/>
        <a:p>
          <a:endParaRPr lang="fr-BE"/>
        </a:p>
      </dgm:t>
    </dgm:pt>
    <dgm:pt modelId="{8BF35D8F-7E43-4985-ABBE-5B19BA5DC358}" type="pres">
      <dgm:prSet presAssocID="{B78785DB-64F3-4884-9EA5-B0EFFCFFCF20}" presName="gear2dstNode" presStyleLbl="node1" presStyleIdx="1" presStyleCnt="3"/>
      <dgm:spPr/>
      <dgm:t>
        <a:bodyPr/>
        <a:lstStyle/>
        <a:p>
          <a:endParaRPr lang="fr-BE"/>
        </a:p>
      </dgm:t>
    </dgm:pt>
    <dgm:pt modelId="{AD3D5D98-1E09-4EF7-A275-D636080BD3ED}" type="pres">
      <dgm:prSet presAssocID="{4798F14A-95CF-476C-A6FD-28D7A1AE7376}" presName="gear3" presStyleLbl="node1" presStyleIdx="2" presStyleCnt="3"/>
      <dgm:spPr/>
      <dgm:t>
        <a:bodyPr/>
        <a:lstStyle/>
        <a:p>
          <a:endParaRPr lang="fr-BE"/>
        </a:p>
      </dgm:t>
    </dgm:pt>
    <dgm:pt modelId="{897C2997-369E-427A-8D15-ABED1A10E30A}" type="pres">
      <dgm:prSet presAssocID="{4798F14A-95CF-476C-A6FD-28D7A1AE7376}" presName="gear3tx" presStyleLbl="node1" presStyleIdx="2" presStyleCnt="3">
        <dgm:presLayoutVars>
          <dgm:chMax val="1"/>
          <dgm:bulletEnabled val="1"/>
        </dgm:presLayoutVars>
      </dgm:prSet>
      <dgm:spPr/>
      <dgm:t>
        <a:bodyPr/>
        <a:lstStyle/>
        <a:p>
          <a:endParaRPr lang="fr-BE"/>
        </a:p>
      </dgm:t>
    </dgm:pt>
    <dgm:pt modelId="{E371709F-2091-4C5F-A416-82614B33D399}" type="pres">
      <dgm:prSet presAssocID="{4798F14A-95CF-476C-A6FD-28D7A1AE7376}" presName="gear3srcNode" presStyleLbl="node1" presStyleIdx="2" presStyleCnt="3"/>
      <dgm:spPr/>
      <dgm:t>
        <a:bodyPr/>
        <a:lstStyle/>
        <a:p>
          <a:endParaRPr lang="fr-BE"/>
        </a:p>
      </dgm:t>
    </dgm:pt>
    <dgm:pt modelId="{6B5E48BF-16B6-4FC0-961D-72B886A72A80}" type="pres">
      <dgm:prSet presAssocID="{4798F14A-95CF-476C-A6FD-28D7A1AE7376}" presName="gear3dstNode" presStyleLbl="node1" presStyleIdx="2" presStyleCnt="3"/>
      <dgm:spPr/>
      <dgm:t>
        <a:bodyPr/>
        <a:lstStyle/>
        <a:p>
          <a:endParaRPr lang="fr-BE"/>
        </a:p>
      </dgm:t>
    </dgm:pt>
    <dgm:pt modelId="{DEAD679A-9952-4C4B-B8E6-3542565B9E3E}" type="pres">
      <dgm:prSet presAssocID="{1023FF98-CFC7-4DC0-B120-AE170924E2AD}" presName="connector1" presStyleLbl="sibTrans2D1" presStyleIdx="0" presStyleCnt="3"/>
      <dgm:spPr/>
      <dgm:t>
        <a:bodyPr/>
        <a:lstStyle/>
        <a:p>
          <a:endParaRPr lang="fr-BE"/>
        </a:p>
      </dgm:t>
    </dgm:pt>
    <dgm:pt modelId="{D60BBB78-F631-42E5-ADCE-667BF1166048}" type="pres">
      <dgm:prSet presAssocID="{A4762FD9-83C9-43F1-B52C-DB6CF7269806}" presName="connector2" presStyleLbl="sibTrans2D1" presStyleIdx="1" presStyleCnt="3"/>
      <dgm:spPr/>
      <dgm:t>
        <a:bodyPr/>
        <a:lstStyle/>
        <a:p>
          <a:endParaRPr lang="fr-BE"/>
        </a:p>
      </dgm:t>
    </dgm:pt>
    <dgm:pt modelId="{E6139CFF-6FD1-46DF-985C-A5272095D588}" type="pres">
      <dgm:prSet presAssocID="{184958D6-6242-45A5-8B2C-BCB88EE85C94}" presName="connector3" presStyleLbl="sibTrans2D1" presStyleIdx="2" presStyleCnt="3"/>
      <dgm:spPr/>
      <dgm:t>
        <a:bodyPr/>
        <a:lstStyle/>
        <a:p>
          <a:endParaRPr lang="fr-BE"/>
        </a:p>
      </dgm:t>
    </dgm:pt>
  </dgm:ptLst>
  <dgm:cxnLst>
    <dgm:cxn modelId="{87EB73F5-43EA-48EA-A777-D943C26C00E6}" srcId="{6D900C0A-BCF3-4A34-9360-9EC94188676E}" destId="{4798F14A-95CF-476C-A6FD-28D7A1AE7376}" srcOrd="2" destOrd="0" parTransId="{5493AD79-909B-412F-8536-DB02437A0525}" sibTransId="{184958D6-6242-45A5-8B2C-BCB88EE85C94}"/>
    <dgm:cxn modelId="{68227E87-8E87-4D84-8B23-3C12710E5F92}" type="presOf" srcId="{1023FF98-CFC7-4DC0-B120-AE170924E2AD}" destId="{DEAD679A-9952-4C4B-B8E6-3542565B9E3E}" srcOrd="0" destOrd="0" presId="urn:microsoft.com/office/officeart/2005/8/layout/gear1"/>
    <dgm:cxn modelId="{78B07699-1E06-4088-A458-298B55707702}" type="presOf" srcId="{A4762FD9-83C9-43F1-B52C-DB6CF7269806}" destId="{D60BBB78-F631-42E5-ADCE-667BF1166048}" srcOrd="0" destOrd="0" presId="urn:microsoft.com/office/officeart/2005/8/layout/gear1"/>
    <dgm:cxn modelId="{DDD4250D-DDF8-4208-85DA-3F84D826B96B}" type="presOf" srcId="{54DB5A13-BA8D-4102-89B2-2A7CCC7322DA}" destId="{A4EE1AAE-A3DA-4EFF-9BAA-504D05F2D90F}" srcOrd="0" destOrd="0" presId="urn:microsoft.com/office/officeart/2005/8/layout/gear1"/>
    <dgm:cxn modelId="{8DF69311-F28F-446E-9E17-FADEA58B63F9}" type="presOf" srcId="{4798F14A-95CF-476C-A6FD-28D7A1AE7376}" destId="{E371709F-2091-4C5F-A416-82614B33D399}" srcOrd="2" destOrd="0" presId="urn:microsoft.com/office/officeart/2005/8/layout/gear1"/>
    <dgm:cxn modelId="{BC10E6EA-DEA9-4791-AABF-A8ABC2D9148A}" type="presOf" srcId="{54DB5A13-BA8D-4102-89B2-2A7CCC7322DA}" destId="{94D6E95A-30F7-4AD9-A318-77D0C4A05D18}" srcOrd="2" destOrd="0" presId="urn:microsoft.com/office/officeart/2005/8/layout/gear1"/>
    <dgm:cxn modelId="{710C3E30-6808-497F-9A1C-4FAC7E566805}" type="presOf" srcId="{6D900C0A-BCF3-4A34-9360-9EC94188676E}" destId="{DFCFD6BA-A63A-4669-9354-61F8BFEE5AB0}" srcOrd="0" destOrd="0" presId="urn:microsoft.com/office/officeart/2005/8/layout/gear1"/>
    <dgm:cxn modelId="{E111B7B1-A896-4052-BB7C-28E2E46B7ADA}" type="presOf" srcId="{184958D6-6242-45A5-8B2C-BCB88EE85C94}" destId="{E6139CFF-6FD1-46DF-985C-A5272095D588}" srcOrd="0" destOrd="0" presId="urn:microsoft.com/office/officeart/2005/8/layout/gear1"/>
    <dgm:cxn modelId="{9E6923F5-9C8E-4D5F-8D3C-D4F3F365BB07}" type="presOf" srcId="{54DB5A13-BA8D-4102-89B2-2A7CCC7322DA}" destId="{A4E69DE6-0CBE-4EF5-9FB7-18F0763E0F1C}" srcOrd="1" destOrd="0" presId="urn:microsoft.com/office/officeart/2005/8/layout/gear1"/>
    <dgm:cxn modelId="{023D53AE-712C-4A88-8FE0-7F87A021596B}" srcId="{6D900C0A-BCF3-4A34-9360-9EC94188676E}" destId="{B78785DB-64F3-4884-9EA5-B0EFFCFFCF20}" srcOrd="1" destOrd="0" parTransId="{7C998B5A-99BC-4631-A72F-54987A3A83D1}" sibTransId="{A4762FD9-83C9-43F1-B52C-DB6CF7269806}"/>
    <dgm:cxn modelId="{0040CAD8-FFDD-4077-A21C-A37DB1A1BEFB}" type="presOf" srcId="{B78785DB-64F3-4884-9EA5-B0EFFCFFCF20}" destId="{8BF35D8F-7E43-4985-ABBE-5B19BA5DC358}" srcOrd="2" destOrd="0" presId="urn:microsoft.com/office/officeart/2005/8/layout/gear1"/>
    <dgm:cxn modelId="{E2FEB165-F8AB-4E0D-9E82-0B41BD261C94}" type="presOf" srcId="{4798F14A-95CF-476C-A6FD-28D7A1AE7376}" destId="{6B5E48BF-16B6-4FC0-961D-72B886A72A80}" srcOrd="3" destOrd="0" presId="urn:microsoft.com/office/officeart/2005/8/layout/gear1"/>
    <dgm:cxn modelId="{21DC6152-626C-46F4-9657-077B378061FC}" type="presOf" srcId="{B78785DB-64F3-4884-9EA5-B0EFFCFFCF20}" destId="{5BE63B79-18C0-4920-8386-7394677E4947}" srcOrd="1" destOrd="0" presId="urn:microsoft.com/office/officeart/2005/8/layout/gear1"/>
    <dgm:cxn modelId="{E4292AB8-D7C4-48F6-AC8B-8ED386020756}" type="presOf" srcId="{B78785DB-64F3-4884-9EA5-B0EFFCFFCF20}" destId="{7F8ECAEB-0A90-4550-88FA-5490975E8BC1}" srcOrd="0" destOrd="0" presId="urn:microsoft.com/office/officeart/2005/8/layout/gear1"/>
    <dgm:cxn modelId="{E704861B-DEF4-40A6-9771-E6B9A1428E05}" srcId="{6D900C0A-BCF3-4A34-9360-9EC94188676E}" destId="{54DB5A13-BA8D-4102-89B2-2A7CCC7322DA}" srcOrd="0" destOrd="0" parTransId="{DE69CDD3-4FD0-4FF7-90D6-A0C863280730}" sibTransId="{1023FF98-CFC7-4DC0-B120-AE170924E2AD}"/>
    <dgm:cxn modelId="{E04B2CEF-FAF7-4AFD-A982-8CF7819756D0}" type="presOf" srcId="{4798F14A-95CF-476C-A6FD-28D7A1AE7376}" destId="{AD3D5D98-1E09-4EF7-A275-D636080BD3ED}" srcOrd="0" destOrd="0" presId="urn:microsoft.com/office/officeart/2005/8/layout/gear1"/>
    <dgm:cxn modelId="{35AB656F-6688-4EB9-94F1-D35EA3A5841B}" type="presOf" srcId="{4798F14A-95CF-476C-A6FD-28D7A1AE7376}" destId="{897C2997-369E-427A-8D15-ABED1A10E30A}" srcOrd="1" destOrd="0" presId="urn:microsoft.com/office/officeart/2005/8/layout/gear1"/>
    <dgm:cxn modelId="{2B0A8CDE-E821-426E-82EB-339C355275A9}" type="presParOf" srcId="{DFCFD6BA-A63A-4669-9354-61F8BFEE5AB0}" destId="{A4EE1AAE-A3DA-4EFF-9BAA-504D05F2D90F}" srcOrd="0" destOrd="0" presId="urn:microsoft.com/office/officeart/2005/8/layout/gear1"/>
    <dgm:cxn modelId="{A638D52A-B4C6-4D54-B130-5F20946CF257}" type="presParOf" srcId="{DFCFD6BA-A63A-4669-9354-61F8BFEE5AB0}" destId="{A4E69DE6-0CBE-4EF5-9FB7-18F0763E0F1C}" srcOrd="1" destOrd="0" presId="urn:microsoft.com/office/officeart/2005/8/layout/gear1"/>
    <dgm:cxn modelId="{9C8F9784-CC31-4BC1-A2DD-84833E37733A}" type="presParOf" srcId="{DFCFD6BA-A63A-4669-9354-61F8BFEE5AB0}" destId="{94D6E95A-30F7-4AD9-A318-77D0C4A05D18}" srcOrd="2" destOrd="0" presId="urn:microsoft.com/office/officeart/2005/8/layout/gear1"/>
    <dgm:cxn modelId="{AE751AFF-6633-4AE2-9294-86024FBCFBE8}" type="presParOf" srcId="{DFCFD6BA-A63A-4669-9354-61F8BFEE5AB0}" destId="{7F8ECAEB-0A90-4550-88FA-5490975E8BC1}" srcOrd="3" destOrd="0" presId="urn:microsoft.com/office/officeart/2005/8/layout/gear1"/>
    <dgm:cxn modelId="{039C2B41-5352-460F-A196-7F9740809B17}" type="presParOf" srcId="{DFCFD6BA-A63A-4669-9354-61F8BFEE5AB0}" destId="{5BE63B79-18C0-4920-8386-7394677E4947}" srcOrd="4" destOrd="0" presId="urn:microsoft.com/office/officeart/2005/8/layout/gear1"/>
    <dgm:cxn modelId="{77585A20-36B7-4BC9-8D34-0C406A4C87F7}" type="presParOf" srcId="{DFCFD6BA-A63A-4669-9354-61F8BFEE5AB0}" destId="{8BF35D8F-7E43-4985-ABBE-5B19BA5DC358}" srcOrd="5" destOrd="0" presId="urn:microsoft.com/office/officeart/2005/8/layout/gear1"/>
    <dgm:cxn modelId="{44E3057B-FEEF-4E06-A8DA-7073FD5C3B9E}" type="presParOf" srcId="{DFCFD6BA-A63A-4669-9354-61F8BFEE5AB0}" destId="{AD3D5D98-1E09-4EF7-A275-D636080BD3ED}" srcOrd="6" destOrd="0" presId="urn:microsoft.com/office/officeart/2005/8/layout/gear1"/>
    <dgm:cxn modelId="{BE224D96-8B18-4BC5-A5CB-29842A12B820}" type="presParOf" srcId="{DFCFD6BA-A63A-4669-9354-61F8BFEE5AB0}" destId="{897C2997-369E-427A-8D15-ABED1A10E30A}" srcOrd="7" destOrd="0" presId="urn:microsoft.com/office/officeart/2005/8/layout/gear1"/>
    <dgm:cxn modelId="{2E57653A-DFF8-4EBF-A934-D25AEE3667D6}" type="presParOf" srcId="{DFCFD6BA-A63A-4669-9354-61F8BFEE5AB0}" destId="{E371709F-2091-4C5F-A416-82614B33D399}" srcOrd="8" destOrd="0" presId="urn:microsoft.com/office/officeart/2005/8/layout/gear1"/>
    <dgm:cxn modelId="{13A89DB1-291B-4072-8490-3FC6C76C9826}" type="presParOf" srcId="{DFCFD6BA-A63A-4669-9354-61F8BFEE5AB0}" destId="{6B5E48BF-16B6-4FC0-961D-72B886A72A80}" srcOrd="9" destOrd="0" presId="urn:microsoft.com/office/officeart/2005/8/layout/gear1"/>
    <dgm:cxn modelId="{D79546C5-7F4F-446C-8C72-647C6384A93C}" type="presParOf" srcId="{DFCFD6BA-A63A-4669-9354-61F8BFEE5AB0}" destId="{DEAD679A-9952-4C4B-B8E6-3542565B9E3E}" srcOrd="10" destOrd="0" presId="urn:microsoft.com/office/officeart/2005/8/layout/gear1"/>
    <dgm:cxn modelId="{BEDEE37A-929D-44F1-A053-D1ACD11416F0}" type="presParOf" srcId="{DFCFD6BA-A63A-4669-9354-61F8BFEE5AB0}" destId="{D60BBB78-F631-42E5-ADCE-667BF1166048}" srcOrd="11" destOrd="0" presId="urn:microsoft.com/office/officeart/2005/8/layout/gear1"/>
    <dgm:cxn modelId="{F29D01AD-61A6-405E-BBEA-F8A60ED32936}" type="presParOf" srcId="{DFCFD6BA-A63A-4669-9354-61F8BFEE5AB0}" destId="{E6139CFF-6FD1-46DF-985C-A5272095D588}" srcOrd="12" destOrd="0" presId="urn:microsoft.com/office/officeart/2005/8/layout/gear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65B0B-B467-471B-81EC-F9A9FFDE2CDF}">
      <dsp:nvSpPr>
        <dsp:cNvPr id="0" name=""/>
        <dsp:cNvSpPr/>
      </dsp:nvSpPr>
      <dsp:spPr>
        <a:xfrm>
          <a:off x="226095" y="453317"/>
          <a:ext cx="4511040" cy="4511039"/>
        </a:xfrm>
        <a:prstGeom prst="ellipse">
          <a:avLst/>
        </a:prstGeom>
        <a:solidFill>
          <a:srgbClr val="00B0F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r>
            <a:rPr lang="fr-FR" sz="4700" kern="1200" dirty="0" smtClean="0">
              <a:solidFill>
                <a:schemeClr val="tx1">
                  <a:lumMod val="75000"/>
                  <a:lumOff val="25000"/>
                </a:schemeClr>
              </a:solidFill>
            </a:rPr>
            <a:t>Groupe de travail énergie</a:t>
          </a:r>
        </a:p>
        <a:p>
          <a:pPr lvl="0" algn="ctr" defTabSz="2089150">
            <a:lnSpc>
              <a:spcPct val="90000"/>
            </a:lnSpc>
            <a:spcBef>
              <a:spcPct val="0"/>
            </a:spcBef>
            <a:spcAft>
              <a:spcPct val="35000"/>
            </a:spcAft>
          </a:pPr>
          <a:endParaRPr lang="fr-FR" sz="4700" kern="1200" dirty="0">
            <a:solidFill>
              <a:schemeClr val="tx1">
                <a:lumMod val="75000"/>
                <a:lumOff val="25000"/>
              </a:schemeClr>
            </a:solidFill>
          </a:endParaRPr>
        </a:p>
      </dsp:txBody>
      <dsp:txXfrm>
        <a:off x="856015" y="985265"/>
        <a:ext cx="2600960" cy="3447142"/>
      </dsp:txXfrm>
    </dsp:sp>
    <dsp:sp modelId="{F1D8EE4A-DD12-4E1B-9DBC-56CA51382875}">
      <dsp:nvSpPr>
        <dsp:cNvPr id="0" name=""/>
        <dsp:cNvSpPr/>
      </dsp:nvSpPr>
      <dsp:spPr>
        <a:xfrm>
          <a:off x="3434080" y="453813"/>
          <a:ext cx="4511040" cy="4511039"/>
        </a:xfrm>
        <a:prstGeom prst="ellipse">
          <a:avLst/>
        </a:prstGeom>
        <a:solidFill>
          <a:srgbClr val="CC66FF">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r>
            <a:rPr lang="fr-FR" sz="4700" kern="1200" dirty="0" smtClean="0">
              <a:solidFill>
                <a:schemeClr val="tx1">
                  <a:lumMod val="75000"/>
                  <a:lumOff val="25000"/>
                </a:schemeClr>
              </a:solidFill>
            </a:rPr>
            <a:t>Comité de pilotage de POLLEC</a:t>
          </a:r>
        </a:p>
        <a:p>
          <a:pPr lvl="0" algn="ctr" defTabSz="2089150">
            <a:lnSpc>
              <a:spcPct val="90000"/>
            </a:lnSpc>
            <a:spcBef>
              <a:spcPct val="0"/>
            </a:spcBef>
            <a:spcAft>
              <a:spcPct val="35000"/>
            </a:spcAft>
          </a:pPr>
          <a:endParaRPr lang="fr-FR" sz="4700" kern="1200" dirty="0">
            <a:solidFill>
              <a:schemeClr val="tx1">
                <a:lumMod val="75000"/>
                <a:lumOff val="25000"/>
              </a:schemeClr>
            </a:solidFill>
          </a:endParaRPr>
        </a:p>
      </dsp:txBody>
      <dsp:txXfrm>
        <a:off x="4714240" y="985762"/>
        <a:ext cx="2600960" cy="3447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65B0B-B467-471B-81EC-F9A9FFDE2CDF}">
      <dsp:nvSpPr>
        <dsp:cNvPr id="0" name=""/>
        <dsp:cNvSpPr/>
      </dsp:nvSpPr>
      <dsp:spPr>
        <a:xfrm>
          <a:off x="226095" y="453317"/>
          <a:ext cx="4511040" cy="4511039"/>
        </a:xfrm>
        <a:prstGeom prst="ellipse">
          <a:avLst/>
        </a:prstGeom>
        <a:solidFill>
          <a:srgbClr val="00B0F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r>
            <a:rPr lang="fr-FR" sz="4700" kern="1200" dirty="0" smtClean="0">
              <a:solidFill>
                <a:schemeClr val="tx1">
                  <a:lumMod val="75000"/>
                  <a:lumOff val="25000"/>
                </a:schemeClr>
              </a:solidFill>
            </a:rPr>
            <a:t>Groupe de travail énergie</a:t>
          </a:r>
        </a:p>
        <a:p>
          <a:pPr lvl="0" algn="ctr" defTabSz="2089150">
            <a:lnSpc>
              <a:spcPct val="90000"/>
            </a:lnSpc>
            <a:spcBef>
              <a:spcPct val="0"/>
            </a:spcBef>
            <a:spcAft>
              <a:spcPct val="35000"/>
            </a:spcAft>
          </a:pPr>
          <a:endParaRPr lang="fr-FR" sz="4700" kern="1200" dirty="0">
            <a:solidFill>
              <a:schemeClr val="tx1">
                <a:lumMod val="75000"/>
                <a:lumOff val="25000"/>
              </a:schemeClr>
            </a:solidFill>
          </a:endParaRPr>
        </a:p>
      </dsp:txBody>
      <dsp:txXfrm>
        <a:off x="856015" y="985265"/>
        <a:ext cx="2600960" cy="3447142"/>
      </dsp:txXfrm>
    </dsp:sp>
    <dsp:sp modelId="{F1D8EE4A-DD12-4E1B-9DBC-56CA51382875}">
      <dsp:nvSpPr>
        <dsp:cNvPr id="0" name=""/>
        <dsp:cNvSpPr/>
      </dsp:nvSpPr>
      <dsp:spPr>
        <a:xfrm>
          <a:off x="3434080" y="453813"/>
          <a:ext cx="4511040" cy="4511039"/>
        </a:xfrm>
        <a:prstGeom prst="ellipse">
          <a:avLst/>
        </a:prstGeom>
        <a:solidFill>
          <a:srgbClr val="CC66FF">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089150">
            <a:lnSpc>
              <a:spcPct val="90000"/>
            </a:lnSpc>
            <a:spcBef>
              <a:spcPct val="0"/>
            </a:spcBef>
            <a:spcAft>
              <a:spcPct val="35000"/>
            </a:spcAft>
          </a:pPr>
          <a:r>
            <a:rPr lang="fr-FR" sz="4700" kern="1200" dirty="0" smtClean="0">
              <a:solidFill>
                <a:schemeClr val="tx1">
                  <a:lumMod val="75000"/>
                  <a:lumOff val="25000"/>
                </a:schemeClr>
              </a:solidFill>
            </a:rPr>
            <a:t>Comité de pilotage de POLLEC</a:t>
          </a:r>
        </a:p>
        <a:p>
          <a:pPr lvl="0" algn="ctr" defTabSz="2089150">
            <a:lnSpc>
              <a:spcPct val="90000"/>
            </a:lnSpc>
            <a:spcBef>
              <a:spcPct val="0"/>
            </a:spcBef>
            <a:spcAft>
              <a:spcPct val="35000"/>
            </a:spcAft>
          </a:pPr>
          <a:endParaRPr lang="fr-FR" sz="4700" kern="1200" dirty="0">
            <a:solidFill>
              <a:schemeClr val="tx1">
                <a:lumMod val="75000"/>
                <a:lumOff val="25000"/>
              </a:schemeClr>
            </a:solidFill>
          </a:endParaRPr>
        </a:p>
      </dsp:txBody>
      <dsp:txXfrm>
        <a:off x="4714240" y="985762"/>
        <a:ext cx="2600960" cy="34471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65B0B-B467-471B-81EC-F9A9FFDE2CDF}">
      <dsp:nvSpPr>
        <dsp:cNvPr id="0" name=""/>
        <dsp:cNvSpPr/>
      </dsp:nvSpPr>
      <dsp:spPr>
        <a:xfrm>
          <a:off x="197422" y="334376"/>
          <a:ext cx="3938957" cy="3938957"/>
        </a:xfrm>
        <a:prstGeom prst="ellipse">
          <a:avLst/>
        </a:prstGeom>
        <a:solidFill>
          <a:srgbClr val="00B0F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fr-FR" sz="4200" kern="1200" dirty="0" smtClean="0">
              <a:solidFill>
                <a:schemeClr val="tx1">
                  <a:lumMod val="75000"/>
                  <a:lumOff val="25000"/>
                </a:schemeClr>
              </a:solidFill>
            </a:rPr>
            <a:t>Groupe de travail CLDR</a:t>
          </a:r>
        </a:p>
        <a:p>
          <a:pPr lvl="0" algn="ctr" defTabSz="1866900">
            <a:lnSpc>
              <a:spcPct val="90000"/>
            </a:lnSpc>
            <a:spcBef>
              <a:spcPct val="0"/>
            </a:spcBef>
            <a:spcAft>
              <a:spcPct val="35000"/>
            </a:spcAft>
          </a:pPr>
          <a:endParaRPr lang="fr-FR" sz="4200" kern="1200" dirty="0">
            <a:solidFill>
              <a:schemeClr val="tx1">
                <a:lumMod val="75000"/>
                <a:lumOff val="25000"/>
              </a:schemeClr>
            </a:solidFill>
          </a:endParaRPr>
        </a:p>
      </dsp:txBody>
      <dsp:txXfrm>
        <a:off x="747457" y="798864"/>
        <a:ext cx="2271110" cy="3009981"/>
      </dsp:txXfrm>
    </dsp:sp>
    <dsp:sp modelId="{F1D8EE4A-DD12-4E1B-9DBC-56CA51382875}">
      <dsp:nvSpPr>
        <dsp:cNvPr id="0" name=""/>
        <dsp:cNvSpPr/>
      </dsp:nvSpPr>
      <dsp:spPr>
        <a:xfrm>
          <a:off x="2998575" y="334809"/>
          <a:ext cx="3938957" cy="3938957"/>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fr-FR" sz="4200" kern="1200" dirty="0" smtClean="0">
              <a:solidFill>
                <a:schemeClr val="bg1"/>
              </a:solidFill>
            </a:rPr>
            <a:t>Inventaire paysager « ADESA »</a:t>
          </a:r>
        </a:p>
        <a:p>
          <a:pPr lvl="0" algn="ctr" defTabSz="1866900">
            <a:lnSpc>
              <a:spcPct val="90000"/>
            </a:lnSpc>
            <a:spcBef>
              <a:spcPct val="0"/>
            </a:spcBef>
            <a:spcAft>
              <a:spcPct val="35000"/>
            </a:spcAft>
          </a:pPr>
          <a:endParaRPr lang="fr-FR" sz="4200" kern="1200" dirty="0">
            <a:solidFill>
              <a:schemeClr val="tx1">
                <a:lumMod val="75000"/>
                <a:lumOff val="25000"/>
              </a:schemeClr>
            </a:solidFill>
          </a:endParaRPr>
        </a:p>
      </dsp:txBody>
      <dsp:txXfrm>
        <a:off x="4116387" y="799297"/>
        <a:ext cx="2271110" cy="30099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E1AAE-A3DA-4EFF-9BAA-504D05F2D90F}">
      <dsp:nvSpPr>
        <dsp:cNvPr id="0" name=""/>
        <dsp:cNvSpPr/>
      </dsp:nvSpPr>
      <dsp:spPr>
        <a:xfrm>
          <a:off x="2133522" y="1198446"/>
          <a:ext cx="1464768" cy="146476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fr-FR" sz="2300" kern="1200"/>
        </a:p>
      </dsp:txBody>
      <dsp:txXfrm>
        <a:off x="2428006" y="1541561"/>
        <a:ext cx="875800" cy="752921"/>
      </dsp:txXfrm>
    </dsp:sp>
    <dsp:sp modelId="{7F8ECAEB-0A90-4550-88FA-5490975E8BC1}">
      <dsp:nvSpPr>
        <dsp:cNvPr id="0" name=""/>
        <dsp:cNvSpPr/>
      </dsp:nvSpPr>
      <dsp:spPr>
        <a:xfrm>
          <a:off x="1281293" y="852228"/>
          <a:ext cx="1065286" cy="1065286"/>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r-FR" sz="1400" kern="1200"/>
        </a:p>
      </dsp:txBody>
      <dsp:txXfrm>
        <a:off x="1549482" y="1122038"/>
        <a:ext cx="528908" cy="525666"/>
      </dsp:txXfrm>
    </dsp:sp>
    <dsp:sp modelId="{AD3D5D98-1E09-4EF7-A275-D636080BD3ED}">
      <dsp:nvSpPr>
        <dsp:cNvPr id="0" name=""/>
        <dsp:cNvSpPr/>
      </dsp:nvSpPr>
      <dsp:spPr>
        <a:xfrm rot="20700000">
          <a:off x="1877962" y="117290"/>
          <a:ext cx="1043762" cy="1043762"/>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fr-FR" sz="1500" kern="1200" dirty="0"/>
        </a:p>
      </dsp:txBody>
      <dsp:txXfrm rot="-20700000">
        <a:off x="2106890" y="346217"/>
        <a:ext cx="585907" cy="585907"/>
      </dsp:txXfrm>
    </dsp:sp>
    <dsp:sp modelId="{DEAD679A-9952-4C4B-B8E6-3542565B9E3E}">
      <dsp:nvSpPr>
        <dsp:cNvPr id="0" name=""/>
        <dsp:cNvSpPr/>
      </dsp:nvSpPr>
      <dsp:spPr>
        <a:xfrm>
          <a:off x="2004904" y="986358"/>
          <a:ext cx="1874903" cy="1874903"/>
        </a:xfrm>
        <a:prstGeom prst="circularArrow">
          <a:avLst>
            <a:gd name="adj1" fmla="val 4687"/>
            <a:gd name="adj2" fmla="val 299029"/>
            <a:gd name="adj3" fmla="val 2463242"/>
            <a:gd name="adj4" fmla="val 15980396"/>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0BBB78-F631-42E5-ADCE-667BF1166048}">
      <dsp:nvSpPr>
        <dsp:cNvPr id="0" name=""/>
        <dsp:cNvSpPr/>
      </dsp:nvSpPr>
      <dsp:spPr>
        <a:xfrm>
          <a:off x="1092633" y="623092"/>
          <a:ext cx="1362234" cy="136223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139CFF-6FD1-46DF-985C-A5272095D588}">
      <dsp:nvSpPr>
        <dsp:cNvPr id="0" name=""/>
        <dsp:cNvSpPr/>
      </dsp:nvSpPr>
      <dsp:spPr>
        <a:xfrm>
          <a:off x="1636529" y="-104762"/>
          <a:ext cx="1468763" cy="146876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1731"/>
          </a:xfrm>
          <a:prstGeom prst="rect">
            <a:avLst/>
          </a:prstGeom>
        </p:spPr>
        <p:txBody>
          <a:bodyPr vert="horz" lIns="99038" tIns="49520" rIns="99038" bIns="49520" rtlCol="0"/>
          <a:lstStyle>
            <a:lvl1pPr algn="l">
              <a:defRPr sz="1200"/>
            </a:lvl1pPr>
          </a:lstStyle>
          <a:p>
            <a:endParaRPr lang="fr-BE"/>
          </a:p>
        </p:txBody>
      </p:sp>
      <p:sp>
        <p:nvSpPr>
          <p:cNvPr id="3" name="Espace réservé de la date 2"/>
          <p:cNvSpPr>
            <a:spLocks noGrp="1"/>
          </p:cNvSpPr>
          <p:nvPr>
            <p:ph type="dt" idx="1"/>
          </p:nvPr>
        </p:nvSpPr>
        <p:spPr>
          <a:xfrm>
            <a:off x="4021295" y="0"/>
            <a:ext cx="3076363" cy="511731"/>
          </a:xfrm>
          <a:prstGeom prst="rect">
            <a:avLst/>
          </a:prstGeom>
        </p:spPr>
        <p:txBody>
          <a:bodyPr vert="horz" lIns="99038" tIns="49520" rIns="99038" bIns="49520" rtlCol="0"/>
          <a:lstStyle>
            <a:lvl1pPr algn="r">
              <a:defRPr sz="1200"/>
            </a:lvl1pPr>
          </a:lstStyle>
          <a:p>
            <a:fld id="{C97E5453-56AD-42A1-9A53-2C8E897C547B}" type="datetimeFigureOut">
              <a:rPr lang="fr-BE" smtClean="0"/>
              <a:t>13-11-17</a:t>
            </a:fld>
            <a:endParaRPr lang="fr-BE"/>
          </a:p>
        </p:txBody>
      </p:sp>
      <p:sp>
        <p:nvSpPr>
          <p:cNvPr id="4" name="Espace réservé de l'image des diapositives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38" tIns="49520" rIns="99038" bIns="49520" rtlCol="0" anchor="ctr"/>
          <a:lstStyle/>
          <a:p>
            <a:endParaRPr lang="fr-BE"/>
          </a:p>
        </p:txBody>
      </p:sp>
      <p:sp>
        <p:nvSpPr>
          <p:cNvPr id="5" name="Espace réservé des commentaires 4"/>
          <p:cNvSpPr>
            <a:spLocks noGrp="1"/>
          </p:cNvSpPr>
          <p:nvPr>
            <p:ph type="body" sz="quarter" idx="3"/>
          </p:nvPr>
        </p:nvSpPr>
        <p:spPr>
          <a:xfrm>
            <a:off x="709931" y="4861442"/>
            <a:ext cx="5679440" cy="4605576"/>
          </a:xfrm>
          <a:prstGeom prst="rect">
            <a:avLst/>
          </a:prstGeom>
        </p:spPr>
        <p:txBody>
          <a:bodyPr vert="horz" lIns="99038" tIns="49520" rIns="99038" bIns="495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1" y="9721106"/>
            <a:ext cx="3076363" cy="511731"/>
          </a:xfrm>
          <a:prstGeom prst="rect">
            <a:avLst/>
          </a:prstGeom>
        </p:spPr>
        <p:txBody>
          <a:bodyPr vert="horz" lIns="99038" tIns="49520" rIns="99038" bIns="495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4021295" y="9721106"/>
            <a:ext cx="3076363" cy="511731"/>
          </a:xfrm>
          <a:prstGeom prst="rect">
            <a:avLst/>
          </a:prstGeom>
        </p:spPr>
        <p:txBody>
          <a:bodyPr vert="horz" lIns="99038" tIns="49520" rIns="99038" bIns="49520" rtlCol="0" anchor="b"/>
          <a:lstStyle>
            <a:lvl1pPr algn="r">
              <a:defRPr sz="1200"/>
            </a:lvl1pPr>
          </a:lstStyle>
          <a:p>
            <a:fld id="{D13A4003-0AE9-43F0-A97F-1A7EA8701742}" type="slidenum">
              <a:rPr lang="fr-BE" smtClean="0"/>
              <a:t>‹N°›</a:t>
            </a:fld>
            <a:endParaRPr lang="fr-BE"/>
          </a:p>
        </p:txBody>
      </p:sp>
    </p:spTree>
    <p:extLst>
      <p:ext uri="{BB962C8B-B14F-4D97-AF65-F5344CB8AC3E}">
        <p14:creationId xmlns:p14="http://schemas.microsoft.com/office/powerpoint/2010/main" val="1732271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m.hennequin@frw.be"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facebook.com/FondationRuraleWallonie" TargetMode="External"/><Relationship Id="rId4" Type="http://schemas.openxmlformats.org/officeDocument/2006/relationships/hyperlink" Target="http://www.frw.b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m.hennequin@frw.be"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www.facebook.com/FondationRuraleWallonie" TargetMode="External"/><Relationship Id="rId4" Type="http://schemas.openxmlformats.org/officeDocument/2006/relationships/hyperlink" Target="http://www.frw.be/"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m.hennequin@frw.be"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www.facebook.com/FondationRuraleWallonie" TargetMode="External"/><Relationship Id="rId4" Type="http://schemas.openxmlformats.org/officeDocument/2006/relationships/hyperlink" Target="http://www.frw.be/"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m.hennequin@frw.be"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www.facebook.com/FondationRuraleWallonie" TargetMode="External"/><Relationship Id="rId4" Type="http://schemas.openxmlformats.org/officeDocument/2006/relationships/hyperlink" Target="http://www.frw.be/"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m.hennequin@frw.be"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www.facebook.com/FondationRuraleWallonie" TargetMode="External"/><Relationship Id="rId4" Type="http://schemas.openxmlformats.org/officeDocument/2006/relationships/hyperlink" Target="http://www.frw.be/"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m.hennequin@frw.be"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www.facebook.com/FondationRuraleWallonie" TargetMode="External"/><Relationship Id="rId4" Type="http://schemas.openxmlformats.org/officeDocument/2006/relationships/hyperlink" Target="http://www.frw.be/"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m.hennequin@frw.be"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www.facebook.com/FondationRuraleWallonie" TargetMode="External"/><Relationship Id="rId4" Type="http://schemas.openxmlformats.org/officeDocument/2006/relationships/hyperlink" Target="http://www.frw.be/"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m.hennequin@frw.be"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www.facebook.com/FondationRuraleWallonie" TargetMode="External"/><Relationship Id="rId4" Type="http://schemas.openxmlformats.org/officeDocument/2006/relationships/hyperlink" Target="http://www.frw.be/"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m.hennequin@frw.be"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www.facebook.com/FondationRuraleWallonie" TargetMode="External"/><Relationship Id="rId4" Type="http://schemas.openxmlformats.org/officeDocument/2006/relationships/hyperlink" Target="http://www.frw.be/"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1</a:t>
            </a:fld>
            <a:endParaRPr lang="fr-BE"/>
          </a:p>
        </p:txBody>
      </p:sp>
    </p:spTree>
    <p:extLst>
      <p:ext uri="{BB962C8B-B14F-4D97-AF65-F5344CB8AC3E}">
        <p14:creationId xmlns:p14="http://schemas.microsoft.com/office/powerpoint/2010/main" val="1772522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Idée d’experts à inviter aux </a:t>
            </a:r>
            <a:r>
              <a:rPr lang="fr-FR" dirty="0" err="1" smtClean="0"/>
              <a:t>GTs</a:t>
            </a:r>
            <a:r>
              <a:rPr lang="fr-FR" dirty="0" smtClean="0"/>
              <a:t> ??</a:t>
            </a: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10</a:t>
            </a:fld>
            <a:endParaRPr lang="fr-BE"/>
          </a:p>
        </p:txBody>
      </p:sp>
    </p:spTree>
    <p:extLst>
      <p:ext uri="{BB962C8B-B14F-4D97-AF65-F5344CB8AC3E}">
        <p14:creationId xmlns:p14="http://schemas.microsoft.com/office/powerpoint/2010/main" val="1015919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Idée d’experts à inviter aux </a:t>
            </a:r>
            <a:r>
              <a:rPr lang="fr-FR" dirty="0" err="1" smtClean="0"/>
              <a:t>GTs</a:t>
            </a:r>
            <a:r>
              <a:rPr lang="fr-FR" dirty="0" smtClean="0"/>
              <a:t> ??</a:t>
            </a: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11</a:t>
            </a:fld>
            <a:endParaRPr lang="fr-BE"/>
          </a:p>
        </p:txBody>
      </p:sp>
    </p:spTree>
    <p:extLst>
      <p:ext uri="{BB962C8B-B14F-4D97-AF65-F5344CB8AC3E}">
        <p14:creationId xmlns:p14="http://schemas.microsoft.com/office/powerpoint/2010/main" val="4029673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Idée d’experts à inviter aux </a:t>
            </a:r>
            <a:r>
              <a:rPr lang="fr-FR" dirty="0" err="1" smtClean="0"/>
              <a:t>GTs</a:t>
            </a:r>
            <a:r>
              <a:rPr lang="fr-FR" dirty="0" smtClean="0"/>
              <a:t> ??</a:t>
            </a: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12</a:t>
            </a:fld>
            <a:endParaRPr lang="fr-BE"/>
          </a:p>
        </p:txBody>
      </p:sp>
    </p:spTree>
    <p:extLst>
      <p:ext uri="{BB962C8B-B14F-4D97-AF65-F5344CB8AC3E}">
        <p14:creationId xmlns:p14="http://schemas.microsoft.com/office/powerpoint/2010/main" val="437057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Idée d’experts à inviter aux </a:t>
            </a:r>
            <a:r>
              <a:rPr lang="fr-FR" dirty="0" err="1" smtClean="0"/>
              <a:t>GTs</a:t>
            </a:r>
            <a:r>
              <a:rPr lang="fr-FR" dirty="0" smtClean="0"/>
              <a:t> ??</a:t>
            </a: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13</a:t>
            </a:fld>
            <a:endParaRPr lang="fr-BE"/>
          </a:p>
        </p:txBody>
      </p:sp>
    </p:spTree>
    <p:extLst>
      <p:ext uri="{BB962C8B-B14F-4D97-AF65-F5344CB8AC3E}">
        <p14:creationId xmlns:p14="http://schemas.microsoft.com/office/powerpoint/2010/main" val="1646024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Idée d’experts à inviter aux </a:t>
            </a:r>
            <a:r>
              <a:rPr lang="fr-FR" dirty="0" err="1" smtClean="0"/>
              <a:t>GTs</a:t>
            </a:r>
            <a:r>
              <a:rPr lang="fr-FR" dirty="0" smtClean="0"/>
              <a:t> ??</a:t>
            </a: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14</a:t>
            </a:fld>
            <a:endParaRPr lang="fr-BE"/>
          </a:p>
        </p:txBody>
      </p:sp>
    </p:spTree>
    <p:extLst>
      <p:ext uri="{BB962C8B-B14F-4D97-AF65-F5344CB8AC3E}">
        <p14:creationId xmlns:p14="http://schemas.microsoft.com/office/powerpoint/2010/main" val="3364343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Idée d’experts à inviter aux </a:t>
            </a:r>
            <a:r>
              <a:rPr lang="fr-FR" dirty="0" err="1" smtClean="0"/>
              <a:t>GTs</a:t>
            </a:r>
            <a:r>
              <a:rPr lang="fr-FR" dirty="0" smtClean="0"/>
              <a:t> ??</a:t>
            </a: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15</a:t>
            </a:fld>
            <a:endParaRPr lang="fr-BE"/>
          </a:p>
        </p:txBody>
      </p:sp>
    </p:spTree>
    <p:extLst>
      <p:ext uri="{BB962C8B-B14F-4D97-AF65-F5344CB8AC3E}">
        <p14:creationId xmlns:p14="http://schemas.microsoft.com/office/powerpoint/2010/main" val="3229841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Idée d’experts à inviter aux </a:t>
            </a:r>
            <a:r>
              <a:rPr lang="fr-FR" dirty="0" err="1" smtClean="0"/>
              <a:t>GTs</a:t>
            </a:r>
            <a:r>
              <a:rPr lang="fr-FR" dirty="0" smtClean="0"/>
              <a:t> ??</a:t>
            </a: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16</a:t>
            </a:fld>
            <a:endParaRPr lang="fr-BE"/>
          </a:p>
        </p:txBody>
      </p:sp>
    </p:spTree>
    <p:extLst>
      <p:ext uri="{BB962C8B-B14F-4D97-AF65-F5344CB8AC3E}">
        <p14:creationId xmlns:p14="http://schemas.microsoft.com/office/powerpoint/2010/main" val="2995873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r>
              <a:rPr lang="fr-BE" sz="1200" b="1" kern="1200" dirty="0" smtClean="0">
                <a:solidFill>
                  <a:schemeClr val="tx1"/>
                </a:solidFill>
                <a:effectLst/>
                <a:latin typeface="+mn-lt"/>
                <a:ea typeface="+mn-ea"/>
                <a:cs typeface="+mn-cs"/>
              </a:rPr>
              <a:t>Groupe de travail énergie – Comité de pilotage de POLLEC : une réflexion conjointe</a:t>
            </a:r>
          </a:p>
          <a:p>
            <a:r>
              <a:rPr lang="fr-BE" sz="1200" b="1" u="none" strike="noStrike" kern="1200" dirty="0" smtClean="0">
                <a:solidFill>
                  <a:schemeClr val="tx1"/>
                </a:solidFill>
                <a:effectLst/>
                <a:latin typeface="+mn-lt"/>
                <a:ea typeface="+mn-ea"/>
                <a:cs typeface="+mn-cs"/>
              </a:rPr>
              <a:t> </a:t>
            </a:r>
            <a:endParaRPr lang="fr-BE" sz="1200" b="1" u="sng" kern="1200" dirty="0" smtClean="0">
              <a:solidFill>
                <a:schemeClr val="tx1"/>
              </a:solidFill>
              <a:effectLst/>
              <a:latin typeface="+mn-lt"/>
              <a:ea typeface="+mn-ea"/>
              <a:cs typeface="+mn-cs"/>
            </a:endParaRPr>
          </a:p>
          <a:p>
            <a:r>
              <a:rPr lang="fr-BE" sz="1200" b="1" u="sng" kern="1200" dirty="0" smtClean="0">
                <a:solidFill>
                  <a:schemeClr val="tx1"/>
                </a:solidFill>
                <a:effectLst/>
                <a:latin typeface="+mn-lt"/>
                <a:ea typeface="+mn-ea"/>
                <a:cs typeface="+mn-cs"/>
              </a:rPr>
              <a:t>Préambule</a:t>
            </a:r>
          </a:p>
          <a:p>
            <a:r>
              <a:rPr lang="fr-BE" sz="1200" kern="1200" dirty="0" smtClean="0">
                <a:solidFill>
                  <a:schemeClr val="tx1"/>
                </a:solidFill>
                <a:effectLst/>
                <a:latin typeface="+mn-lt"/>
                <a:ea typeface="+mn-ea"/>
                <a:cs typeface="+mn-cs"/>
              </a:rPr>
              <a:t>Parallèlement à son PCDR, la commune est signataire de la convention des maires. Elle est accompagnée dans sa démarche d’écriture d’un PAED par la Cellule Développement durable de la Province de Luxembourg. </a:t>
            </a:r>
          </a:p>
          <a:p>
            <a:r>
              <a:rPr lang="fr-BE" sz="1200" kern="1200" dirty="0" smtClean="0">
                <a:solidFill>
                  <a:schemeClr val="tx1"/>
                </a:solidFill>
                <a:effectLst/>
                <a:latin typeface="+mn-lt"/>
                <a:ea typeface="+mn-ea"/>
                <a:cs typeface="+mn-cs"/>
              </a:rPr>
              <a:t>Afin de mutualiser les efforts, de coordonner les objectifs et moyens, un seul groupe de travail rencontrant les objectifs des deux démarches a été mis sur pied. </a:t>
            </a:r>
          </a:p>
          <a:p>
            <a:r>
              <a:rPr lang="fr-BE" sz="1200" b="1" u="none" strike="noStrike" kern="1200" dirty="0" smtClean="0">
                <a:solidFill>
                  <a:schemeClr val="tx1"/>
                </a:solidFill>
                <a:effectLst/>
                <a:latin typeface="+mn-lt"/>
                <a:ea typeface="+mn-ea"/>
                <a:cs typeface="+mn-cs"/>
              </a:rPr>
              <a:t> </a:t>
            </a:r>
            <a:endParaRPr lang="fr-BE" sz="1200" b="1" u="sng"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17</a:t>
            </a:fld>
            <a:endParaRPr lang="fr-BE"/>
          </a:p>
        </p:txBody>
      </p:sp>
    </p:spTree>
    <p:extLst>
      <p:ext uri="{BB962C8B-B14F-4D97-AF65-F5344CB8AC3E}">
        <p14:creationId xmlns:p14="http://schemas.microsoft.com/office/powerpoint/2010/main" val="2953965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r>
              <a:rPr lang="fr-BE" sz="1200" b="1" kern="1200" dirty="0" smtClean="0">
                <a:solidFill>
                  <a:schemeClr val="tx1"/>
                </a:solidFill>
                <a:effectLst/>
                <a:latin typeface="+mn-lt"/>
                <a:ea typeface="+mn-ea"/>
                <a:cs typeface="+mn-cs"/>
              </a:rPr>
              <a:t>Groupe de travail énergie – Comité de pilotage de POLLEC : une réflexion conjointe</a:t>
            </a:r>
          </a:p>
          <a:p>
            <a:r>
              <a:rPr lang="fr-BE" sz="1200" b="1" u="none" strike="noStrike" kern="1200" dirty="0" smtClean="0">
                <a:solidFill>
                  <a:schemeClr val="tx1"/>
                </a:solidFill>
                <a:effectLst/>
                <a:latin typeface="+mn-lt"/>
                <a:ea typeface="+mn-ea"/>
                <a:cs typeface="+mn-cs"/>
              </a:rPr>
              <a:t> </a:t>
            </a:r>
            <a:endParaRPr lang="fr-BE" sz="1200" b="1" u="sng" kern="1200" dirty="0" smtClean="0">
              <a:solidFill>
                <a:schemeClr val="tx1"/>
              </a:solidFill>
              <a:effectLst/>
              <a:latin typeface="+mn-lt"/>
              <a:ea typeface="+mn-ea"/>
              <a:cs typeface="+mn-cs"/>
            </a:endParaRPr>
          </a:p>
          <a:p>
            <a:r>
              <a:rPr lang="fr-BE" sz="1200" b="1" u="sng" kern="1200" dirty="0" smtClean="0">
                <a:solidFill>
                  <a:schemeClr val="tx1"/>
                </a:solidFill>
                <a:effectLst/>
                <a:latin typeface="+mn-lt"/>
                <a:ea typeface="+mn-ea"/>
                <a:cs typeface="+mn-cs"/>
              </a:rPr>
              <a:t>Préambule</a:t>
            </a:r>
          </a:p>
          <a:p>
            <a:r>
              <a:rPr lang="fr-BE" sz="1200" kern="1200" dirty="0" smtClean="0">
                <a:solidFill>
                  <a:schemeClr val="tx1"/>
                </a:solidFill>
                <a:effectLst/>
                <a:latin typeface="+mn-lt"/>
                <a:ea typeface="+mn-ea"/>
                <a:cs typeface="+mn-cs"/>
              </a:rPr>
              <a:t>Parallèlement à son PCDR, la commune est signataire de la convention des maires. Elle est accompagnée dans sa démarche d’écriture d’un PAED par la Cellule Développement durable de la Province de Luxembourg. </a:t>
            </a:r>
          </a:p>
          <a:p>
            <a:r>
              <a:rPr lang="fr-BE" sz="1200" kern="1200" dirty="0" smtClean="0">
                <a:solidFill>
                  <a:schemeClr val="tx1"/>
                </a:solidFill>
                <a:effectLst/>
                <a:latin typeface="+mn-lt"/>
                <a:ea typeface="+mn-ea"/>
                <a:cs typeface="+mn-cs"/>
              </a:rPr>
              <a:t>Afin de mutualiser les efforts, de coordonner les objectifs et moyens, un seul groupe de travail rencontrant les objectifs des deux démarches a été mis sur pied. </a:t>
            </a:r>
          </a:p>
          <a:p>
            <a:r>
              <a:rPr lang="fr-BE" sz="1200" b="1" u="none" strike="noStrike" kern="1200" dirty="0" smtClean="0">
                <a:solidFill>
                  <a:schemeClr val="tx1"/>
                </a:solidFill>
                <a:effectLst/>
                <a:latin typeface="+mn-lt"/>
                <a:ea typeface="+mn-ea"/>
                <a:cs typeface="+mn-cs"/>
              </a:rPr>
              <a:t> </a:t>
            </a:r>
            <a:endParaRPr lang="fr-BE" sz="1200" b="1" u="sng"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18</a:t>
            </a:fld>
            <a:endParaRPr lang="fr-BE"/>
          </a:p>
        </p:txBody>
      </p:sp>
    </p:spTree>
    <p:extLst>
      <p:ext uri="{BB962C8B-B14F-4D97-AF65-F5344CB8AC3E}">
        <p14:creationId xmlns:p14="http://schemas.microsoft.com/office/powerpoint/2010/main" val="3451380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endParaRPr lang="fr-BE" sz="1400" b="1" u="sng" kern="1200" dirty="0" smtClean="0">
              <a:solidFill>
                <a:schemeClr val="tx1"/>
              </a:solidFill>
              <a:effectLst/>
              <a:latin typeface="+mn-lt"/>
              <a:ea typeface="+mn-ea"/>
              <a:cs typeface="+mn-cs"/>
            </a:endParaRPr>
          </a:p>
          <a:p>
            <a:r>
              <a:rPr lang="fr-BE" sz="1200" b="1" u="sng" kern="1200" dirty="0" smtClean="0">
                <a:solidFill>
                  <a:schemeClr val="tx1"/>
                </a:solidFill>
                <a:effectLst/>
                <a:latin typeface="+mn-lt"/>
                <a:ea typeface="+mn-ea"/>
                <a:cs typeface="+mn-cs"/>
              </a:rPr>
              <a:t>Méthodologie appliquée et outils utilisés</a:t>
            </a:r>
          </a:p>
          <a:p>
            <a:r>
              <a:rPr lang="fr-BE" sz="1200" kern="1200" dirty="0" smtClean="0">
                <a:solidFill>
                  <a:schemeClr val="tx1"/>
                </a:solidFill>
                <a:effectLst/>
                <a:latin typeface="+mn-lt"/>
                <a:ea typeface="+mn-ea"/>
                <a:cs typeface="+mn-cs"/>
              </a:rPr>
              <a:t>Création d’un comité de pilotage regroupant des citoyens et des élus membres de la CLDR ou non. </a:t>
            </a:r>
          </a:p>
          <a:p>
            <a:r>
              <a:rPr lang="fr-BE" sz="1200" kern="1200" dirty="0" smtClean="0">
                <a:solidFill>
                  <a:schemeClr val="tx1"/>
                </a:solidFill>
                <a:effectLst/>
                <a:latin typeface="+mn-lt"/>
                <a:ea typeface="+mn-ea"/>
                <a:cs typeface="+mn-cs"/>
              </a:rPr>
              <a:t>Le comité de pilotage du PAED est le GT de la CLDR. </a:t>
            </a:r>
          </a:p>
          <a:p>
            <a:r>
              <a:rPr lang="fr-BE" sz="1200" b="1" i="1" u="none" strike="noStrike" kern="1200" dirty="0" smtClean="0">
                <a:solidFill>
                  <a:schemeClr val="tx1"/>
                </a:solidFill>
                <a:effectLst/>
                <a:latin typeface="+mn-lt"/>
                <a:ea typeface="+mn-ea"/>
                <a:cs typeface="+mn-cs"/>
              </a:rPr>
              <a:t> </a:t>
            </a:r>
            <a:endParaRPr lang="fr-BE" sz="1200" b="1" i="1" u="sng" kern="1200" dirty="0" smtClean="0">
              <a:solidFill>
                <a:schemeClr val="tx1"/>
              </a:solidFill>
              <a:effectLst/>
              <a:latin typeface="+mn-lt"/>
              <a:ea typeface="+mn-ea"/>
              <a:cs typeface="+mn-cs"/>
            </a:endParaRPr>
          </a:p>
          <a:p>
            <a:r>
              <a:rPr lang="fr-BE" sz="1200" b="1" i="1" u="sng" kern="1200" dirty="0" smtClean="0">
                <a:solidFill>
                  <a:schemeClr val="tx1"/>
                </a:solidFill>
                <a:effectLst/>
                <a:latin typeface="+mn-lt"/>
                <a:ea typeface="+mn-ea"/>
                <a:cs typeface="+mn-cs"/>
              </a:rPr>
              <a:t>Réunions de la CLDR préalables au comité de pilotage (octobre-novembre)</a:t>
            </a:r>
          </a:p>
          <a:p>
            <a:r>
              <a:rPr lang="fr-BE" sz="1200" kern="1200" dirty="0" smtClean="0">
                <a:solidFill>
                  <a:schemeClr val="tx1"/>
                </a:solidFill>
                <a:effectLst/>
                <a:latin typeface="+mn-lt"/>
                <a:ea typeface="+mn-ea"/>
                <a:cs typeface="+mn-cs"/>
              </a:rPr>
              <a:t> </a:t>
            </a:r>
          </a:p>
          <a:p>
            <a:r>
              <a:rPr lang="fr-BE" sz="1200" b="1" i="1" u="sng" kern="1200" dirty="0" smtClean="0">
                <a:solidFill>
                  <a:schemeClr val="tx1"/>
                </a:solidFill>
                <a:effectLst/>
                <a:latin typeface="+mn-lt"/>
                <a:ea typeface="+mn-ea"/>
                <a:cs typeface="+mn-cs"/>
              </a:rPr>
              <a:t>Réunion du comité de pilotage (décembre ou janvier selon les agendas)</a:t>
            </a:r>
          </a:p>
          <a:p>
            <a:pPr lvl="0"/>
            <a:r>
              <a:rPr lang="fr-BE" sz="1200" kern="1200" dirty="0" smtClean="0">
                <a:solidFill>
                  <a:schemeClr val="tx1"/>
                </a:solidFill>
                <a:effectLst/>
                <a:latin typeface="+mn-lt"/>
                <a:ea typeface="+mn-ea"/>
                <a:cs typeface="+mn-cs"/>
              </a:rPr>
              <a:t>Présentation de POLLEC</a:t>
            </a:r>
          </a:p>
          <a:p>
            <a:pPr lvl="0"/>
            <a:r>
              <a:rPr lang="fr-BE" sz="1200" kern="1200" dirty="0" smtClean="0">
                <a:solidFill>
                  <a:schemeClr val="tx1"/>
                </a:solidFill>
                <a:effectLst/>
                <a:latin typeface="+mn-lt"/>
                <a:ea typeface="+mn-ea"/>
                <a:cs typeface="+mn-cs"/>
              </a:rPr>
              <a:t>Identification d’un logo et d’un slogan</a:t>
            </a:r>
          </a:p>
          <a:p>
            <a:pPr lvl="0"/>
            <a:r>
              <a:rPr lang="fr-BE" sz="1200" kern="1200" dirty="0" smtClean="0">
                <a:solidFill>
                  <a:schemeClr val="tx1"/>
                </a:solidFill>
                <a:effectLst/>
                <a:latin typeface="+mn-lt"/>
                <a:ea typeface="+mn-ea"/>
                <a:cs typeface="+mn-cs"/>
              </a:rPr>
              <a:t>Présentation de la méthode de travail</a:t>
            </a:r>
          </a:p>
          <a:p>
            <a:pPr lvl="0"/>
            <a:r>
              <a:rPr lang="fr-BE" sz="1200" kern="1200" dirty="0" smtClean="0">
                <a:solidFill>
                  <a:schemeClr val="tx1"/>
                </a:solidFill>
                <a:effectLst/>
                <a:latin typeface="+mn-lt"/>
                <a:ea typeface="+mn-ea"/>
                <a:cs typeface="+mn-cs"/>
              </a:rPr>
              <a:t>Présentation des atouts et faiblesses de la commune dans le domaine énergétique</a:t>
            </a:r>
          </a:p>
          <a:p>
            <a:pPr lvl="0"/>
            <a:r>
              <a:rPr lang="fr-BE" sz="1200" kern="1200" dirty="0" smtClean="0">
                <a:solidFill>
                  <a:schemeClr val="tx1"/>
                </a:solidFill>
                <a:effectLst/>
                <a:latin typeface="+mn-lt"/>
                <a:ea typeface="+mn-ea"/>
                <a:cs typeface="+mn-cs"/>
              </a:rPr>
              <a:t>Identification des défis et objectifs de développement</a:t>
            </a:r>
          </a:p>
          <a:p>
            <a:pPr lvl="1"/>
            <a:r>
              <a:rPr lang="fr-BE" sz="1200" kern="1200" dirty="0" smtClean="0">
                <a:solidFill>
                  <a:schemeClr val="tx1"/>
                </a:solidFill>
                <a:effectLst/>
                <a:latin typeface="+mn-lt"/>
                <a:ea typeface="+mn-ea"/>
                <a:cs typeface="+mn-cs"/>
              </a:rPr>
              <a:t>C’est ce que les habitants ont à perdre ou à gagner. À ce stade, il est nécessaire de vérifier la cohérence entre les AFOM et les défis.</a:t>
            </a:r>
          </a:p>
          <a:p>
            <a:pPr lvl="1"/>
            <a:r>
              <a:rPr lang="fr-BE" sz="1200" kern="1200" dirty="0" smtClean="0">
                <a:solidFill>
                  <a:schemeClr val="tx1"/>
                </a:solidFill>
                <a:effectLst/>
                <a:latin typeface="+mn-lt"/>
                <a:ea typeface="+mn-ea"/>
                <a:cs typeface="+mn-cs"/>
              </a:rPr>
              <a:t>Le défi répond-il bien aux AFOM identifiés ?</a:t>
            </a:r>
          </a:p>
          <a:p>
            <a:pPr lvl="1"/>
            <a:r>
              <a:rPr lang="fr-BE" sz="1200" kern="1200" dirty="0" smtClean="0">
                <a:solidFill>
                  <a:schemeClr val="tx1"/>
                </a:solidFill>
                <a:effectLst/>
                <a:latin typeface="+mn-lt"/>
                <a:ea typeface="+mn-ea"/>
                <a:cs typeface="+mn-cs"/>
              </a:rPr>
              <a:t>Compléter et valider les défis </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À ce stade, les participants vont sans doute également formuler des objectifs et des projets -&gt; il faut les entendre et les noter. </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Pour l’ensemble des réunions du comité de pilotage, Daniel Conrotte et la FRW seront présents. </a:t>
            </a:r>
          </a:p>
          <a:p>
            <a:r>
              <a:rPr lang="fr-BE" sz="1200" kern="1200" dirty="0" smtClean="0">
                <a:solidFill>
                  <a:schemeClr val="tx1"/>
                </a:solidFill>
                <a:effectLst/>
                <a:latin typeface="+mn-lt"/>
                <a:ea typeface="+mn-ea"/>
                <a:cs typeface="+mn-cs"/>
              </a:rPr>
              <a:t>Les agents communaux responsables de POLLEC et du PCDR pourront également participer.</a:t>
            </a:r>
          </a:p>
          <a:p>
            <a:r>
              <a:rPr lang="fr-BE" sz="1200" kern="1200" dirty="0" smtClean="0">
                <a:solidFill>
                  <a:schemeClr val="tx1"/>
                </a:solidFill>
                <a:effectLst/>
                <a:latin typeface="+mn-lt"/>
                <a:ea typeface="+mn-ea"/>
                <a:cs typeface="+mn-cs"/>
              </a:rPr>
              <a:t> </a:t>
            </a:r>
          </a:p>
          <a:p>
            <a:r>
              <a:rPr lang="fr-BE" sz="1200" b="1" i="1" u="sng" kern="1200" dirty="0" smtClean="0">
                <a:solidFill>
                  <a:schemeClr val="tx1"/>
                </a:solidFill>
                <a:effectLst/>
                <a:latin typeface="+mn-lt"/>
                <a:ea typeface="+mn-ea"/>
                <a:cs typeface="+mn-cs"/>
              </a:rPr>
              <a:t>Réunion de la CLDR pour validation du travail du comité de pilotage (février)</a:t>
            </a:r>
          </a:p>
          <a:p>
            <a:pPr lvl="0"/>
            <a:r>
              <a:rPr lang="fr-BE" sz="1200" kern="1200" dirty="0" smtClean="0">
                <a:solidFill>
                  <a:schemeClr val="tx1"/>
                </a:solidFill>
                <a:effectLst/>
                <a:latin typeface="+mn-lt"/>
                <a:ea typeface="+mn-ea"/>
                <a:cs typeface="+mn-cs"/>
              </a:rPr>
              <a:t>Vérification de la cohérence entre les objectifs issus des </a:t>
            </a:r>
            <a:r>
              <a:rPr lang="fr-BE" sz="1200" kern="1200" dirty="0" err="1" smtClean="0">
                <a:solidFill>
                  <a:schemeClr val="tx1"/>
                </a:solidFill>
                <a:effectLst/>
                <a:latin typeface="+mn-lt"/>
                <a:ea typeface="+mn-ea"/>
                <a:cs typeface="+mn-cs"/>
              </a:rPr>
              <a:t>GT’s</a:t>
            </a:r>
            <a:endParaRPr lang="fr-BE" sz="1200" kern="1200" dirty="0" smtClean="0">
              <a:solidFill>
                <a:schemeClr val="tx1"/>
              </a:solidFill>
              <a:effectLst/>
              <a:latin typeface="+mn-lt"/>
              <a:ea typeface="+mn-ea"/>
              <a:cs typeface="+mn-cs"/>
            </a:endParaRPr>
          </a:p>
          <a:p>
            <a:pPr lvl="0"/>
            <a:r>
              <a:rPr lang="fr-BE" sz="1200" kern="1200" dirty="0" smtClean="0">
                <a:solidFill>
                  <a:schemeClr val="tx1"/>
                </a:solidFill>
                <a:effectLst/>
                <a:latin typeface="+mn-lt"/>
                <a:ea typeface="+mn-ea"/>
                <a:cs typeface="+mn-cs"/>
              </a:rPr>
              <a:t>Validation des objectifs</a:t>
            </a:r>
          </a:p>
          <a:p>
            <a:pPr lvl="0"/>
            <a:r>
              <a:rPr lang="fr-BE" sz="1200" kern="1200" dirty="0" smtClean="0">
                <a:solidFill>
                  <a:schemeClr val="tx1"/>
                </a:solidFill>
                <a:effectLst/>
                <a:latin typeface="+mn-lt"/>
                <a:ea typeface="+mn-ea"/>
                <a:cs typeface="+mn-cs"/>
              </a:rPr>
              <a:t>Priorisation des défis</a:t>
            </a:r>
          </a:p>
          <a:p>
            <a:r>
              <a:rPr lang="fr-BE" sz="1200" kern="1200" dirty="0" smtClean="0">
                <a:solidFill>
                  <a:schemeClr val="tx1"/>
                </a:solidFill>
                <a:effectLst/>
                <a:latin typeface="+mn-lt"/>
                <a:ea typeface="+mn-ea"/>
                <a:cs typeface="+mn-cs"/>
              </a:rPr>
              <a:t> </a:t>
            </a:r>
          </a:p>
          <a:p>
            <a:r>
              <a:rPr lang="fr-BE" sz="1200" b="1" i="1" u="sng" kern="1200" dirty="0" smtClean="0">
                <a:solidFill>
                  <a:schemeClr val="tx1"/>
                </a:solidFill>
                <a:effectLst/>
                <a:latin typeface="+mn-lt"/>
                <a:ea typeface="+mn-ea"/>
                <a:cs typeface="+mn-cs"/>
              </a:rPr>
              <a:t>Réunion du comité de pilotage (de février à mai pour les cinq réunions qui suivent)</a:t>
            </a:r>
          </a:p>
          <a:p>
            <a:pPr lvl="0"/>
            <a:r>
              <a:rPr lang="fr-BE" sz="1200" kern="1200" dirty="0" smtClean="0">
                <a:solidFill>
                  <a:schemeClr val="tx1"/>
                </a:solidFill>
                <a:effectLst/>
                <a:latin typeface="+mn-lt"/>
                <a:ea typeface="+mn-ea"/>
                <a:cs typeface="+mn-cs"/>
              </a:rPr>
              <a:t>Présentation des remarques de la CLDR sur les objectifs et défis</a:t>
            </a:r>
          </a:p>
          <a:p>
            <a:pPr lvl="0"/>
            <a:r>
              <a:rPr lang="fr-BE" sz="1200" kern="1200" dirty="0" smtClean="0">
                <a:solidFill>
                  <a:schemeClr val="tx1"/>
                </a:solidFill>
                <a:effectLst/>
                <a:latin typeface="+mn-lt"/>
                <a:ea typeface="+mn-ea"/>
                <a:cs typeface="+mn-cs"/>
              </a:rPr>
              <a:t>Session de créativité pour imaginer les projets</a:t>
            </a:r>
          </a:p>
          <a:p>
            <a:r>
              <a:rPr lang="fr-BE" sz="1200" kern="1200" dirty="0" smtClean="0">
                <a:solidFill>
                  <a:schemeClr val="tx1"/>
                </a:solidFill>
                <a:effectLst/>
                <a:latin typeface="+mn-lt"/>
                <a:ea typeface="+mn-ea"/>
                <a:cs typeface="+mn-cs"/>
              </a:rPr>
              <a:t> </a:t>
            </a:r>
          </a:p>
          <a:p>
            <a:r>
              <a:rPr lang="fr-BE" sz="1200" b="1" i="1" u="sng" kern="1200" dirty="0" smtClean="0">
                <a:solidFill>
                  <a:schemeClr val="tx1"/>
                </a:solidFill>
                <a:effectLst/>
                <a:latin typeface="+mn-lt"/>
                <a:ea typeface="+mn-ea"/>
                <a:cs typeface="+mn-cs"/>
              </a:rPr>
              <a:t>Réunion du comité de pilotage</a:t>
            </a:r>
          </a:p>
          <a:p>
            <a:pPr lvl="0"/>
            <a:r>
              <a:rPr lang="fr-BE" sz="1200" kern="1200" dirty="0" smtClean="0">
                <a:solidFill>
                  <a:schemeClr val="tx1"/>
                </a:solidFill>
                <a:effectLst/>
                <a:latin typeface="+mn-lt"/>
                <a:ea typeface="+mn-ea"/>
                <a:cs typeface="+mn-cs"/>
              </a:rPr>
              <a:t>Présentation du calculateur et des actions déjà identifiées</a:t>
            </a:r>
          </a:p>
          <a:p>
            <a:pPr lvl="0"/>
            <a:r>
              <a:rPr lang="fr-BE" sz="1200" kern="1200" dirty="0" smtClean="0">
                <a:solidFill>
                  <a:schemeClr val="tx1"/>
                </a:solidFill>
                <a:effectLst/>
                <a:latin typeface="+mn-lt"/>
                <a:ea typeface="+mn-ea"/>
                <a:cs typeface="+mn-cs"/>
              </a:rPr>
              <a:t>Travail avec le calculateur et les actions (douces et dures) (intégration des projets courants et des projets issus de la réflexion créative). </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Si</a:t>
            </a:r>
            <a:r>
              <a:rPr lang="fr-BE" sz="1100" kern="1200" dirty="0" smtClean="0">
                <a:solidFill>
                  <a:schemeClr val="tx1"/>
                </a:solidFill>
                <a:effectLst/>
                <a:latin typeface="+mn-lt"/>
                <a:ea typeface="+mn-ea"/>
                <a:cs typeface="+mn-cs"/>
              </a:rPr>
              <a:t> </a:t>
            </a:r>
            <a:r>
              <a:rPr lang="fr-BE" sz="1200" kern="1200" dirty="0" smtClean="0">
                <a:solidFill>
                  <a:schemeClr val="tx1"/>
                </a:solidFill>
                <a:effectLst/>
                <a:latin typeface="+mn-lt"/>
                <a:ea typeface="+mn-ea"/>
                <a:cs typeface="+mn-cs"/>
              </a:rPr>
              <a:t>nécessaire, des visites pourraient être mises en place concomitamment aux réunions (Mars-Avril).</a:t>
            </a:r>
            <a:endParaRPr lang="fr-BE" sz="1100" kern="1200" dirty="0" smtClean="0">
              <a:solidFill>
                <a:schemeClr val="tx1"/>
              </a:solidFill>
              <a:effectLst/>
              <a:latin typeface="+mn-lt"/>
              <a:ea typeface="+mn-ea"/>
              <a:cs typeface="+mn-cs"/>
            </a:endParaRPr>
          </a:p>
          <a:p>
            <a:r>
              <a:rPr lang="fr-BE" sz="1200" b="1" i="1" u="none" strike="noStrike" kern="1200" dirty="0" smtClean="0">
                <a:solidFill>
                  <a:schemeClr val="tx1"/>
                </a:solidFill>
                <a:effectLst/>
                <a:latin typeface="+mn-lt"/>
                <a:ea typeface="+mn-ea"/>
                <a:cs typeface="+mn-cs"/>
              </a:rPr>
              <a:t> </a:t>
            </a:r>
            <a:endParaRPr lang="fr-BE" sz="1200" b="1" i="1" u="sng" kern="1200" dirty="0" smtClean="0">
              <a:solidFill>
                <a:schemeClr val="tx1"/>
              </a:solidFill>
              <a:effectLst/>
              <a:latin typeface="+mn-lt"/>
              <a:ea typeface="+mn-ea"/>
              <a:cs typeface="+mn-cs"/>
            </a:endParaRPr>
          </a:p>
          <a:p>
            <a:r>
              <a:rPr lang="fr-BE" sz="1200" b="1" i="1" u="sng" kern="1200" dirty="0" smtClean="0">
                <a:solidFill>
                  <a:schemeClr val="tx1"/>
                </a:solidFill>
                <a:effectLst/>
                <a:latin typeface="+mn-lt"/>
                <a:ea typeface="+mn-ea"/>
                <a:cs typeface="+mn-cs"/>
              </a:rPr>
              <a:t>Réunion du comité de pilotage</a:t>
            </a:r>
          </a:p>
          <a:p>
            <a:pPr lvl="0"/>
            <a:r>
              <a:rPr lang="fr-BE" sz="1200" kern="1200" dirty="0" smtClean="0">
                <a:solidFill>
                  <a:schemeClr val="tx1"/>
                </a:solidFill>
                <a:effectLst/>
                <a:latin typeface="+mn-lt"/>
                <a:ea typeface="+mn-ea"/>
                <a:cs typeface="+mn-cs"/>
              </a:rPr>
              <a:t>Travail avec le calculateur et les actions (douces et dures) (intégration des projets courants et des projets issus de la réflexion créative). </a:t>
            </a:r>
          </a:p>
          <a:p>
            <a:r>
              <a:rPr lang="fr-BE" sz="1200" b="1" i="1" u="none" strike="noStrike" kern="1200" dirty="0" smtClean="0">
                <a:solidFill>
                  <a:schemeClr val="tx1"/>
                </a:solidFill>
                <a:effectLst/>
                <a:latin typeface="+mn-lt"/>
                <a:ea typeface="+mn-ea"/>
                <a:cs typeface="+mn-cs"/>
              </a:rPr>
              <a:t> </a:t>
            </a:r>
            <a:endParaRPr lang="fr-BE" sz="1200" b="1" i="1" u="sng" kern="1200" dirty="0" smtClean="0">
              <a:solidFill>
                <a:schemeClr val="tx1"/>
              </a:solidFill>
              <a:effectLst/>
              <a:latin typeface="+mn-lt"/>
              <a:ea typeface="+mn-ea"/>
              <a:cs typeface="+mn-cs"/>
            </a:endParaRPr>
          </a:p>
          <a:p>
            <a:r>
              <a:rPr lang="fr-BE" sz="1200" b="1" i="1" u="sng" kern="1200" dirty="0" smtClean="0">
                <a:solidFill>
                  <a:schemeClr val="tx1"/>
                </a:solidFill>
                <a:effectLst/>
                <a:latin typeface="+mn-lt"/>
                <a:ea typeface="+mn-ea"/>
                <a:cs typeface="+mn-cs"/>
              </a:rPr>
              <a:t>Réunion du comité de pilotage</a:t>
            </a:r>
          </a:p>
          <a:p>
            <a:pPr lvl="0"/>
            <a:r>
              <a:rPr lang="fr-BE" sz="1200" kern="1200" dirty="0" smtClean="0">
                <a:solidFill>
                  <a:schemeClr val="tx1"/>
                </a:solidFill>
                <a:effectLst/>
                <a:latin typeface="+mn-lt"/>
                <a:ea typeface="+mn-ea"/>
                <a:cs typeface="+mn-cs"/>
              </a:rPr>
              <a:t>Travail avec le calculateur et les actions (douces et dures) (intégration des projets courants et des projets issus de la réflexion créative). </a:t>
            </a:r>
          </a:p>
          <a:p>
            <a:r>
              <a:rPr lang="fr-BE" sz="1200" b="1" i="1" u="none" strike="noStrike" kern="1200" dirty="0" smtClean="0">
                <a:solidFill>
                  <a:schemeClr val="tx1"/>
                </a:solidFill>
                <a:effectLst/>
                <a:latin typeface="+mn-lt"/>
                <a:ea typeface="+mn-ea"/>
                <a:cs typeface="+mn-cs"/>
              </a:rPr>
              <a:t> </a:t>
            </a:r>
            <a:endParaRPr lang="fr-BE" sz="1200" b="1" i="1" u="sng" kern="1200" dirty="0" smtClean="0">
              <a:solidFill>
                <a:schemeClr val="tx1"/>
              </a:solidFill>
              <a:effectLst/>
              <a:latin typeface="+mn-lt"/>
              <a:ea typeface="+mn-ea"/>
              <a:cs typeface="+mn-cs"/>
            </a:endParaRPr>
          </a:p>
          <a:p>
            <a:r>
              <a:rPr lang="fr-BE" sz="1200" b="1" i="1" u="sng" kern="1200" dirty="0" smtClean="0">
                <a:solidFill>
                  <a:schemeClr val="tx1"/>
                </a:solidFill>
                <a:effectLst/>
                <a:latin typeface="+mn-lt"/>
                <a:ea typeface="+mn-ea"/>
                <a:cs typeface="+mn-cs"/>
              </a:rPr>
              <a:t>Réunion du comité de pilotage élargi à la CLDR et/ou aux autres GT (mai)</a:t>
            </a:r>
          </a:p>
          <a:p>
            <a:pPr lvl="0"/>
            <a:r>
              <a:rPr lang="fr-BE" sz="1200" kern="1200" dirty="0" smtClean="0">
                <a:solidFill>
                  <a:schemeClr val="tx1"/>
                </a:solidFill>
                <a:effectLst/>
                <a:latin typeface="+mn-lt"/>
                <a:ea typeface="+mn-ea"/>
                <a:cs typeface="+mn-cs"/>
              </a:rPr>
              <a:t>Travail avec le calculateur et les actions d’adaptation qui sont des actions transversales à d’autres thématiques. Cette étape sera également nourrie du travail des autres GT du PCDR.</a:t>
            </a: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À ce stade, suffisamment d’éléments ont été rassemblés en ce qui concerne le PAED ; la Province pourra le finaliser.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conseil communal de </a:t>
            </a:r>
            <a:r>
              <a:rPr lang="fr-BE" sz="1200" kern="1200" dirty="0" err="1" smtClean="0">
                <a:solidFill>
                  <a:schemeClr val="tx1"/>
                </a:solidFill>
                <a:effectLst/>
                <a:latin typeface="+mn-lt"/>
                <a:ea typeface="+mn-ea"/>
                <a:cs typeface="+mn-cs"/>
              </a:rPr>
              <a:t>Gouvy</a:t>
            </a:r>
            <a:r>
              <a:rPr lang="fr-BE" sz="1200" kern="1200" dirty="0" smtClean="0">
                <a:solidFill>
                  <a:schemeClr val="tx1"/>
                </a:solidFill>
                <a:effectLst/>
                <a:latin typeface="+mn-lt"/>
                <a:ea typeface="+mn-ea"/>
                <a:cs typeface="+mn-cs"/>
              </a:rPr>
              <a:t> pourra ensuite le valider et le transmettre à la convention des maires.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Pour le contenu du PCDR, les projets seront encore hiérarchisés par la CLDR.</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comité de pilotage pourra rester actif pour s’assurer de la mise en œuvre des actions. La province de Luxembourg pourra continuer à l’aider ; une aide financière sera éventuellement possible.</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Meilleures salutations</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a:t>
            </a:r>
          </a:p>
          <a:p>
            <a:r>
              <a:rPr lang="fr-BE" sz="1200" b="1" i="1" kern="1200" dirty="0" smtClean="0">
                <a:solidFill>
                  <a:schemeClr val="tx1"/>
                </a:solidFill>
                <a:effectLst/>
                <a:latin typeface="+mn-lt"/>
                <a:ea typeface="+mn-ea"/>
                <a:cs typeface="+mn-cs"/>
              </a:rPr>
              <a:t>Michaël HENNEQUIN</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Agent de Développement</a:t>
            </a:r>
            <a:endParaRPr lang="fr-BE" sz="1200" kern="1200" dirty="0" smtClean="0">
              <a:solidFill>
                <a:schemeClr val="tx1"/>
              </a:solidFill>
              <a:effectLst/>
              <a:latin typeface="+mn-lt"/>
              <a:ea typeface="+mn-ea"/>
              <a:cs typeface="+mn-cs"/>
            </a:endParaRPr>
          </a:p>
          <a:p>
            <a:r>
              <a:rPr lang="fr-BE" sz="1200" i="1" u="sng" kern="1200" dirty="0" smtClean="0">
                <a:solidFill>
                  <a:schemeClr val="tx1"/>
                </a:solidFill>
                <a:effectLst/>
                <a:latin typeface="+mn-lt"/>
                <a:ea typeface="+mn-ea"/>
                <a:cs typeface="+mn-cs"/>
                <a:hlinkClick r:id="rId3"/>
              </a:rPr>
              <a:t>m.hennequin@frw.be</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+32 80 29 11 25</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+ 32 496 20 69 20</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Visitez notre site web : </a:t>
            </a:r>
            <a:r>
              <a:rPr lang="fr-BE" sz="1200" i="1" u="sng" kern="1200" dirty="0" smtClean="0">
                <a:solidFill>
                  <a:schemeClr val="tx1"/>
                </a:solidFill>
                <a:effectLst/>
                <a:latin typeface="+mn-lt"/>
                <a:ea typeface="+mn-ea"/>
                <a:cs typeface="+mn-cs"/>
                <a:hlinkClick r:id="rId4"/>
              </a:rPr>
              <a:t>www.frw.be</a:t>
            </a:r>
            <a:endParaRPr lang="fr-BE" sz="16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Et notre page Facebook : </a:t>
            </a:r>
            <a:r>
              <a:rPr lang="fr-BE" sz="1200" i="1" u="sng" kern="1200" dirty="0" smtClean="0">
                <a:solidFill>
                  <a:schemeClr val="tx1"/>
                </a:solidFill>
                <a:effectLst/>
                <a:latin typeface="+mn-lt"/>
                <a:ea typeface="+mn-ea"/>
                <a:cs typeface="+mn-cs"/>
                <a:hlinkClick r:id="rId5"/>
              </a:rPr>
              <a:t>www.facebook.com/FondationRuraleWallonie</a:t>
            </a:r>
            <a:endParaRPr lang="fr-BE" sz="1600" kern="1200" dirty="0" smtClean="0">
              <a:solidFill>
                <a:schemeClr val="tx1"/>
              </a:solidFill>
              <a:effectLst/>
              <a:latin typeface="+mn-lt"/>
              <a:ea typeface="+mn-ea"/>
              <a:cs typeface="+mn-cs"/>
            </a:endParaRPr>
          </a:p>
          <a:p>
            <a:r>
              <a:rPr lang="fr-BE" sz="800" kern="1200" dirty="0" smtClean="0">
                <a:solidFill>
                  <a:schemeClr val="tx1"/>
                </a:solidFill>
                <a:effectLst/>
                <a:latin typeface="+mn-lt"/>
                <a:ea typeface="+mn-ea"/>
                <a:cs typeface="+mn-cs"/>
              </a:rPr>
              <a:t> </a:t>
            </a:r>
            <a:endParaRPr lang="fr-BE" sz="20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19</a:t>
            </a:fld>
            <a:endParaRPr lang="fr-BE"/>
          </a:p>
        </p:txBody>
      </p:sp>
    </p:spTree>
    <p:extLst>
      <p:ext uri="{BB962C8B-B14F-4D97-AF65-F5344CB8AC3E}">
        <p14:creationId xmlns:p14="http://schemas.microsoft.com/office/powerpoint/2010/main" val="302626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2</a:t>
            </a:fld>
            <a:endParaRPr lang="fr-BE"/>
          </a:p>
        </p:txBody>
      </p:sp>
    </p:spTree>
    <p:extLst>
      <p:ext uri="{BB962C8B-B14F-4D97-AF65-F5344CB8AC3E}">
        <p14:creationId xmlns:p14="http://schemas.microsoft.com/office/powerpoint/2010/main" val="2970346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r>
              <a:rPr lang="fr-BE" sz="1200" b="1" kern="1200" dirty="0" smtClean="0">
                <a:solidFill>
                  <a:schemeClr val="tx1"/>
                </a:solidFill>
                <a:effectLst/>
                <a:latin typeface="+mn-lt"/>
                <a:ea typeface="+mn-ea"/>
                <a:cs typeface="+mn-cs"/>
              </a:rPr>
              <a:t>Groupe de travail énergie – Comité de pilotage de POLLEC : une réflexion conjointe</a:t>
            </a:r>
          </a:p>
          <a:p>
            <a:r>
              <a:rPr lang="fr-BE" sz="1200" b="1" u="none" strike="noStrike" kern="1200" dirty="0" smtClean="0">
                <a:solidFill>
                  <a:schemeClr val="tx1"/>
                </a:solidFill>
                <a:effectLst/>
                <a:latin typeface="+mn-lt"/>
                <a:ea typeface="+mn-ea"/>
                <a:cs typeface="+mn-cs"/>
              </a:rPr>
              <a:t> </a:t>
            </a:r>
            <a:endParaRPr lang="fr-BE" sz="1200" b="1" u="sng" kern="1200" dirty="0" smtClean="0">
              <a:solidFill>
                <a:schemeClr val="tx1"/>
              </a:solidFill>
              <a:effectLst/>
              <a:latin typeface="+mn-lt"/>
              <a:ea typeface="+mn-ea"/>
              <a:cs typeface="+mn-cs"/>
            </a:endParaRPr>
          </a:p>
          <a:p>
            <a:r>
              <a:rPr lang="fr-BE" sz="1200" b="1" u="sng" kern="1200" dirty="0" smtClean="0">
                <a:solidFill>
                  <a:schemeClr val="tx1"/>
                </a:solidFill>
                <a:effectLst/>
                <a:latin typeface="+mn-lt"/>
                <a:ea typeface="+mn-ea"/>
                <a:cs typeface="+mn-cs"/>
              </a:rPr>
              <a:t>Préambule</a:t>
            </a:r>
          </a:p>
          <a:p>
            <a:r>
              <a:rPr lang="fr-BE" sz="1200" kern="1200" dirty="0" smtClean="0">
                <a:solidFill>
                  <a:schemeClr val="tx1"/>
                </a:solidFill>
                <a:effectLst/>
                <a:latin typeface="+mn-lt"/>
                <a:ea typeface="+mn-ea"/>
                <a:cs typeface="+mn-cs"/>
              </a:rPr>
              <a:t>Parallèlement à son PCDR, la commune est signataire de la convention des maires. Elle est accompagnée dans sa démarche d’écriture d’un PAED par la Cellule Développement durable de la Province de Luxembourg. </a:t>
            </a:r>
          </a:p>
          <a:p>
            <a:r>
              <a:rPr lang="fr-BE" sz="1200" kern="1200" dirty="0" smtClean="0">
                <a:solidFill>
                  <a:schemeClr val="tx1"/>
                </a:solidFill>
                <a:effectLst/>
                <a:latin typeface="+mn-lt"/>
                <a:ea typeface="+mn-ea"/>
                <a:cs typeface="+mn-cs"/>
              </a:rPr>
              <a:t>Afin de mutualiser les efforts, de coordonner les objectifs et moyens, un seul groupe de travail rencontrant les objectifs des deux démarches a été mis sur pied. </a:t>
            </a:r>
          </a:p>
          <a:p>
            <a:r>
              <a:rPr lang="fr-BE" sz="1200" b="1" u="none" strike="noStrike" kern="1200" dirty="0" smtClean="0">
                <a:solidFill>
                  <a:schemeClr val="tx1"/>
                </a:solidFill>
                <a:effectLst/>
                <a:latin typeface="+mn-lt"/>
                <a:ea typeface="+mn-ea"/>
                <a:cs typeface="+mn-cs"/>
              </a:rPr>
              <a:t> </a:t>
            </a:r>
            <a:endParaRPr lang="fr-BE" sz="1200" b="1" u="sng"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20</a:t>
            </a:fld>
            <a:endParaRPr lang="fr-BE"/>
          </a:p>
        </p:txBody>
      </p:sp>
    </p:spTree>
    <p:extLst>
      <p:ext uri="{BB962C8B-B14F-4D97-AF65-F5344CB8AC3E}">
        <p14:creationId xmlns:p14="http://schemas.microsoft.com/office/powerpoint/2010/main" val="3172668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r>
              <a:rPr lang="fr-BE" sz="1200" b="1" i="1" u="sng" kern="1200" dirty="0" smtClean="0">
                <a:solidFill>
                  <a:schemeClr val="tx1"/>
                </a:solidFill>
                <a:effectLst/>
                <a:latin typeface="+mn-lt"/>
                <a:ea typeface="+mn-ea"/>
                <a:cs typeface="+mn-cs"/>
              </a:rPr>
              <a:t>Réunion de la CLDR pour validation du travail du comité de pilotage (février)</a:t>
            </a:r>
          </a:p>
          <a:p>
            <a:pPr lvl="0"/>
            <a:r>
              <a:rPr lang="fr-BE" sz="1200" kern="1200" dirty="0" smtClean="0">
                <a:solidFill>
                  <a:schemeClr val="tx1"/>
                </a:solidFill>
                <a:effectLst/>
                <a:latin typeface="+mn-lt"/>
                <a:ea typeface="+mn-ea"/>
                <a:cs typeface="+mn-cs"/>
              </a:rPr>
              <a:t>Vérification de la cohérence entre les objectifs issus des </a:t>
            </a:r>
            <a:r>
              <a:rPr lang="fr-BE" sz="1200" kern="1200" dirty="0" err="1" smtClean="0">
                <a:solidFill>
                  <a:schemeClr val="tx1"/>
                </a:solidFill>
                <a:effectLst/>
                <a:latin typeface="+mn-lt"/>
                <a:ea typeface="+mn-ea"/>
                <a:cs typeface="+mn-cs"/>
              </a:rPr>
              <a:t>GT’s</a:t>
            </a:r>
            <a:endParaRPr lang="fr-BE" sz="1200" kern="1200" dirty="0" smtClean="0">
              <a:solidFill>
                <a:schemeClr val="tx1"/>
              </a:solidFill>
              <a:effectLst/>
              <a:latin typeface="+mn-lt"/>
              <a:ea typeface="+mn-ea"/>
              <a:cs typeface="+mn-cs"/>
            </a:endParaRPr>
          </a:p>
          <a:p>
            <a:pPr lvl="0"/>
            <a:r>
              <a:rPr lang="fr-BE" sz="1200" kern="1200" dirty="0" smtClean="0">
                <a:solidFill>
                  <a:schemeClr val="tx1"/>
                </a:solidFill>
                <a:effectLst/>
                <a:latin typeface="+mn-lt"/>
                <a:ea typeface="+mn-ea"/>
                <a:cs typeface="+mn-cs"/>
              </a:rPr>
              <a:t>Validation des objectifs</a:t>
            </a:r>
          </a:p>
          <a:p>
            <a:pPr lvl="0"/>
            <a:r>
              <a:rPr lang="fr-BE" sz="1200" kern="1200" dirty="0" smtClean="0">
                <a:solidFill>
                  <a:schemeClr val="tx1"/>
                </a:solidFill>
                <a:effectLst/>
                <a:latin typeface="+mn-lt"/>
                <a:ea typeface="+mn-ea"/>
                <a:cs typeface="+mn-cs"/>
              </a:rPr>
              <a:t>Priorisation des défis</a:t>
            </a:r>
          </a:p>
          <a:p>
            <a:r>
              <a:rPr lang="fr-BE" sz="1200" kern="1200" dirty="0" smtClean="0">
                <a:solidFill>
                  <a:schemeClr val="tx1"/>
                </a:solidFill>
                <a:effectLst/>
                <a:latin typeface="+mn-lt"/>
                <a:ea typeface="+mn-ea"/>
                <a:cs typeface="+mn-cs"/>
              </a:rPr>
              <a:t> </a:t>
            </a:r>
          </a:p>
          <a:p>
            <a:r>
              <a:rPr lang="fr-BE" sz="1200" b="1" i="1" u="sng" kern="1200" dirty="0" smtClean="0">
                <a:solidFill>
                  <a:schemeClr val="tx1"/>
                </a:solidFill>
                <a:effectLst/>
                <a:latin typeface="+mn-lt"/>
                <a:ea typeface="+mn-ea"/>
                <a:cs typeface="+mn-cs"/>
              </a:rPr>
              <a:t>Réunion du comité de pilotage (de février à mai pour les cinq réunions qui suivent)</a:t>
            </a:r>
          </a:p>
          <a:p>
            <a:pPr lvl="0"/>
            <a:r>
              <a:rPr lang="fr-BE" sz="1200" kern="1200" dirty="0" smtClean="0">
                <a:solidFill>
                  <a:schemeClr val="tx1"/>
                </a:solidFill>
                <a:effectLst/>
                <a:latin typeface="+mn-lt"/>
                <a:ea typeface="+mn-ea"/>
                <a:cs typeface="+mn-cs"/>
              </a:rPr>
              <a:t>Présentation des remarques de la CLDR sur les objectifs et défis</a:t>
            </a:r>
          </a:p>
          <a:p>
            <a:pPr lvl="0"/>
            <a:r>
              <a:rPr lang="fr-BE" sz="1200" kern="1200" dirty="0" smtClean="0">
                <a:solidFill>
                  <a:schemeClr val="tx1"/>
                </a:solidFill>
                <a:effectLst/>
                <a:latin typeface="+mn-lt"/>
                <a:ea typeface="+mn-ea"/>
                <a:cs typeface="+mn-cs"/>
              </a:rPr>
              <a:t>Session de créativité pour imaginer les projets</a:t>
            </a:r>
          </a:p>
          <a:p>
            <a:r>
              <a:rPr lang="fr-BE" sz="1200" kern="1200" dirty="0" smtClean="0">
                <a:solidFill>
                  <a:schemeClr val="tx1"/>
                </a:solidFill>
                <a:effectLst/>
                <a:latin typeface="+mn-lt"/>
                <a:ea typeface="+mn-ea"/>
                <a:cs typeface="+mn-cs"/>
              </a:rPr>
              <a:t> </a:t>
            </a:r>
          </a:p>
          <a:p>
            <a:r>
              <a:rPr lang="fr-BE" sz="1200" b="1" i="1" u="sng" kern="1200" dirty="0" smtClean="0">
                <a:solidFill>
                  <a:schemeClr val="tx1"/>
                </a:solidFill>
                <a:effectLst/>
                <a:latin typeface="+mn-lt"/>
                <a:ea typeface="+mn-ea"/>
                <a:cs typeface="+mn-cs"/>
              </a:rPr>
              <a:t>Réunion du comité de pilotage</a:t>
            </a:r>
          </a:p>
          <a:p>
            <a:pPr lvl="0"/>
            <a:r>
              <a:rPr lang="fr-BE" sz="1200" kern="1200" dirty="0" smtClean="0">
                <a:solidFill>
                  <a:schemeClr val="tx1"/>
                </a:solidFill>
                <a:effectLst/>
                <a:latin typeface="+mn-lt"/>
                <a:ea typeface="+mn-ea"/>
                <a:cs typeface="+mn-cs"/>
              </a:rPr>
              <a:t>Présentation du calculateur et des actions déjà identifiées</a:t>
            </a:r>
          </a:p>
          <a:p>
            <a:pPr lvl="0"/>
            <a:r>
              <a:rPr lang="fr-BE" sz="1200" kern="1200" dirty="0" smtClean="0">
                <a:solidFill>
                  <a:schemeClr val="tx1"/>
                </a:solidFill>
                <a:effectLst/>
                <a:latin typeface="+mn-lt"/>
                <a:ea typeface="+mn-ea"/>
                <a:cs typeface="+mn-cs"/>
              </a:rPr>
              <a:t>Travail avec le calculateur et les actions (douces et dures) (intégration des projets courants et des projets issus de la réflexion créative). </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Si</a:t>
            </a:r>
            <a:r>
              <a:rPr lang="fr-BE" sz="1100" kern="1200" dirty="0" smtClean="0">
                <a:solidFill>
                  <a:schemeClr val="tx1"/>
                </a:solidFill>
                <a:effectLst/>
                <a:latin typeface="+mn-lt"/>
                <a:ea typeface="+mn-ea"/>
                <a:cs typeface="+mn-cs"/>
              </a:rPr>
              <a:t> </a:t>
            </a:r>
            <a:r>
              <a:rPr lang="fr-BE" sz="1200" kern="1200" dirty="0" smtClean="0">
                <a:solidFill>
                  <a:schemeClr val="tx1"/>
                </a:solidFill>
                <a:effectLst/>
                <a:latin typeface="+mn-lt"/>
                <a:ea typeface="+mn-ea"/>
                <a:cs typeface="+mn-cs"/>
              </a:rPr>
              <a:t>nécessaire, des visites pourraient être mises en place concomitamment aux réunions (Mars-Avril).</a:t>
            </a:r>
            <a:endParaRPr lang="fr-BE" sz="1100" kern="1200" dirty="0" smtClean="0">
              <a:solidFill>
                <a:schemeClr val="tx1"/>
              </a:solidFill>
              <a:effectLst/>
              <a:latin typeface="+mn-lt"/>
              <a:ea typeface="+mn-ea"/>
              <a:cs typeface="+mn-cs"/>
            </a:endParaRPr>
          </a:p>
          <a:p>
            <a:r>
              <a:rPr lang="fr-BE" sz="1200" b="1" i="1" u="none" strike="noStrike" kern="1200" dirty="0" smtClean="0">
                <a:solidFill>
                  <a:schemeClr val="tx1"/>
                </a:solidFill>
                <a:effectLst/>
                <a:latin typeface="+mn-lt"/>
                <a:ea typeface="+mn-ea"/>
                <a:cs typeface="+mn-cs"/>
              </a:rPr>
              <a:t> </a:t>
            </a:r>
            <a:endParaRPr lang="fr-BE" sz="1200" b="1" i="1" u="sng" kern="1200" dirty="0" smtClean="0">
              <a:solidFill>
                <a:schemeClr val="tx1"/>
              </a:solidFill>
              <a:effectLst/>
              <a:latin typeface="+mn-lt"/>
              <a:ea typeface="+mn-ea"/>
              <a:cs typeface="+mn-cs"/>
            </a:endParaRPr>
          </a:p>
          <a:p>
            <a:r>
              <a:rPr lang="fr-BE" sz="1200" b="1" i="1" u="sng" kern="1200" dirty="0" smtClean="0">
                <a:solidFill>
                  <a:schemeClr val="tx1"/>
                </a:solidFill>
                <a:effectLst/>
                <a:latin typeface="+mn-lt"/>
                <a:ea typeface="+mn-ea"/>
                <a:cs typeface="+mn-cs"/>
              </a:rPr>
              <a:t>Réunion du comité de pilotage</a:t>
            </a:r>
          </a:p>
          <a:p>
            <a:pPr lvl="0"/>
            <a:r>
              <a:rPr lang="fr-BE" sz="1200" kern="1200" dirty="0" smtClean="0">
                <a:solidFill>
                  <a:schemeClr val="tx1"/>
                </a:solidFill>
                <a:effectLst/>
                <a:latin typeface="+mn-lt"/>
                <a:ea typeface="+mn-ea"/>
                <a:cs typeface="+mn-cs"/>
              </a:rPr>
              <a:t>Travail avec le calculateur et les actions (douces et dures) (intégration des projets courants et des projets issus de la réflexion créative). </a:t>
            </a:r>
          </a:p>
          <a:p>
            <a:r>
              <a:rPr lang="fr-BE" sz="1200" b="1" i="1" u="none" strike="noStrike" kern="1200" dirty="0" smtClean="0">
                <a:solidFill>
                  <a:schemeClr val="tx1"/>
                </a:solidFill>
                <a:effectLst/>
                <a:latin typeface="+mn-lt"/>
                <a:ea typeface="+mn-ea"/>
                <a:cs typeface="+mn-cs"/>
              </a:rPr>
              <a:t> </a:t>
            </a:r>
            <a:endParaRPr lang="fr-BE" sz="1200" b="1" i="1" u="sng" kern="1200" dirty="0" smtClean="0">
              <a:solidFill>
                <a:schemeClr val="tx1"/>
              </a:solidFill>
              <a:effectLst/>
              <a:latin typeface="+mn-lt"/>
              <a:ea typeface="+mn-ea"/>
              <a:cs typeface="+mn-cs"/>
            </a:endParaRPr>
          </a:p>
          <a:p>
            <a:r>
              <a:rPr lang="fr-BE" sz="1200" b="1" i="1" u="sng" kern="1200" dirty="0" smtClean="0">
                <a:solidFill>
                  <a:schemeClr val="tx1"/>
                </a:solidFill>
                <a:effectLst/>
                <a:latin typeface="+mn-lt"/>
                <a:ea typeface="+mn-ea"/>
                <a:cs typeface="+mn-cs"/>
              </a:rPr>
              <a:t>Réunion du comité de pilotage</a:t>
            </a:r>
          </a:p>
          <a:p>
            <a:pPr lvl="0"/>
            <a:r>
              <a:rPr lang="fr-BE" sz="1200" kern="1200" dirty="0" smtClean="0">
                <a:solidFill>
                  <a:schemeClr val="tx1"/>
                </a:solidFill>
                <a:effectLst/>
                <a:latin typeface="+mn-lt"/>
                <a:ea typeface="+mn-ea"/>
                <a:cs typeface="+mn-cs"/>
              </a:rPr>
              <a:t>Travail avec le calculateur et les actions (douces et dures) (intégration des projets courants et des projets issus de la réflexion créative). </a:t>
            </a:r>
          </a:p>
          <a:p>
            <a:r>
              <a:rPr lang="fr-BE" sz="1200" b="1" i="1" u="none" strike="noStrike" kern="1200" dirty="0" smtClean="0">
                <a:solidFill>
                  <a:schemeClr val="tx1"/>
                </a:solidFill>
                <a:effectLst/>
                <a:latin typeface="+mn-lt"/>
                <a:ea typeface="+mn-ea"/>
                <a:cs typeface="+mn-cs"/>
              </a:rPr>
              <a:t> </a:t>
            </a:r>
            <a:endParaRPr lang="fr-BE" sz="1200" b="1" i="1" u="sng" kern="1200" dirty="0" smtClean="0">
              <a:solidFill>
                <a:schemeClr val="tx1"/>
              </a:solidFill>
              <a:effectLst/>
              <a:latin typeface="+mn-lt"/>
              <a:ea typeface="+mn-ea"/>
              <a:cs typeface="+mn-cs"/>
            </a:endParaRPr>
          </a:p>
          <a:p>
            <a:r>
              <a:rPr lang="fr-BE" sz="1200" b="1" i="1" u="sng" kern="1200" dirty="0" smtClean="0">
                <a:solidFill>
                  <a:schemeClr val="tx1"/>
                </a:solidFill>
                <a:effectLst/>
                <a:latin typeface="+mn-lt"/>
                <a:ea typeface="+mn-ea"/>
                <a:cs typeface="+mn-cs"/>
              </a:rPr>
              <a:t>Réunion du comité de pilotage élargi à la CLDR et/ou aux autres GT (mai)</a:t>
            </a:r>
          </a:p>
          <a:p>
            <a:pPr lvl="0"/>
            <a:r>
              <a:rPr lang="fr-BE" sz="1200" kern="1200" dirty="0" smtClean="0">
                <a:solidFill>
                  <a:schemeClr val="tx1"/>
                </a:solidFill>
                <a:effectLst/>
                <a:latin typeface="+mn-lt"/>
                <a:ea typeface="+mn-ea"/>
                <a:cs typeface="+mn-cs"/>
              </a:rPr>
              <a:t>Travail avec le calculateur et les actions d’adaptation qui sont des actions transversales à d’autres thématiques. Cette étape sera également nourrie du travail des autres GT du PCDR.</a:t>
            </a: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À ce stade, suffisamment d’éléments ont été rassemblés en ce qui concerne le PAED ; la Province pourra le finaliser.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conseil communal de </a:t>
            </a:r>
            <a:r>
              <a:rPr lang="fr-BE" sz="1200" kern="1200" dirty="0" err="1" smtClean="0">
                <a:solidFill>
                  <a:schemeClr val="tx1"/>
                </a:solidFill>
                <a:effectLst/>
                <a:latin typeface="+mn-lt"/>
                <a:ea typeface="+mn-ea"/>
                <a:cs typeface="+mn-cs"/>
              </a:rPr>
              <a:t>Gouvy</a:t>
            </a:r>
            <a:r>
              <a:rPr lang="fr-BE" sz="1200" kern="1200" dirty="0" smtClean="0">
                <a:solidFill>
                  <a:schemeClr val="tx1"/>
                </a:solidFill>
                <a:effectLst/>
                <a:latin typeface="+mn-lt"/>
                <a:ea typeface="+mn-ea"/>
                <a:cs typeface="+mn-cs"/>
              </a:rPr>
              <a:t> pourra ensuite le valider et le transmettre à la convention des maires.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Pour le contenu du PCDR, les projets seront encore hiérarchisés par la CLDR.</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comité de pilotage pourra rester actif pour s’assurer de la mise en œuvre des actions. La province de Luxembourg pourra continuer à l’aider ; une aide financière sera éventuellement possible.</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Meilleures salutations</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a:t>
            </a:r>
          </a:p>
          <a:p>
            <a:r>
              <a:rPr lang="fr-BE" sz="1200" b="1" i="1" kern="1200" dirty="0" smtClean="0">
                <a:solidFill>
                  <a:schemeClr val="tx1"/>
                </a:solidFill>
                <a:effectLst/>
                <a:latin typeface="+mn-lt"/>
                <a:ea typeface="+mn-ea"/>
                <a:cs typeface="+mn-cs"/>
              </a:rPr>
              <a:t>Michaël HENNEQUIN</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Agent de Développement</a:t>
            </a:r>
            <a:endParaRPr lang="fr-BE" sz="1200" kern="1200" dirty="0" smtClean="0">
              <a:solidFill>
                <a:schemeClr val="tx1"/>
              </a:solidFill>
              <a:effectLst/>
              <a:latin typeface="+mn-lt"/>
              <a:ea typeface="+mn-ea"/>
              <a:cs typeface="+mn-cs"/>
            </a:endParaRPr>
          </a:p>
          <a:p>
            <a:r>
              <a:rPr lang="fr-BE" sz="1200" i="1" u="sng" kern="1200" dirty="0" smtClean="0">
                <a:solidFill>
                  <a:schemeClr val="tx1"/>
                </a:solidFill>
                <a:effectLst/>
                <a:latin typeface="+mn-lt"/>
                <a:ea typeface="+mn-ea"/>
                <a:cs typeface="+mn-cs"/>
                <a:hlinkClick r:id="rId3"/>
              </a:rPr>
              <a:t>m.hennequin@frw.be</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+32 80 29 11 25</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+ 32 496 20 69 20</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Visitez notre site web : </a:t>
            </a:r>
            <a:r>
              <a:rPr lang="fr-BE" sz="1200" i="1" u="sng" kern="1200" dirty="0" smtClean="0">
                <a:solidFill>
                  <a:schemeClr val="tx1"/>
                </a:solidFill>
                <a:effectLst/>
                <a:latin typeface="+mn-lt"/>
                <a:ea typeface="+mn-ea"/>
                <a:cs typeface="+mn-cs"/>
                <a:hlinkClick r:id="rId4"/>
              </a:rPr>
              <a:t>www.frw.be</a:t>
            </a:r>
            <a:endParaRPr lang="fr-BE" sz="16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Et notre page Facebook : </a:t>
            </a:r>
            <a:r>
              <a:rPr lang="fr-BE" sz="1200" i="1" u="sng" kern="1200" dirty="0" smtClean="0">
                <a:solidFill>
                  <a:schemeClr val="tx1"/>
                </a:solidFill>
                <a:effectLst/>
                <a:latin typeface="+mn-lt"/>
                <a:ea typeface="+mn-ea"/>
                <a:cs typeface="+mn-cs"/>
                <a:hlinkClick r:id="rId5"/>
              </a:rPr>
              <a:t>www.facebook.com/FondationRuraleWallonie</a:t>
            </a:r>
            <a:endParaRPr lang="fr-BE" sz="1600" kern="1200" dirty="0" smtClean="0">
              <a:solidFill>
                <a:schemeClr val="tx1"/>
              </a:solidFill>
              <a:effectLst/>
              <a:latin typeface="+mn-lt"/>
              <a:ea typeface="+mn-ea"/>
              <a:cs typeface="+mn-cs"/>
            </a:endParaRPr>
          </a:p>
          <a:p>
            <a:r>
              <a:rPr lang="fr-BE" sz="800" kern="1200" dirty="0" smtClean="0">
                <a:solidFill>
                  <a:schemeClr val="tx1"/>
                </a:solidFill>
                <a:effectLst/>
                <a:latin typeface="+mn-lt"/>
                <a:ea typeface="+mn-ea"/>
                <a:cs typeface="+mn-cs"/>
              </a:rPr>
              <a:t> </a:t>
            </a:r>
            <a:endParaRPr lang="fr-BE" sz="20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21</a:t>
            </a:fld>
            <a:endParaRPr lang="fr-BE"/>
          </a:p>
        </p:txBody>
      </p:sp>
    </p:spTree>
    <p:extLst>
      <p:ext uri="{BB962C8B-B14F-4D97-AF65-F5344CB8AC3E}">
        <p14:creationId xmlns:p14="http://schemas.microsoft.com/office/powerpoint/2010/main" val="1519964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r>
              <a:rPr lang="fr-BE" sz="1200" b="1" i="1" u="sng" kern="1200" dirty="0" smtClean="0">
                <a:solidFill>
                  <a:schemeClr val="tx1"/>
                </a:solidFill>
                <a:effectLst/>
                <a:latin typeface="+mn-lt"/>
                <a:ea typeface="+mn-ea"/>
                <a:cs typeface="+mn-cs"/>
              </a:rPr>
              <a:t>Réunion du comité de pilotage</a:t>
            </a:r>
          </a:p>
          <a:p>
            <a:pPr lvl="0"/>
            <a:r>
              <a:rPr lang="fr-BE" sz="1200" kern="1200" dirty="0" smtClean="0">
                <a:solidFill>
                  <a:schemeClr val="tx1"/>
                </a:solidFill>
                <a:effectLst/>
                <a:latin typeface="+mn-lt"/>
                <a:ea typeface="+mn-ea"/>
                <a:cs typeface="+mn-cs"/>
              </a:rPr>
              <a:t>Présentation du calculateur et des actions déjà identifiées</a:t>
            </a:r>
          </a:p>
          <a:p>
            <a:pPr lvl="0"/>
            <a:r>
              <a:rPr lang="fr-BE" sz="1200" kern="1200" dirty="0" smtClean="0">
                <a:solidFill>
                  <a:schemeClr val="tx1"/>
                </a:solidFill>
                <a:effectLst/>
                <a:latin typeface="+mn-lt"/>
                <a:ea typeface="+mn-ea"/>
                <a:cs typeface="+mn-cs"/>
              </a:rPr>
              <a:t>Travail avec le calculateur et les actions (douces et dures) (intégration des projets courants et des projets issus de la réflexion créative). </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Si</a:t>
            </a:r>
            <a:r>
              <a:rPr lang="fr-BE" sz="1100" kern="1200" dirty="0" smtClean="0">
                <a:solidFill>
                  <a:schemeClr val="tx1"/>
                </a:solidFill>
                <a:effectLst/>
                <a:latin typeface="+mn-lt"/>
                <a:ea typeface="+mn-ea"/>
                <a:cs typeface="+mn-cs"/>
              </a:rPr>
              <a:t> </a:t>
            </a:r>
            <a:r>
              <a:rPr lang="fr-BE" sz="1200" kern="1200" dirty="0" smtClean="0">
                <a:solidFill>
                  <a:schemeClr val="tx1"/>
                </a:solidFill>
                <a:effectLst/>
                <a:latin typeface="+mn-lt"/>
                <a:ea typeface="+mn-ea"/>
                <a:cs typeface="+mn-cs"/>
              </a:rPr>
              <a:t>nécessaire, des visites pourraient être mises en place concomitamment aux réunions (Mars-Avril).</a:t>
            </a:r>
            <a:endParaRPr lang="fr-BE" sz="1100" kern="1200" dirty="0" smtClean="0">
              <a:solidFill>
                <a:schemeClr val="tx1"/>
              </a:solidFill>
              <a:effectLst/>
              <a:latin typeface="+mn-lt"/>
              <a:ea typeface="+mn-ea"/>
              <a:cs typeface="+mn-cs"/>
            </a:endParaRPr>
          </a:p>
          <a:p>
            <a:r>
              <a:rPr lang="fr-BE" sz="1200" b="1" i="1" u="none" strike="noStrike" kern="1200" dirty="0" smtClean="0">
                <a:solidFill>
                  <a:schemeClr val="tx1"/>
                </a:solidFill>
                <a:effectLst/>
                <a:latin typeface="+mn-lt"/>
                <a:ea typeface="+mn-ea"/>
                <a:cs typeface="+mn-cs"/>
              </a:rPr>
              <a:t> </a:t>
            </a:r>
            <a:endParaRPr lang="fr-BE" sz="1200" b="1" i="1" u="sng" kern="1200" dirty="0" smtClean="0">
              <a:solidFill>
                <a:schemeClr val="tx1"/>
              </a:solidFill>
              <a:effectLst/>
              <a:latin typeface="+mn-lt"/>
              <a:ea typeface="+mn-ea"/>
              <a:cs typeface="+mn-cs"/>
            </a:endParaRPr>
          </a:p>
          <a:p>
            <a:r>
              <a:rPr lang="fr-BE" sz="1200" b="1" i="1" u="sng" kern="1200" dirty="0" smtClean="0">
                <a:solidFill>
                  <a:schemeClr val="tx1"/>
                </a:solidFill>
                <a:effectLst/>
                <a:latin typeface="+mn-lt"/>
                <a:ea typeface="+mn-ea"/>
                <a:cs typeface="+mn-cs"/>
              </a:rPr>
              <a:t>Réunion du comité de pilotage</a:t>
            </a:r>
          </a:p>
          <a:p>
            <a:pPr lvl="0"/>
            <a:r>
              <a:rPr lang="fr-BE" sz="1200" kern="1200" dirty="0" smtClean="0">
                <a:solidFill>
                  <a:schemeClr val="tx1"/>
                </a:solidFill>
                <a:effectLst/>
                <a:latin typeface="+mn-lt"/>
                <a:ea typeface="+mn-ea"/>
                <a:cs typeface="+mn-cs"/>
              </a:rPr>
              <a:t>Travail avec le calculateur et les actions (douces et dures) (intégration des projets courants et des projets issus de la réflexion créative). </a:t>
            </a:r>
          </a:p>
          <a:p>
            <a:r>
              <a:rPr lang="fr-BE" sz="1200" b="1" i="1" u="none" strike="noStrike" kern="1200" dirty="0" smtClean="0">
                <a:solidFill>
                  <a:schemeClr val="tx1"/>
                </a:solidFill>
                <a:effectLst/>
                <a:latin typeface="+mn-lt"/>
                <a:ea typeface="+mn-ea"/>
                <a:cs typeface="+mn-cs"/>
              </a:rPr>
              <a:t> </a:t>
            </a:r>
            <a:endParaRPr lang="fr-BE" sz="1200" b="1" i="1" u="sng" kern="1200" dirty="0" smtClean="0">
              <a:solidFill>
                <a:schemeClr val="tx1"/>
              </a:solidFill>
              <a:effectLst/>
              <a:latin typeface="+mn-lt"/>
              <a:ea typeface="+mn-ea"/>
              <a:cs typeface="+mn-cs"/>
            </a:endParaRPr>
          </a:p>
          <a:p>
            <a:r>
              <a:rPr lang="fr-BE" sz="1200" b="1" i="1" u="sng" kern="1200" dirty="0" smtClean="0">
                <a:solidFill>
                  <a:schemeClr val="tx1"/>
                </a:solidFill>
                <a:effectLst/>
                <a:latin typeface="+mn-lt"/>
                <a:ea typeface="+mn-ea"/>
                <a:cs typeface="+mn-cs"/>
              </a:rPr>
              <a:t>Réunion du comité de pilotage</a:t>
            </a:r>
          </a:p>
          <a:p>
            <a:pPr lvl="0"/>
            <a:r>
              <a:rPr lang="fr-BE" sz="1200" kern="1200" dirty="0" smtClean="0">
                <a:solidFill>
                  <a:schemeClr val="tx1"/>
                </a:solidFill>
                <a:effectLst/>
                <a:latin typeface="+mn-lt"/>
                <a:ea typeface="+mn-ea"/>
                <a:cs typeface="+mn-cs"/>
              </a:rPr>
              <a:t>Travail avec le calculateur et les actions (douces et dures) (intégration des projets courants et des projets issus de la réflexion créative). </a:t>
            </a:r>
          </a:p>
          <a:p>
            <a:r>
              <a:rPr lang="fr-BE" sz="1200" b="1" i="1" u="none" strike="noStrike" kern="1200" dirty="0" smtClean="0">
                <a:solidFill>
                  <a:schemeClr val="tx1"/>
                </a:solidFill>
                <a:effectLst/>
                <a:latin typeface="+mn-lt"/>
                <a:ea typeface="+mn-ea"/>
                <a:cs typeface="+mn-cs"/>
              </a:rPr>
              <a:t> </a:t>
            </a:r>
            <a:endParaRPr lang="fr-BE" sz="1200" b="1" i="1" u="sng" kern="1200" dirty="0" smtClean="0">
              <a:solidFill>
                <a:schemeClr val="tx1"/>
              </a:solidFill>
              <a:effectLst/>
              <a:latin typeface="+mn-lt"/>
              <a:ea typeface="+mn-ea"/>
              <a:cs typeface="+mn-cs"/>
            </a:endParaRPr>
          </a:p>
          <a:p>
            <a:r>
              <a:rPr lang="fr-BE" sz="1200" b="1" i="1" u="sng" kern="1200" dirty="0" smtClean="0">
                <a:solidFill>
                  <a:schemeClr val="tx1"/>
                </a:solidFill>
                <a:effectLst/>
                <a:latin typeface="+mn-lt"/>
                <a:ea typeface="+mn-ea"/>
                <a:cs typeface="+mn-cs"/>
              </a:rPr>
              <a:t>Réunion du comité de pilotage élargi à la CLDR et/ou aux autres GT (mai)</a:t>
            </a:r>
          </a:p>
          <a:p>
            <a:pPr lvl="0"/>
            <a:r>
              <a:rPr lang="fr-BE" sz="1200" kern="1200" dirty="0" smtClean="0">
                <a:solidFill>
                  <a:schemeClr val="tx1"/>
                </a:solidFill>
                <a:effectLst/>
                <a:latin typeface="+mn-lt"/>
                <a:ea typeface="+mn-ea"/>
                <a:cs typeface="+mn-cs"/>
              </a:rPr>
              <a:t>Travail avec le calculateur et les actions d’adaptation qui sont des actions transversales à d’autres thématiques. Cette étape sera également nourrie du travail des autres GT du PCDR.</a:t>
            </a: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À ce stade, suffisamment d’éléments ont été rassemblés en ce qui concerne le PAED ; la Province pourra le finaliser.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conseil communal de </a:t>
            </a:r>
            <a:r>
              <a:rPr lang="fr-BE" sz="1200" kern="1200" dirty="0" err="1" smtClean="0">
                <a:solidFill>
                  <a:schemeClr val="tx1"/>
                </a:solidFill>
                <a:effectLst/>
                <a:latin typeface="+mn-lt"/>
                <a:ea typeface="+mn-ea"/>
                <a:cs typeface="+mn-cs"/>
              </a:rPr>
              <a:t>Gouvy</a:t>
            </a:r>
            <a:r>
              <a:rPr lang="fr-BE" sz="1200" kern="1200" dirty="0" smtClean="0">
                <a:solidFill>
                  <a:schemeClr val="tx1"/>
                </a:solidFill>
                <a:effectLst/>
                <a:latin typeface="+mn-lt"/>
                <a:ea typeface="+mn-ea"/>
                <a:cs typeface="+mn-cs"/>
              </a:rPr>
              <a:t> pourra ensuite le valider et le transmettre à la convention des maires.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Pour le contenu du PCDR, les projets seront encore hiérarchisés par la CLDR.</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comité de pilotage pourra rester actif pour s’assurer de la mise en œuvre des actions. La province de Luxembourg pourra continuer à l’aider ; une aide financière sera éventuellement possible.</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Meilleures salutations</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a:t>
            </a:r>
          </a:p>
          <a:p>
            <a:r>
              <a:rPr lang="fr-BE" sz="1200" b="1" i="1" kern="1200" dirty="0" smtClean="0">
                <a:solidFill>
                  <a:schemeClr val="tx1"/>
                </a:solidFill>
                <a:effectLst/>
                <a:latin typeface="+mn-lt"/>
                <a:ea typeface="+mn-ea"/>
                <a:cs typeface="+mn-cs"/>
              </a:rPr>
              <a:t>Michaël HENNEQUIN</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Agent de Développement</a:t>
            </a:r>
            <a:endParaRPr lang="fr-BE" sz="1200" kern="1200" dirty="0" smtClean="0">
              <a:solidFill>
                <a:schemeClr val="tx1"/>
              </a:solidFill>
              <a:effectLst/>
              <a:latin typeface="+mn-lt"/>
              <a:ea typeface="+mn-ea"/>
              <a:cs typeface="+mn-cs"/>
            </a:endParaRPr>
          </a:p>
          <a:p>
            <a:r>
              <a:rPr lang="fr-BE" sz="1200" i="1" u="sng" kern="1200" dirty="0" smtClean="0">
                <a:solidFill>
                  <a:schemeClr val="tx1"/>
                </a:solidFill>
                <a:effectLst/>
                <a:latin typeface="+mn-lt"/>
                <a:ea typeface="+mn-ea"/>
                <a:cs typeface="+mn-cs"/>
                <a:hlinkClick r:id="rId3"/>
              </a:rPr>
              <a:t>m.hennequin@frw.be</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+32 80 29 11 25</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+ 32 496 20 69 20</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Visitez notre site web : </a:t>
            </a:r>
            <a:r>
              <a:rPr lang="fr-BE" sz="1200" i="1" u="sng" kern="1200" dirty="0" smtClean="0">
                <a:solidFill>
                  <a:schemeClr val="tx1"/>
                </a:solidFill>
                <a:effectLst/>
                <a:latin typeface="+mn-lt"/>
                <a:ea typeface="+mn-ea"/>
                <a:cs typeface="+mn-cs"/>
                <a:hlinkClick r:id="rId4"/>
              </a:rPr>
              <a:t>www.frw.be</a:t>
            </a:r>
            <a:endParaRPr lang="fr-BE" sz="16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Et notre page Facebook : </a:t>
            </a:r>
            <a:r>
              <a:rPr lang="fr-BE" sz="1200" i="1" u="sng" kern="1200" dirty="0" smtClean="0">
                <a:solidFill>
                  <a:schemeClr val="tx1"/>
                </a:solidFill>
                <a:effectLst/>
                <a:latin typeface="+mn-lt"/>
                <a:ea typeface="+mn-ea"/>
                <a:cs typeface="+mn-cs"/>
                <a:hlinkClick r:id="rId5"/>
              </a:rPr>
              <a:t>www.facebook.com/FondationRuraleWallonie</a:t>
            </a:r>
            <a:endParaRPr lang="fr-BE" sz="1600" kern="1200" dirty="0" smtClean="0">
              <a:solidFill>
                <a:schemeClr val="tx1"/>
              </a:solidFill>
              <a:effectLst/>
              <a:latin typeface="+mn-lt"/>
              <a:ea typeface="+mn-ea"/>
              <a:cs typeface="+mn-cs"/>
            </a:endParaRPr>
          </a:p>
          <a:p>
            <a:r>
              <a:rPr lang="fr-BE" sz="800" kern="1200" dirty="0" smtClean="0">
                <a:solidFill>
                  <a:schemeClr val="tx1"/>
                </a:solidFill>
                <a:effectLst/>
                <a:latin typeface="+mn-lt"/>
                <a:ea typeface="+mn-ea"/>
                <a:cs typeface="+mn-cs"/>
              </a:rPr>
              <a:t> </a:t>
            </a:r>
            <a:endParaRPr lang="fr-BE" sz="20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22</a:t>
            </a:fld>
            <a:endParaRPr lang="fr-BE"/>
          </a:p>
        </p:txBody>
      </p:sp>
    </p:spTree>
    <p:extLst>
      <p:ext uri="{BB962C8B-B14F-4D97-AF65-F5344CB8AC3E}">
        <p14:creationId xmlns:p14="http://schemas.microsoft.com/office/powerpoint/2010/main" val="48890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r>
              <a:rPr lang="fr-BE" sz="1200" b="1" i="1" u="sng" kern="1200" dirty="0" smtClean="0">
                <a:solidFill>
                  <a:schemeClr val="tx1"/>
                </a:solidFill>
                <a:effectLst/>
                <a:latin typeface="+mn-lt"/>
                <a:ea typeface="+mn-ea"/>
                <a:cs typeface="+mn-cs"/>
              </a:rPr>
              <a:t>Réunion du comité de pilotage (de février à mai pour les cinq réunions qui suivent)</a:t>
            </a:r>
          </a:p>
          <a:p>
            <a:pPr lvl="0"/>
            <a:r>
              <a:rPr lang="fr-BE" sz="1200" kern="1200" dirty="0" smtClean="0">
                <a:solidFill>
                  <a:schemeClr val="tx1"/>
                </a:solidFill>
                <a:effectLst/>
                <a:latin typeface="+mn-lt"/>
                <a:ea typeface="+mn-ea"/>
                <a:cs typeface="+mn-cs"/>
              </a:rPr>
              <a:t>Présentation des remarques de la CLDR sur les objectifs et défis</a:t>
            </a:r>
          </a:p>
          <a:p>
            <a:pPr lvl="0"/>
            <a:r>
              <a:rPr lang="fr-BE" sz="1200" kern="1200" dirty="0" smtClean="0">
                <a:solidFill>
                  <a:schemeClr val="tx1"/>
                </a:solidFill>
                <a:effectLst/>
                <a:latin typeface="+mn-lt"/>
                <a:ea typeface="+mn-ea"/>
                <a:cs typeface="+mn-cs"/>
              </a:rPr>
              <a:t>Session de créativité pour imaginer les projets</a:t>
            </a:r>
          </a:p>
          <a:p>
            <a:r>
              <a:rPr lang="fr-BE" sz="1200" kern="1200" dirty="0" smtClean="0">
                <a:solidFill>
                  <a:schemeClr val="tx1"/>
                </a:solidFill>
                <a:effectLst/>
                <a:latin typeface="+mn-lt"/>
                <a:ea typeface="+mn-ea"/>
                <a:cs typeface="+mn-cs"/>
              </a:rPr>
              <a:t> </a:t>
            </a:r>
          </a:p>
          <a:p>
            <a:r>
              <a:rPr lang="fr-BE" sz="1200" b="1" i="1" u="sng" kern="1200" dirty="0" smtClean="0">
                <a:solidFill>
                  <a:schemeClr val="tx1"/>
                </a:solidFill>
                <a:effectLst/>
                <a:latin typeface="+mn-lt"/>
                <a:ea typeface="+mn-ea"/>
                <a:cs typeface="+mn-cs"/>
              </a:rPr>
              <a:t>Réunion du comité de pilotage</a:t>
            </a:r>
          </a:p>
          <a:p>
            <a:pPr lvl="0"/>
            <a:r>
              <a:rPr lang="fr-BE" sz="1200" kern="1200" dirty="0" smtClean="0">
                <a:solidFill>
                  <a:schemeClr val="tx1"/>
                </a:solidFill>
                <a:effectLst/>
                <a:latin typeface="+mn-lt"/>
                <a:ea typeface="+mn-ea"/>
                <a:cs typeface="+mn-cs"/>
              </a:rPr>
              <a:t>Présentation du calculateur et des actions déjà identifiées</a:t>
            </a:r>
          </a:p>
          <a:p>
            <a:pPr lvl="0"/>
            <a:r>
              <a:rPr lang="fr-BE" sz="1200" kern="1200" dirty="0" smtClean="0">
                <a:solidFill>
                  <a:schemeClr val="tx1"/>
                </a:solidFill>
                <a:effectLst/>
                <a:latin typeface="+mn-lt"/>
                <a:ea typeface="+mn-ea"/>
                <a:cs typeface="+mn-cs"/>
              </a:rPr>
              <a:t>Travail avec le calculateur et les actions (douces et dures) (intégration des projets courants et des projets issus de la réflexion créative). </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Si</a:t>
            </a:r>
            <a:r>
              <a:rPr lang="fr-BE" sz="1100" kern="1200" dirty="0" smtClean="0">
                <a:solidFill>
                  <a:schemeClr val="tx1"/>
                </a:solidFill>
                <a:effectLst/>
                <a:latin typeface="+mn-lt"/>
                <a:ea typeface="+mn-ea"/>
                <a:cs typeface="+mn-cs"/>
              </a:rPr>
              <a:t> </a:t>
            </a:r>
            <a:r>
              <a:rPr lang="fr-BE" sz="1200" kern="1200" dirty="0" smtClean="0">
                <a:solidFill>
                  <a:schemeClr val="tx1"/>
                </a:solidFill>
                <a:effectLst/>
                <a:latin typeface="+mn-lt"/>
                <a:ea typeface="+mn-ea"/>
                <a:cs typeface="+mn-cs"/>
              </a:rPr>
              <a:t>nécessaire, des visites pourraient être mises en place concomitamment aux réunions (Mars-Avril).</a:t>
            </a:r>
            <a:endParaRPr lang="fr-BE" sz="1100" kern="1200" dirty="0" smtClean="0">
              <a:solidFill>
                <a:schemeClr val="tx1"/>
              </a:solidFill>
              <a:effectLst/>
              <a:latin typeface="+mn-lt"/>
              <a:ea typeface="+mn-ea"/>
              <a:cs typeface="+mn-cs"/>
            </a:endParaRPr>
          </a:p>
          <a:p>
            <a:r>
              <a:rPr lang="fr-BE" sz="1200" b="1" i="1" u="none" strike="noStrike" kern="1200" dirty="0" smtClean="0">
                <a:solidFill>
                  <a:schemeClr val="tx1"/>
                </a:solidFill>
                <a:effectLst/>
                <a:latin typeface="+mn-lt"/>
                <a:ea typeface="+mn-ea"/>
                <a:cs typeface="+mn-cs"/>
              </a:rPr>
              <a:t> </a:t>
            </a:r>
            <a:endParaRPr lang="fr-BE" sz="1200" b="1" i="1" u="sng" kern="1200" dirty="0" smtClean="0">
              <a:solidFill>
                <a:schemeClr val="tx1"/>
              </a:solidFill>
              <a:effectLst/>
              <a:latin typeface="+mn-lt"/>
              <a:ea typeface="+mn-ea"/>
              <a:cs typeface="+mn-cs"/>
            </a:endParaRPr>
          </a:p>
          <a:p>
            <a:r>
              <a:rPr lang="fr-BE" sz="1200" b="1" i="1" u="sng" kern="1200" dirty="0" smtClean="0">
                <a:solidFill>
                  <a:schemeClr val="tx1"/>
                </a:solidFill>
                <a:effectLst/>
                <a:latin typeface="+mn-lt"/>
                <a:ea typeface="+mn-ea"/>
                <a:cs typeface="+mn-cs"/>
              </a:rPr>
              <a:t>Réunion du comité de pilotage</a:t>
            </a:r>
          </a:p>
          <a:p>
            <a:pPr lvl="0"/>
            <a:r>
              <a:rPr lang="fr-BE" sz="1200" kern="1200" dirty="0" smtClean="0">
                <a:solidFill>
                  <a:schemeClr val="tx1"/>
                </a:solidFill>
                <a:effectLst/>
                <a:latin typeface="+mn-lt"/>
                <a:ea typeface="+mn-ea"/>
                <a:cs typeface="+mn-cs"/>
              </a:rPr>
              <a:t>Travail avec le calculateur et les actions (douces et dures) (intégration des projets courants et des projets issus de la réflexion créative). </a:t>
            </a:r>
          </a:p>
          <a:p>
            <a:r>
              <a:rPr lang="fr-BE" sz="1200" b="1" i="1" u="none" strike="noStrike" kern="1200" dirty="0" smtClean="0">
                <a:solidFill>
                  <a:schemeClr val="tx1"/>
                </a:solidFill>
                <a:effectLst/>
                <a:latin typeface="+mn-lt"/>
                <a:ea typeface="+mn-ea"/>
                <a:cs typeface="+mn-cs"/>
              </a:rPr>
              <a:t> </a:t>
            </a:r>
            <a:endParaRPr lang="fr-BE" sz="1200" b="1" i="1" u="sng" kern="1200" dirty="0" smtClean="0">
              <a:solidFill>
                <a:schemeClr val="tx1"/>
              </a:solidFill>
              <a:effectLst/>
              <a:latin typeface="+mn-lt"/>
              <a:ea typeface="+mn-ea"/>
              <a:cs typeface="+mn-cs"/>
            </a:endParaRPr>
          </a:p>
          <a:p>
            <a:r>
              <a:rPr lang="fr-BE" sz="1200" b="1" i="1" u="sng" kern="1200" dirty="0" smtClean="0">
                <a:solidFill>
                  <a:schemeClr val="tx1"/>
                </a:solidFill>
                <a:effectLst/>
                <a:latin typeface="+mn-lt"/>
                <a:ea typeface="+mn-ea"/>
                <a:cs typeface="+mn-cs"/>
              </a:rPr>
              <a:t>Réunion du comité de pilotage</a:t>
            </a:r>
          </a:p>
          <a:p>
            <a:pPr lvl="0"/>
            <a:r>
              <a:rPr lang="fr-BE" sz="1200" kern="1200" dirty="0" smtClean="0">
                <a:solidFill>
                  <a:schemeClr val="tx1"/>
                </a:solidFill>
                <a:effectLst/>
                <a:latin typeface="+mn-lt"/>
                <a:ea typeface="+mn-ea"/>
                <a:cs typeface="+mn-cs"/>
              </a:rPr>
              <a:t>Travail avec le calculateur et les actions (douces et dures) (intégration des projets courants et des projets issus de la réflexion créative). </a:t>
            </a:r>
          </a:p>
          <a:p>
            <a:r>
              <a:rPr lang="fr-BE" sz="1200" b="1" i="1" u="none" strike="noStrike" kern="1200" dirty="0" smtClean="0">
                <a:solidFill>
                  <a:schemeClr val="tx1"/>
                </a:solidFill>
                <a:effectLst/>
                <a:latin typeface="+mn-lt"/>
                <a:ea typeface="+mn-ea"/>
                <a:cs typeface="+mn-cs"/>
              </a:rPr>
              <a:t> </a:t>
            </a:r>
            <a:endParaRPr lang="fr-BE" sz="1200" b="1" i="1" u="sng" kern="1200" dirty="0" smtClean="0">
              <a:solidFill>
                <a:schemeClr val="tx1"/>
              </a:solidFill>
              <a:effectLst/>
              <a:latin typeface="+mn-lt"/>
              <a:ea typeface="+mn-ea"/>
              <a:cs typeface="+mn-cs"/>
            </a:endParaRPr>
          </a:p>
          <a:p>
            <a:r>
              <a:rPr lang="fr-BE" sz="1200" b="1" i="1" u="sng" kern="1200" dirty="0" smtClean="0">
                <a:solidFill>
                  <a:schemeClr val="tx1"/>
                </a:solidFill>
                <a:effectLst/>
                <a:latin typeface="+mn-lt"/>
                <a:ea typeface="+mn-ea"/>
                <a:cs typeface="+mn-cs"/>
              </a:rPr>
              <a:t>Réunion du comité de pilotage élargi à la CLDR et/ou aux autres GT (mai)</a:t>
            </a:r>
          </a:p>
          <a:p>
            <a:pPr lvl="0"/>
            <a:r>
              <a:rPr lang="fr-BE" sz="1200" kern="1200" dirty="0" smtClean="0">
                <a:solidFill>
                  <a:schemeClr val="tx1"/>
                </a:solidFill>
                <a:effectLst/>
                <a:latin typeface="+mn-lt"/>
                <a:ea typeface="+mn-ea"/>
                <a:cs typeface="+mn-cs"/>
              </a:rPr>
              <a:t>Travail avec le calculateur et les actions d’adaptation qui sont des actions transversales à d’autres thématiques. Cette étape sera également nourrie du travail des autres GT du PCDR.</a:t>
            </a: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À ce stade, suffisamment d’éléments ont été rassemblés en ce qui concerne le PAED ; la Province pourra le finaliser.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conseil communal de </a:t>
            </a:r>
            <a:r>
              <a:rPr lang="fr-BE" sz="1200" kern="1200" dirty="0" err="1" smtClean="0">
                <a:solidFill>
                  <a:schemeClr val="tx1"/>
                </a:solidFill>
                <a:effectLst/>
                <a:latin typeface="+mn-lt"/>
                <a:ea typeface="+mn-ea"/>
                <a:cs typeface="+mn-cs"/>
              </a:rPr>
              <a:t>Gouvy</a:t>
            </a:r>
            <a:r>
              <a:rPr lang="fr-BE" sz="1200" kern="1200" dirty="0" smtClean="0">
                <a:solidFill>
                  <a:schemeClr val="tx1"/>
                </a:solidFill>
                <a:effectLst/>
                <a:latin typeface="+mn-lt"/>
                <a:ea typeface="+mn-ea"/>
                <a:cs typeface="+mn-cs"/>
              </a:rPr>
              <a:t> pourra ensuite le valider et le transmettre à la convention des maires.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Pour le contenu du PCDR, les projets seront encore hiérarchisés par la CLDR.</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comité de pilotage pourra rester actif pour s’assurer de la mise en œuvre des actions. La province de Luxembourg pourra continuer à l’aider ; une aide financière sera éventuellement possible.</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Meilleures salutations</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a:t>
            </a:r>
          </a:p>
          <a:p>
            <a:r>
              <a:rPr lang="fr-BE" sz="1200" b="1" i="1" kern="1200" dirty="0" smtClean="0">
                <a:solidFill>
                  <a:schemeClr val="tx1"/>
                </a:solidFill>
                <a:effectLst/>
                <a:latin typeface="+mn-lt"/>
                <a:ea typeface="+mn-ea"/>
                <a:cs typeface="+mn-cs"/>
              </a:rPr>
              <a:t>Michaël HENNEQUIN</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Agent de Développement</a:t>
            </a:r>
            <a:endParaRPr lang="fr-BE" sz="1200" kern="1200" dirty="0" smtClean="0">
              <a:solidFill>
                <a:schemeClr val="tx1"/>
              </a:solidFill>
              <a:effectLst/>
              <a:latin typeface="+mn-lt"/>
              <a:ea typeface="+mn-ea"/>
              <a:cs typeface="+mn-cs"/>
            </a:endParaRPr>
          </a:p>
          <a:p>
            <a:r>
              <a:rPr lang="fr-BE" sz="1200" i="1" u="sng" kern="1200" dirty="0" smtClean="0">
                <a:solidFill>
                  <a:schemeClr val="tx1"/>
                </a:solidFill>
                <a:effectLst/>
                <a:latin typeface="+mn-lt"/>
                <a:ea typeface="+mn-ea"/>
                <a:cs typeface="+mn-cs"/>
                <a:hlinkClick r:id="rId3"/>
              </a:rPr>
              <a:t>m.hennequin@frw.be</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+32 80 29 11 25</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+ 32 496 20 69 20</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Visitez notre site web : </a:t>
            </a:r>
            <a:r>
              <a:rPr lang="fr-BE" sz="1200" i="1" u="sng" kern="1200" dirty="0" smtClean="0">
                <a:solidFill>
                  <a:schemeClr val="tx1"/>
                </a:solidFill>
                <a:effectLst/>
                <a:latin typeface="+mn-lt"/>
                <a:ea typeface="+mn-ea"/>
                <a:cs typeface="+mn-cs"/>
                <a:hlinkClick r:id="rId4"/>
              </a:rPr>
              <a:t>www.frw.be</a:t>
            </a:r>
            <a:endParaRPr lang="fr-BE" sz="16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Et notre page Facebook : </a:t>
            </a:r>
            <a:r>
              <a:rPr lang="fr-BE" sz="1200" i="1" u="sng" kern="1200" dirty="0" smtClean="0">
                <a:solidFill>
                  <a:schemeClr val="tx1"/>
                </a:solidFill>
                <a:effectLst/>
                <a:latin typeface="+mn-lt"/>
                <a:ea typeface="+mn-ea"/>
                <a:cs typeface="+mn-cs"/>
                <a:hlinkClick r:id="rId5"/>
              </a:rPr>
              <a:t>www.facebook.com/FondationRuraleWallonie</a:t>
            </a:r>
            <a:endParaRPr lang="fr-BE" sz="1600" kern="1200" dirty="0" smtClean="0">
              <a:solidFill>
                <a:schemeClr val="tx1"/>
              </a:solidFill>
              <a:effectLst/>
              <a:latin typeface="+mn-lt"/>
              <a:ea typeface="+mn-ea"/>
              <a:cs typeface="+mn-cs"/>
            </a:endParaRPr>
          </a:p>
          <a:p>
            <a:r>
              <a:rPr lang="fr-BE" sz="800" kern="1200" dirty="0" smtClean="0">
                <a:solidFill>
                  <a:schemeClr val="tx1"/>
                </a:solidFill>
                <a:effectLst/>
                <a:latin typeface="+mn-lt"/>
                <a:ea typeface="+mn-ea"/>
                <a:cs typeface="+mn-cs"/>
              </a:rPr>
              <a:t> </a:t>
            </a:r>
            <a:endParaRPr lang="fr-BE" sz="20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23</a:t>
            </a:fld>
            <a:endParaRPr lang="fr-BE"/>
          </a:p>
        </p:txBody>
      </p:sp>
    </p:spTree>
    <p:extLst>
      <p:ext uri="{BB962C8B-B14F-4D97-AF65-F5344CB8AC3E}">
        <p14:creationId xmlns:p14="http://schemas.microsoft.com/office/powerpoint/2010/main" val="1473880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r>
              <a:rPr lang="fr-BE" sz="1200" b="1" i="1" u="sng" kern="1200" dirty="0" smtClean="0">
                <a:solidFill>
                  <a:schemeClr val="tx1"/>
                </a:solidFill>
                <a:effectLst/>
                <a:latin typeface="+mn-lt"/>
                <a:ea typeface="+mn-ea"/>
                <a:cs typeface="+mn-cs"/>
              </a:rPr>
              <a:t>Réunion du comité de pilotage élargi à la CLDR et/ou aux autres GT (mai)</a:t>
            </a:r>
          </a:p>
          <a:p>
            <a:pPr lvl="0"/>
            <a:r>
              <a:rPr lang="fr-BE" sz="1200" kern="1200" dirty="0" smtClean="0">
                <a:solidFill>
                  <a:schemeClr val="tx1"/>
                </a:solidFill>
                <a:effectLst/>
                <a:latin typeface="+mn-lt"/>
                <a:ea typeface="+mn-ea"/>
                <a:cs typeface="+mn-cs"/>
              </a:rPr>
              <a:t>Travail avec le calculateur et les actions d’adaptation qui sont des actions transversales à d’autres thématiques. Cette étape sera également nourrie du travail des autres GT du PCDR.</a:t>
            </a: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À ce stade, suffisamment d’éléments ont été rassemblés en ce qui concerne le PAED ; la Province pourra le finaliser.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conseil communal de </a:t>
            </a:r>
            <a:r>
              <a:rPr lang="fr-BE" sz="1200" kern="1200" dirty="0" err="1" smtClean="0">
                <a:solidFill>
                  <a:schemeClr val="tx1"/>
                </a:solidFill>
                <a:effectLst/>
                <a:latin typeface="+mn-lt"/>
                <a:ea typeface="+mn-ea"/>
                <a:cs typeface="+mn-cs"/>
              </a:rPr>
              <a:t>Gouvy</a:t>
            </a:r>
            <a:r>
              <a:rPr lang="fr-BE" sz="1200" kern="1200" dirty="0" smtClean="0">
                <a:solidFill>
                  <a:schemeClr val="tx1"/>
                </a:solidFill>
                <a:effectLst/>
                <a:latin typeface="+mn-lt"/>
                <a:ea typeface="+mn-ea"/>
                <a:cs typeface="+mn-cs"/>
              </a:rPr>
              <a:t> pourra ensuite le valider et le transmettre à la convention des maires.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Pour le contenu du PCDR, les projets seront encore hiérarchisés par la CLDR.</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comité de pilotage pourra rester actif pour s’assurer de la mise en œuvre des actions. La province de Luxembourg pourra continuer à l’aider ; une aide financière sera éventuellement possible.</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Meilleures salutations</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a:t>
            </a:r>
          </a:p>
          <a:p>
            <a:r>
              <a:rPr lang="fr-BE" sz="1200" b="1" i="1" kern="1200" dirty="0" smtClean="0">
                <a:solidFill>
                  <a:schemeClr val="tx1"/>
                </a:solidFill>
                <a:effectLst/>
                <a:latin typeface="+mn-lt"/>
                <a:ea typeface="+mn-ea"/>
                <a:cs typeface="+mn-cs"/>
              </a:rPr>
              <a:t>Michaël HENNEQUIN</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Agent de Développement</a:t>
            </a:r>
            <a:endParaRPr lang="fr-BE" sz="1200" kern="1200" dirty="0" smtClean="0">
              <a:solidFill>
                <a:schemeClr val="tx1"/>
              </a:solidFill>
              <a:effectLst/>
              <a:latin typeface="+mn-lt"/>
              <a:ea typeface="+mn-ea"/>
              <a:cs typeface="+mn-cs"/>
            </a:endParaRPr>
          </a:p>
          <a:p>
            <a:r>
              <a:rPr lang="fr-BE" sz="1200" i="1" u="sng" kern="1200" dirty="0" smtClean="0">
                <a:solidFill>
                  <a:schemeClr val="tx1"/>
                </a:solidFill>
                <a:effectLst/>
                <a:latin typeface="+mn-lt"/>
                <a:ea typeface="+mn-ea"/>
                <a:cs typeface="+mn-cs"/>
                <a:hlinkClick r:id="rId3"/>
              </a:rPr>
              <a:t>m.hennequin@frw.be</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+32 80 29 11 25</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+ 32 496 20 69 20</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Visitez notre site web : </a:t>
            </a:r>
            <a:r>
              <a:rPr lang="fr-BE" sz="1200" i="1" u="sng" kern="1200" dirty="0" smtClean="0">
                <a:solidFill>
                  <a:schemeClr val="tx1"/>
                </a:solidFill>
                <a:effectLst/>
                <a:latin typeface="+mn-lt"/>
                <a:ea typeface="+mn-ea"/>
                <a:cs typeface="+mn-cs"/>
                <a:hlinkClick r:id="rId4"/>
              </a:rPr>
              <a:t>www.frw.be</a:t>
            </a:r>
            <a:endParaRPr lang="fr-BE" sz="16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Et notre page Facebook : </a:t>
            </a:r>
            <a:r>
              <a:rPr lang="fr-BE" sz="1200" i="1" u="sng" kern="1200" dirty="0" smtClean="0">
                <a:solidFill>
                  <a:schemeClr val="tx1"/>
                </a:solidFill>
                <a:effectLst/>
                <a:latin typeface="+mn-lt"/>
                <a:ea typeface="+mn-ea"/>
                <a:cs typeface="+mn-cs"/>
                <a:hlinkClick r:id="rId5"/>
              </a:rPr>
              <a:t>www.facebook.com/FondationRuraleWallonie</a:t>
            </a:r>
            <a:endParaRPr lang="fr-BE" sz="1600" kern="1200" dirty="0" smtClean="0">
              <a:solidFill>
                <a:schemeClr val="tx1"/>
              </a:solidFill>
              <a:effectLst/>
              <a:latin typeface="+mn-lt"/>
              <a:ea typeface="+mn-ea"/>
              <a:cs typeface="+mn-cs"/>
            </a:endParaRPr>
          </a:p>
          <a:p>
            <a:r>
              <a:rPr lang="fr-BE" sz="800" kern="1200" dirty="0" smtClean="0">
                <a:solidFill>
                  <a:schemeClr val="tx1"/>
                </a:solidFill>
                <a:effectLst/>
                <a:latin typeface="+mn-lt"/>
                <a:ea typeface="+mn-ea"/>
                <a:cs typeface="+mn-cs"/>
              </a:rPr>
              <a:t> </a:t>
            </a:r>
            <a:endParaRPr lang="fr-BE" sz="20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24</a:t>
            </a:fld>
            <a:endParaRPr lang="fr-BE"/>
          </a:p>
        </p:txBody>
      </p:sp>
    </p:spTree>
    <p:extLst>
      <p:ext uri="{BB962C8B-B14F-4D97-AF65-F5344CB8AC3E}">
        <p14:creationId xmlns:p14="http://schemas.microsoft.com/office/powerpoint/2010/main" val="2950389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r>
              <a:rPr lang="fr-BE" sz="1200" b="1" i="1" u="sng" kern="1200" dirty="0" smtClean="0">
                <a:solidFill>
                  <a:schemeClr val="tx1"/>
                </a:solidFill>
                <a:effectLst/>
                <a:latin typeface="+mn-lt"/>
                <a:ea typeface="+mn-ea"/>
                <a:cs typeface="+mn-cs"/>
              </a:rPr>
              <a:t>Réunion du comité de pilotage élargi à la CLDR et/ou aux autres GT (mai)</a:t>
            </a:r>
          </a:p>
          <a:p>
            <a:pPr lvl="0"/>
            <a:r>
              <a:rPr lang="fr-BE" sz="1200" kern="1200" dirty="0" smtClean="0">
                <a:solidFill>
                  <a:schemeClr val="tx1"/>
                </a:solidFill>
                <a:effectLst/>
                <a:latin typeface="+mn-lt"/>
                <a:ea typeface="+mn-ea"/>
                <a:cs typeface="+mn-cs"/>
              </a:rPr>
              <a:t>Travail avec le calculateur et les actions d’adaptation qui sont des actions transversales à d’autres thématiques. Cette étape sera également nourrie du travail des autres GT du PCDR.</a:t>
            </a: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À ce stade, suffisamment d’éléments ont été rassemblés en ce qui concerne le PAED ; la Province pourra le finaliser.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conseil communal de </a:t>
            </a:r>
            <a:r>
              <a:rPr lang="fr-BE" sz="1200" kern="1200" dirty="0" err="1" smtClean="0">
                <a:solidFill>
                  <a:schemeClr val="tx1"/>
                </a:solidFill>
                <a:effectLst/>
                <a:latin typeface="+mn-lt"/>
                <a:ea typeface="+mn-ea"/>
                <a:cs typeface="+mn-cs"/>
              </a:rPr>
              <a:t>Gouvy</a:t>
            </a:r>
            <a:r>
              <a:rPr lang="fr-BE" sz="1200" kern="1200" dirty="0" smtClean="0">
                <a:solidFill>
                  <a:schemeClr val="tx1"/>
                </a:solidFill>
                <a:effectLst/>
                <a:latin typeface="+mn-lt"/>
                <a:ea typeface="+mn-ea"/>
                <a:cs typeface="+mn-cs"/>
              </a:rPr>
              <a:t> pourra ensuite le valider et le transmettre à la convention des maires.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Pour le contenu du PCDR, les projets seront encore hiérarchisés par la CLDR.</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comité de pilotage pourra rester actif pour s’assurer de la mise en œuvre des actions. La province de Luxembourg pourra continuer à l’aider ; une aide financière sera éventuellement possible.</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Meilleures salutations</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a:t>
            </a:r>
          </a:p>
          <a:p>
            <a:r>
              <a:rPr lang="fr-BE" sz="1200" b="1" i="1" kern="1200" dirty="0" smtClean="0">
                <a:solidFill>
                  <a:schemeClr val="tx1"/>
                </a:solidFill>
                <a:effectLst/>
                <a:latin typeface="+mn-lt"/>
                <a:ea typeface="+mn-ea"/>
                <a:cs typeface="+mn-cs"/>
              </a:rPr>
              <a:t>Michaël HENNEQUIN</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Agent de Développement</a:t>
            </a:r>
            <a:endParaRPr lang="fr-BE" sz="1200" kern="1200" dirty="0" smtClean="0">
              <a:solidFill>
                <a:schemeClr val="tx1"/>
              </a:solidFill>
              <a:effectLst/>
              <a:latin typeface="+mn-lt"/>
              <a:ea typeface="+mn-ea"/>
              <a:cs typeface="+mn-cs"/>
            </a:endParaRPr>
          </a:p>
          <a:p>
            <a:r>
              <a:rPr lang="fr-BE" sz="1200" i="1" u="sng" kern="1200" dirty="0" smtClean="0">
                <a:solidFill>
                  <a:schemeClr val="tx1"/>
                </a:solidFill>
                <a:effectLst/>
                <a:latin typeface="+mn-lt"/>
                <a:ea typeface="+mn-ea"/>
                <a:cs typeface="+mn-cs"/>
                <a:hlinkClick r:id="rId3"/>
              </a:rPr>
              <a:t>m.hennequin@frw.be</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+32 80 29 11 25</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+ 32 496 20 69 20</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Visitez notre site web : </a:t>
            </a:r>
            <a:r>
              <a:rPr lang="fr-BE" sz="1200" i="1" u="sng" kern="1200" dirty="0" smtClean="0">
                <a:solidFill>
                  <a:schemeClr val="tx1"/>
                </a:solidFill>
                <a:effectLst/>
                <a:latin typeface="+mn-lt"/>
                <a:ea typeface="+mn-ea"/>
                <a:cs typeface="+mn-cs"/>
                <a:hlinkClick r:id="rId4"/>
              </a:rPr>
              <a:t>www.frw.be</a:t>
            </a:r>
            <a:endParaRPr lang="fr-BE" sz="16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Et notre page Facebook : </a:t>
            </a:r>
            <a:r>
              <a:rPr lang="fr-BE" sz="1200" i="1" u="sng" kern="1200" dirty="0" smtClean="0">
                <a:solidFill>
                  <a:schemeClr val="tx1"/>
                </a:solidFill>
                <a:effectLst/>
                <a:latin typeface="+mn-lt"/>
                <a:ea typeface="+mn-ea"/>
                <a:cs typeface="+mn-cs"/>
                <a:hlinkClick r:id="rId5"/>
              </a:rPr>
              <a:t>www.facebook.com/FondationRuraleWallonie</a:t>
            </a:r>
            <a:endParaRPr lang="fr-BE" sz="1600" kern="1200" dirty="0" smtClean="0">
              <a:solidFill>
                <a:schemeClr val="tx1"/>
              </a:solidFill>
              <a:effectLst/>
              <a:latin typeface="+mn-lt"/>
              <a:ea typeface="+mn-ea"/>
              <a:cs typeface="+mn-cs"/>
            </a:endParaRPr>
          </a:p>
          <a:p>
            <a:r>
              <a:rPr lang="fr-BE" sz="800" kern="1200" dirty="0" smtClean="0">
                <a:solidFill>
                  <a:schemeClr val="tx1"/>
                </a:solidFill>
                <a:effectLst/>
                <a:latin typeface="+mn-lt"/>
                <a:ea typeface="+mn-ea"/>
                <a:cs typeface="+mn-cs"/>
              </a:rPr>
              <a:t> </a:t>
            </a:r>
            <a:endParaRPr lang="fr-BE" sz="20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25</a:t>
            </a:fld>
            <a:endParaRPr lang="fr-BE"/>
          </a:p>
        </p:txBody>
      </p:sp>
    </p:spTree>
    <p:extLst>
      <p:ext uri="{BB962C8B-B14F-4D97-AF65-F5344CB8AC3E}">
        <p14:creationId xmlns:p14="http://schemas.microsoft.com/office/powerpoint/2010/main" val="162013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r>
              <a:rPr lang="fr-BE" sz="1200" b="1" i="1" u="sng" kern="1200" dirty="0" smtClean="0">
                <a:solidFill>
                  <a:schemeClr val="tx1"/>
                </a:solidFill>
                <a:effectLst/>
                <a:latin typeface="+mn-lt"/>
                <a:ea typeface="+mn-ea"/>
                <a:cs typeface="+mn-cs"/>
              </a:rPr>
              <a:t>Réunion du comité de pilotage élargi à la CLDR et/ou aux autres GT (mai)</a:t>
            </a:r>
          </a:p>
          <a:p>
            <a:pPr lvl="0"/>
            <a:r>
              <a:rPr lang="fr-BE" sz="1200" kern="1200" dirty="0" smtClean="0">
                <a:solidFill>
                  <a:schemeClr val="tx1"/>
                </a:solidFill>
                <a:effectLst/>
                <a:latin typeface="+mn-lt"/>
                <a:ea typeface="+mn-ea"/>
                <a:cs typeface="+mn-cs"/>
              </a:rPr>
              <a:t>Travail avec le calculateur et les actions d’adaptation qui sont des actions transversales à d’autres thématiques. Cette étape sera également nourrie du travail des autres GT du PCDR.</a:t>
            </a: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À ce stade, suffisamment d’éléments ont été rassemblés en ce qui concerne le PAED ; la Province pourra le finaliser.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conseil communal de </a:t>
            </a:r>
            <a:r>
              <a:rPr lang="fr-BE" sz="1200" kern="1200" dirty="0" err="1" smtClean="0">
                <a:solidFill>
                  <a:schemeClr val="tx1"/>
                </a:solidFill>
                <a:effectLst/>
                <a:latin typeface="+mn-lt"/>
                <a:ea typeface="+mn-ea"/>
                <a:cs typeface="+mn-cs"/>
              </a:rPr>
              <a:t>Gouvy</a:t>
            </a:r>
            <a:r>
              <a:rPr lang="fr-BE" sz="1200" kern="1200" dirty="0" smtClean="0">
                <a:solidFill>
                  <a:schemeClr val="tx1"/>
                </a:solidFill>
                <a:effectLst/>
                <a:latin typeface="+mn-lt"/>
                <a:ea typeface="+mn-ea"/>
                <a:cs typeface="+mn-cs"/>
              </a:rPr>
              <a:t> pourra ensuite le valider et le transmettre à la convention des maires.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Pour le contenu du PCDR, les projets seront encore hiérarchisés par la CLDR.</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comité de pilotage pourra rester actif pour s’assurer de la mise en œuvre des actions. La province de Luxembourg pourra continuer à l’aider ; une aide financière sera éventuellement possible.</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Meilleures salutations</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a:t>
            </a:r>
          </a:p>
          <a:p>
            <a:r>
              <a:rPr lang="fr-BE" sz="1200" b="1" i="1" kern="1200" dirty="0" smtClean="0">
                <a:solidFill>
                  <a:schemeClr val="tx1"/>
                </a:solidFill>
                <a:effectLst/>
                <a:latin typeface="+mn-lt"/>
                <a:ea typeface="+mn-ea"/>
                <a:cs typeface="+mn-cs"/>
              </a:rPr>
              <a:t>Michaël HENNEQUIN</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Agent de Développement</a:t>
            </a:r>
            <a:endParaRPr lang="fr-BE" sz="1200" kern="1200" dirty="0" smtClean="0">
              <a:solidFill>
                <a:schemeClr val="tx1"/>
              </a:solidFill>
              <a:effectLst/>
              <a:latin typeface="+mn-lt"/>
              <a:ea typeface="+mn-ea"/>
              <a:cs typeface="+mn-cs"/>
            </a:endParaRPr>
          </a:p>
          <a:p>
            <a:r>
              <a:rPr lang="fr-BE" sz="1200" i="1" u="sng" kern="1200" dirty="0" smtClean="0">
                <a:solidFill>
                  <a:schemeClr val="tx1"/>
                </a:solidFill>
                <a:effectLst/>
                <a:latin typeface="+mn-lt"/>
                <a:ea typeface="+mn-ea"/>
                <a:cs typeface="+mn-cs"/>
                <a:hlinkClick r:id="rId3"/>
              </a:rPr>
              <a:t>m.hennequin@frw.be</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+32 80 29 11 25</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+ 32 496 20 69 20</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Visitez notre site web : </a:t>
            </a:r>
            <a:r>
              <a:rPr lang="fr-BE" sz="1200" i="1" u="sng" kern="1200" dirty="0" smtClean="0">
                <a:solidFill>
                  <a:schemeClr val="tx1"/>
                </a:solidFill>
                <a:effectLst/>
                <a:latin typeface="+mn-lt"/>
                <a:ea typeface="+mn-ea"/>
                <a:cs typeface="+mn-cs"/>
                <a:hlinkClick r:id="rId4"/>
              </a:rPr>
              <a:t>www.frw.be</a:t>
            </a:r>
            <a:endParaRPr lang="fr-BE" sz="16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Et notre page Facebook : </a:t>
            </a:r>
            <a:r>
              <a:rPr lang="fr-BE" sz="1200" i="1" u="sng" kern="1200" dirty="0" smtClean="0">
                <a:solidFill>
                  <a:schemeClr val="tx1"/>
                </a:solidFill>
                <a:effectLst/>
                <a:latin typeface="+mn-lt"/>
                <a:ea typeface="+mn-ea"/>
                <a:cs typeface="+mn-cs"/>
                <a:hlinkClick r:id="rId5"/>
              </a:rPr>
              <a:t>www.facebook.com/FondationRuraleWallonie</a:t>
            </a:r>
            <a:endParaRPr lang="fr-BE" sz="1600" kern="1200" dirty="0" smtClean="0">
              <a:solidFill>
                <a:schemeClr val="tx1"/>
              </a:solidFill>
              <a:effectLst/>
              <a:latin typeface="+mn-lt"/>
              <a:ea typeface="+mn-ea"/>
              <a:cs typeface="+mn-cs"/>
            </a:endParaRPr>
          </a:p>
          <a:p>
            <a:r>
              <a:rPr lang="fr-BE" sz="800" kern="1200" dirty="0" smtClean="0">
                <a:solidFill>
                  <a:schemeClr val="tx1"/>
                </a:solidFill>
                <a:effectLst/>
                <a:latin typeface="+mn-lt"/>
                <a:ea typeface="+mn-ea"/>
                <a:cs typeface="+mn-cs"/>
              </a:rPr>
              <a:t> </a:t>
            </a:r>
            <a:endParaRPr lang="fr-BE" sz="20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26</a:t>
            </a:fld>
            <a:endParaRPr lang="fr-BE"/>
          </a:p>
        </p:txBody>
      </p:sp>
    </p:spTree>
    <p:extLst>
      <p:ext uri="{BB962C8B-B14F-4D97-AF65-F5344CB8AC3E}">
        <p14:creationId xmlns:p14="http://schemas.microsoft.com/office/powerpoint/2010/main" val="649636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r>
              <a:rPr lang="fr-BE" sz="1200" b="1" i="1" u="sng" kern="1200" dirty="0" smtClean="0">
                <a:solidFill>
                  <a:schemeClr val="tx1"/>
                </a:solidFill>
                <a:effectLst/>
                <a:latin typeface="+mn-lt"/>
                <a:ea typeface="+mn-ea"/>
                <a:cs typeface="+mn-cs"/>
              </a:rPr>
              <a:t>Réunion du comité de pilotage élargi à la CLDR et/ou aux autres GT (mai)</a:t>
            </a:r>
          </a:p>
          <a:p>
            <a:pPr lvl="0"/>
            <a:r>
              <a:rPr lang="fr-BE" sz="1200" kern="1200" dirty="0" smtClean="0">
                <a:solidFill>
                  <a:schemeClr val="tx1"/>
                </a:solidFill>
                <a:effectLst/>
                <a:latin typeface="+mn-lt"/>
                <a:ea typeface="+mn-ea"/>
                <a:cs typeface="+mn-cs"/>
              </a:rPr>
              <a:t>Travail avec le calculateur et les actions d’adaptation qui sont des actions transversales à d’autres thématiques. Cette étape sera également nourrie du travail des autres GT du PCDR.</a:t>
            </a: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À ce stade, suffisamment d’éléments ont été rassemblés en ce qui concerne le PAED ; la Province pourra le finaliser.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conseil communal de </a:t>
            </a:r>
            <a:r>
              <a:rPr lang="fr-BE" sz="1200" kern="1200" dirty="0" err="1" smtClean="0">
                <a:solidFill>
                  <a:schemeClr val="tx1"/>
                </a:solidFill>
                <a:effectLst/>
                <a:latin typeface="+mn-lt"/>
                <a:ea typeface="+mn-ea"/>
                <a:cs typeface="+mn-cs"/>
              </a:rPr>
              <a:t>Gouvy</a:t>
            </a:r>
            <a:r>
              <a:rPr lang="fr-BE" sz="1200" kern="1200" dirty="0" smtClean="0">
                <a:solidFill>
                  <a:schemeClr val="tx1"/>
                </a:solidFill>
                <a:effectLst/>
                <a:latin typeface="+mn-lt"/>
                <a:ea typeface="+mn-ea"/>
                <a:cs typeface="+mn-cs"/>
              </a:rPr>
              <a:t> pourra ensuite le valider et le transmettre à la convention des maires.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Pour le contenu du PCDR, les projets seront encore hiérarchisés par la CLDR.</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comité de pilotage pourra rester actif pour s’assurer de la mise en œuvre des actions. La province de Luxembourg pourra continuer à l’aider ; une aide financière sera éventuellement possible.</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Meilleures salutations</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a:t>
            </a:r>
          </a:p>
          <a:p>
            <a:r>
              <a:rPr lang="fr-BE" sz="1200" b="1" i="1" kern="1200" dirty="0" smtClean="0">
                <a:solidFill>
                  <a:schemeClr val="tx1"/>
                </a:solidFill>
                <a:effectLst/>
                <a:latin typeface="+mn-lt"/>
                <a:ea typeface="+mn-ea"/>
                <a:cs typeface="+mn-cs"/>
              </a:rPr>
              <a:t>Michaël HENNEQUIN</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Agent de Développement</a:t>
            </a:r>
            <a:endParaRPr lang="fr-BE" sz="1200" kern="1200" dirty="0" smtClean="0">
              <a:solidFill>
                <a:schemeClr val="tx1"/>
              </a:solidFill>
              <a:effectLst/>
              <a:latin typeface="+mn-lt"/>
              <a:ea typeface="+mn-ea"/>
              <a:cs typeface="+mn-cs"/>
            </a:endParaRPr>
          </a:p>
          <a:p>
            <a:r>
              <a:rPr lang="fr-BE" sz="1200" i="1" u="sng" kern="1200" dirty="0" smtClean="0">
                <a:solidFill>
                  <a:schemeClr val="tx1"/>
                </a:solidFill>
                <a:effectLst/>
                <a:latin typeface="+mn-lt"/>
                <a:ea typeface="+mn-ea"/>
                <a:cs typeface="+mn-cs"/>
                <a:hlinkClick r:id="rId3"/>
              </a:rPr>
              <a:t>m.hennequin@frw.be</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+32 80 29 11 25</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+ 32 496 20 69 20</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Visitez notre site web : </a:t>
            </a:r>
            <a:r>
              <a:rPr lang="fr-BE" sz="1200" i="1" u="sng" kern="1200" dirty="0" smtClean="0">
                <a:solidFill>
                  <a:schemeClr val="tx1"/>
                </a:solidFill>
                <a:effectLst/>
                <a:latin typeface="+mn-lt"/>
                <a:ea typeface="+mn-ea"/>
                <a:cs typeface="+mn-cs"/>
                <a:hlinkClick r:id="rId4"/>
              </a:rPr>
              <a:t>www.frw.be</a:t>
            </a:r>
            <a:endParaRPr lang="fr-BE" sz="16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Et notre page Facebook : </a:t>
            </a:r>
            <a:r>
              <a:rPr lang="fr-BE" sz="1200" i="1" u="sng" kern="1200" dirty="0" smtClean="0">
                <a:solidFill>
                  <a:schemeClr val="tx1"/>
                </a:solidFill>
                <a:effectLst/>
                <a:latin typeface="+mn-lt"/>
                <a:ea typeface="+mn-ea"/>
                <a:cs typeface="+mn-cs"/>
                <a:hlinkClick r:id="rId5"/>
              </a:rPr>
              <a:t>www.facebook.com/FondationRuraleWallonie</a:t>
            </a:r>
            <a:endParaRPr lang="fr-BE" sz="1600" kern="1200" dirty="0" smtClean="0">
              <a:solidFill>
                <a:schemeClr val="tx1"/>
              </a:solidFill>
              <a:effectLst/>
              <a:latin typeface="+mn-lt"/>
              <a:ea typeface="+mn-ea"/>
              <a:cs typeface="+mn-cs"/>
            </a:endParaRPr>
          </a:p>
          <a:p>
            <a:r>
              <a:rPr lang="fr-BE" sz="800" kern="1200" dirty="0" smtClean="0">
                <a:solidFill>
                  <a:schemeClr val="tx1"/>
                </a:solidFill>
                <a:effectLst/>
                <a:latin typeface="+mn-lt"/>
                <a:ea typeface="+mn-ea"/>
                <a:cs typeface="+mn-cs"/>
              </a:rPr>
              <a:t> </a:t>
            </a:r>
            <a:endParaRPr lang="fr-BE" sz="20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27</a:t>
            </a:fld>
            <a:endParaRPr lang="fr-BE"/>
          </a:p>
        </p:txBody>
      </p:sp>
    </p:spTree>
    <p:extLst>
      <p:ext uri="{BB962C8B-B14F-4D97-AF65-F5344CB8AC3E}">
        <p14:creationId xmlns:p14="http://schemas.microsoft.com/office/powerpoint/2010/main" val="449068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r>
              <a:rPr lang="fr-BE" sz="1200" b="1" i="1" u="sng" kern="1200" dirty="0" smtClean="0">
                <a:solidFill>
                  <a:schemeClr val="tx1"/>
                </a:solidFill>
                <a:effectLst/>
                <a:latin typeface="+mn-lt"/>
                <a:ea typeface="+mn-ea"/>
                <a:cs typeface="+mn-cs"/>
              </a:rPr>
              <a:t>Réunion du comité de pilotage élargi à la CLDR et/ou aux autres GT (mai)</a:t>
            </a:r>
          </a:p>
          <a:p>
            <a:pPr lvl="0"/>
            <a:r>
              <a:rPr lang="fr-BE" sz="1200" kern="1200" dirty="0" smtClean="0">
                <a:solidFill>
                  <a:schemeClr val="tx1"/>
                </a:solidFill>
                <a:effectLst/>
                <a:latin typeface="+mn-lt"/>
                <a:ea typeface="+mn-ea"/>
                <a:cs typeface="+mn-cs"/>
              </a:rPr>
              <a:t>Travail avec le calculateur et les actions d’adaptation qui sont des actions transversales à d’autres thématiques. Cette étape sera également nourrie du travail des autres GT du PCDR.</a:t>
            </a: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À ce stade, suffisamment d’éléments ont été rassemblés en ce qui concerne le PAED ; la Province pourra le finaliser.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conseil communal de </a:t>
            </a:r>
            <a:r>
              <a:rPr lang="fr-BE" sz="1200" kern="1200" dirty="0" err="1" smtClean="0">
                <a:solidFill>
                  <a:schemeClr val="tx1"/>
                </a:solidFill>
                <a:effectLst/>
                <a:latin typeface="+mn-lt"/>
                <a:ea typeface="+mn-ea"/>
                <a:cs typeface="+mn-cs"/>
              </a:rPr>
              <a:t>Gouvy</a:t>
            </a:r>
            <a:r>
              <a:rPr lang="fr-BE" sz="1200" kern="1200" dirty="0" smtClean="0">
                <a:solidFill>
                  <a:schemeClr val="tx1"/>
                </a:solidFill>
                <a:effectLst/>
                <a:latin typeface="+mn-lt"/>
                <a:ea typeface="+mn-ea"/>
                <a:cs typeface="+mn-cs"/>
              </a:rPr>
              <a:t> pourra ensuite le valider et le transmettre à la convention des maires.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Pour le contenu du PCDR, les projets seront encore hiérarchisés par la CLDR.</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Le comité de pilotage pourra rester actif pour s’assurer de la mise en œuvre des actions. La province de Luxembourg pourra continuer à l’aider ; une aide financière sera éventuellement possible.</a:t>
            </a:r>
            <a:endParaRPr lang="fr-BE" sz="11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Meilleures salutations</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a:t>
            </a:r>
          </a:p>
          <a:p>
            <a:r>
              <a:rPr lang="fr-BE" sz="1200" b="1" i="1" kern="1200" dirty="0" smtClean="0">
                <a:solidFill>
                  <a:schemeClr val="tx1"/>
                </a:solidFill>
                <a:effectLst/>
                <a:latin typeface="+mn-lt"/>
                <a:ea typeface="+mn-ea"/>
                <a:cs typeface="+mn-cs"/>
              </a:rPr>
              <a:t>Michaël HENNEQUIN</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Agent de Développement</a:t>
            </a:r>
            <a:endParaRPr lang="fr-BE" sz="1200" kern="1200" dirty="0" smtClean="0">
              <a:solidFill>
                <a:schemeClr val="tx1"/>
              </a:solidFill>
              <a:effectLst/>
              <a:latin typeface="+mn-lt"/>
              <a:ea typeface="+mn-ea"/>
              <a:cs typeface="+mn-cs"/>
            </a:endParaRPr>
          </a:p>
          <a:p>
            <a:r>
              <a:rPr lang="fr-BE" sz="1200" i="1" u="sng" kern="1200" dirty="0" smtClean="0">
                <a:solidFill>
                  <a:schemeClr val="tx1"/>
                </a:solidFill>
                <a:effectLst/>
                <a:latin typeface="+mn-lt"/>
                <a:ea typeface="+mn-ea"/>
                <a:cs typeface="+mn-cs"/>
                <a:hlinkClick r:id="rId3"/>
              </a:rPr>
              <a:t>m.hennequin@frw.be</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+32 80 29 11 25</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+ 32 496 20 69 20</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 </a:t>
            </a:r>
            <a:endParaRPr lang="fr-BE" sz="12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Visitez notre site web : </a:t>
            </a:r>
            <a:r>
              <a:rPr lang="fr-BE" sz="1200" i="1" u="sng" kern="1200" dirty="0" smtClean="0">
                <a:solidFill>
                  <a:schemeClr val="tx1"/>
                </a:solidFill>
                <a:effectLst/>
                <a:latin typeface="+mn-lt"/>
                <a:ea typeface="+mn-ea"/>
                <a:cs typeface="+mn-cs"/>
                <a:hlinkClick r:id="rId4"/>
              </a:rPr>
              <a:t>www.frw.be</a:t>
            </a:r>
            <a:endParaRPr lang="fr-BE" sz="1600" kern="1200" dirty="0" smtClean="0">
              <a:solidFill>
                <a:schemeClr val="tx1"/>
              </a:solidFill>
              <a:effectLst/>
              <a:latin typeface="+mn-lt"/>
              <a:ea typeface="+mn-ea"/>
              <a:cs typeface="+mn-cs"/>
            </a:endParaRPr>
          </a:p>
          <a:p>
            <a:r>
              <a:rPr lang="fr-BE" sz="1200" i="1" kern="1200" dirty="0" smtClean="0">
                <a:solidFill>
                  <a:schemeClr val="tx1"/>
                </a:solidFill>
                <a:effectLst/>
                <a:latin typeface="+mn-lt"/>
                <a:ea typeface="+mn-ea"/>
                <a:cs typeface="+mn-cs"/>
              </a:rPr>
              <a:t>Et notre page Facebook : </a:t>
            </a:r>
            <a:r>
              <a:rPr lang="fr-BE" sz="1200" i="1" u="sng" kern="1200" dirty="0" smtClean="0">
                <a:solidFill>
                  <a:schemeClr val="tx1"/>
                </a:solidFill>
                <a:effectLst/>
                <a:latin typeface="+mn-lt"/>
                <a:ea typeface="+mn-ea"/>
                <a:cs typeface="+mn-cs"/>
                <a:hlinkClick r:id="rId5"/>
              </a:rPr>
              <a:t>www.facebook.com/FondationRuraleWallonie</a:t>
            </a:r>
            <a:endParaRPr lang="fr-BE" sz="1600" kern="1200" dirty="0" smtClean="0">
              <a:solidFill>
                <a:schemeClr val="tx1"/>
              </a:solidFill>
              <a:effectLst/>
              <a:latin typeface="+mn-lt"/>
              <a:ea typeface="+mn-ea"/>
              <a:cs typeface="+mn-cs"/>
            </a:endParaRPr>
          </a:p>
          <a:p>
            <a:r>
              <a:rPr lang="fr-BE" sz="800" kern="1200" dirty="0" smtClean="0">
                <a:solidFill>
                  <a:schemeClr val="tx1"/>
                </a:solidFill>
                <a:effectLst/>
                <a:latin typeface="+mn-lt"/>
                <a:ea typeface="+mn-ea"/>
                <a:cs typeface="+mn-cs"/>
              </a:rPr>
              <a:t> </a:t>
            </a:r>
            <a:endParaRPr lang="fr-BE" sz="20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 </a:t>
            </a:r>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28</a:t>
            </a:fld>
            <a:endParaRPr lang="fr-BE"/>
          </a:p>
        </p:txBody>
      </p:sp>
    </p:spTree>
    <p:extLst>
      <p:ext uri="{BB962C8B-B14F-4D97-AF65-F5344CB8AC3E}">
        <p14:creationId xmlns:p14="http://schemas.microsoft.com/office/powerpoint/2010/main" val="3731751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smtClean="0"/>
              <a:t>Remise du doc complet par Valentin</a:t>
            </a:r>
          </a:p>
          <a:p>
            <a:r>
              <a:rPr lang="fr-BE" dirty="0" smtClean="0"/>
              <a:t>Mission pour CLDR 2 : lire</a:t>
            </a:r>
            <a:r>
              <a:rPr lang="fr-BE" baseline="0" dirty="0" smtClean="0"/>
              <a:t> tout et venir avec ses remarques !</a:t>
            </a:r>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29</a:t>
            </a:fld>
            <a:endParaRPr lang="fr-BE"/>
          </a:p>
        </p:txBody>
      </p:sp>
    </p:spTree>
    <p:extLst>
      <p:ext uri="{BB962C8B-B14F-4D97-AF65-F5344CB8AC3E}">
        <p14:creationId xmlns:p14="http://schemas.microsoft.com/office/powerpoint/2010/main" val="189468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a:defRPr/>
            </a:pPr>
            <a:r>
              <a:rPr lang="fr-BE" altLang="fr-FR" dirty="0" smtClean="0"/>
              <a:t>Quand une commune décide de mener une ODR, elle le fait de sa propre initiative, c’est elle qui en fait la demande, qui décide de consulter sa population.</a:t>
            </a:r>
          </a:p>
          <a:p>
            <a:pPr>
              <a:defRPr/>
            </a:pPr>
            <a:r>
              <a:rPr lang="fr-BE" altLang="fr-FR" dirty="0" smtClean="0"/>
              <a:t>A partir d’un diagnostic de ce qu’est la commune les habitants réfléchissent et définissent avec les mandataires communaux l’avenir souhaité pour leur village, </a:t>
            </a:r>
            <a:r>
              <a:rPr lang="fr-BE" altLang="fr-FR" dirty="0" err="1" smtClean="0"/>
              <a:t>leurcommune</a:t>
            </a:r>
            <a:r>
              <a:rPr lang="fr-BE" altLang="fr-FR" dirty="0" smtClean="0"/>
              <a:t> et des projets concrets sont dégagés pour arriver aux lignes directrices définies.</a:t>
            </a:r>
          </a:p>
          <a:p>
            <a:pPr marL="227645" indent="-227645" eaLnBrk="1" hangingPunct="1">
              <a:spcBef>
                <a:spcPct val="20000"/>
              </a:spcBef>
              <a:buFont typeface="+mj-lt"/>
              <a:buAutoNum type="arabicPeriod"/>
              <a:defRPr/>
            </a:pPr>
            <a:r>
              <a:rPr lang="fr-BE" dirty="0" smtClean="0">
                <a:solidFill>
                  <a:srgbClr val="009900"/>
                </a:solidFill>
              </a:rPr>
              <a:t>Pour améliorer la QUALITE de vie des habitants, en répondant aux aspirations de la population</a:t>
            </a:r>
          </a:p>
          <a:p>
            <a:pPr marL="227645" indent="-227645" eaLnBrk="1" hangingPunct="1">
              <a:spcBef>
                <a:spcPct val="20000"/>
              </a:spcBef>
              <a:defRPr/>
            </a:pPr>
            <a:r>
              <a:rPr lang="fr-BE" dirty="0" smtClean="0">
                <a:solidFill>
                  <a:srgbClr val="009900"/>
                </a:solidFill>
              </a:rPr>
              <a:t>Par la réalisation de projets et d’actions (de développement, d’aménagement,…)</a:t>
            </a:r>
          </a:p>
          <a:p>
            <a:pPr marL="227645" indent="-227645" eaLnBrk="1" hangingPunct="1">
              <a:spcBef>
                <a:spcPct val="20000"/>
              </a:spcBef>
              <a:buFont typeface="+mj-lt"/>
              <a:buAutoNum type="arabicPeriod"/>
              <a:defRPr/>
            </a:pPr>
            <a:r>
              <a:rPr lang="fr-BE" dirty="0" smtClean="0">
                <a:solidFill>
                  <a:srgbClr val="009900"/>
                </a:solidFill>
              </a:rPr>
              <a:t>Lancer une dynamique participative dans laquelle vous avez un rôle à jouer</a:t>
            </a:r>
            <a:endParaRPr lang="fr-FR" dirty="0" smtClean="0">
              <a:solidFill>
                <a:srgbClr val="009900"/>
              </a:solidFill>
            </a:endParaRPr>
          </a:p>
          <a:p>
            <a:pPr lvl="4">
              <a:spcBef>
                <a:spcPct val="50000"/>
              </a:spcBef>
              <a:buFont typeface="Symbol" pitchFamily="18" charset="2"/>
              <a:buChar char="Þ"/>
              <a:defRPr/>
            </a:pPr>
            <a:r>
              <a:rPr lang="fr-FR" altLang="fr-FR" dirty="0" smtClean="0">
                <a:latin typeface="Arial" charset="0"/>
              </a:rPr>
              <a:t>De diagnostiquer son territoire</a:t>
            </a:r>
          </a:p>
          <a:p>
            <a:pPr lvl="4">
              <a:spcBef>
                <a:spcPct val="50000"/>
              </a:spcBef>
              <a:buFont typeface="Symbol" pitchFamily="18" charset="2"/>
              <a:buChar char="Þ"/>
              <a:defRPr/>
            </a:pPr>
            <a:r>
              <a:rPr lang="fr-FR" altLang="fr-FR" dirty="0" smtClean="0">
                <a:latin typeface="Arial" charset="0"/>
              </a:rPr>
              <a:t>De faire participer ses habitants</a:t>
            </a:r>
          </a:p>
          <a:p>
            <a:pPr lvl="4">
              <a:spcBef>
                <a:spcPct val="50000"/>
              </a:spcBef>
              <a:buFont typeface="Symbol" pitchFamily="18" charset="2"/>
              <a:buChar char="Þ"/>
              <a:defRPr/>
            </a:pPr>
            <a:r>
              <a:rPr lang="fr-FR" altLang="fr-FR" dirty="0" smtClean="0">
                <a:latin typeface="Arial" charset="0"/>
              </a:rPr>
              <a:t>De concevoir une stratégie</a:t>
            </a:r>
          </a:p>
          <a:p>
            <a:pPr lvl="4">
              <a:spcBef>
                <a:spcPct val="50000"/>
              </a:spcBef>
              <a:buFont typeface="Symbol" pitchFamily="18" charset="2"/>
              <a:buChar char="Þ"/>
              <a:defRPr/>
            </a:pPr>
            <a:r>
              <a:rPr lang="fr-FR" altLang="fr-FR" dirty="0" smtClean="0">
                <a:latin typeface="Arial" charset="0"/>
              </a:rPr>
              <a:t>D’échafauder des projets</a:t>
            </a:r>
          </a:p>
          <a:p>
            <a:pPr lvl="4">
              <a:spcBef>
                <a:spcPct val="50000"/>
              </a:spcBef>
              <a:buFont typeface="Symbol" pitchFamily="18" charset="2"/>
              <a:buChar char="Þ"/>
              <a:defRPr/>
            </a:pPr>
            <a:r>
              <a:rPr lang="fr-FR" altLang="fr-FR" dirty="0" smtClean="0">
                <a:latin typeface="Arial" charset="0"/>
              </a:rPr>
              <a:t>De dynamiser sa population</a:t>
            </a:r>
          </a:p>
          <a:p>
            <a:pPr eaLnBrk="1" hangingPunct="1">
              <a:defRPr/>
            </a:pPr>
            <a:endParaRPr lang="fr-BE" dirty="0" smtClean="0"/>
          </a:p>
          <a:p>
            <a:pPr>
              <a:defRPr/>
            </a:pPr>
            <a:endParaRPr lang="fr-BE" dirty="0" smtClean="0"/>
          </a:p>
          <a:p>
            <a:pPr>
              <a:defRPr/>
            </a:pPr>
            <a:endParaRPr lang="fr-BE" altLang="fr-FR" dirty="0" smtClean="0">
              <a:latin typeface="Garamond" pitchFamily="18" charset="0"/>
              <a:cs typeface="Times New Roman" pitchFamily="18" charset="0"/>
            </a:endParaRPr>
          </a:p>
        </p:txBody>
      </p:sp>
      <p:sp>
        <p:nvSpPr>
          <p:cNvPr id="583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4700" indent="-298450" eaLnBrk="0" hangingPunct="0">
              <a:spcBef>
                <a:spcPct val="30000"/>
              </a:spcBef>
              <a:defRPr sz="1200">
                <a:solidFill>
                  <a:schemeClr val="tx1"/>
                </a:solidFill>
                <a:latin typeface="Calibri" pitchFamily="34" charset="0"/>
              </a:defRPr>
            </a:lvl2pPr>
            <a:lvl3pPr marL="1193800" indent="-238125" eaLnBrk="0" hangingPunct="0">
              <a:spcBef>
                <a:spcPct val="30000"/>
              </a:spcBef>
              <a:defRPr sz="1200">
                <a:solidFill>
                  <a:schemeClr val="tx1"/>
                </a:solidFill>
                <a:latin typeface="Calibri" pitchFamily="34" charset="0"/>
              </a:defRPr>
            </a:lvl3pPr>
            <a:lvl4pPr marL="1671638" indent="-238125" eaLnBrk="0" hangingPunct="0">
              <a:spcBef>
                <a:spcPct val="30000"/>
              </a:spcBef>
              <a:defRPr sz="1200">
                <a:solidFill>
                  <a:schemeClr val="tx1"/>
                </a:solidFill>
                <a:latin typeface="Calibri" pitchFamily="34" charset="0"/>
              </a:defRPr>
            </a:lvl4pPr>
            <a:lvl5pPr marL="2149475" indent="-238125" eaLnBrk="0" hangingPunct="0">
              <a:spcBef>
                <a:spcPct val="30000"/>
              </a:spcBef>
              <a:defRPr sz="1200">
                <a:solidFill>
                  <a:schemeClr val="tx1"/>
                </a:solidFill>
                <a:latin typeface="Calibri" pitchFamily="34" charset="0"/>
              </a:defRPr>
            </a:lvl5pPr>
            <a:lvl6pPr marL="2606675" indent="-238125" eaLnBrk="0" fontAlgn="base" hangingPunct="0">
              <a:spcBef>
                <a:spcPct val="30000"/>
              </a:spcBef>
              <a:spcAft>
                <a:spcPct val="0"/>
              </a:spcAft>
              <a:defRPr sz="1200">
                <a:solidFill>
                  <a:schemeClr val="tx1"/>
                </a:solidFill>
                <a:latin typeface="Calibri" pitchFamily="34" charset="0"/>
              </a:defRPr>
            </a:lvl6pPr>
            <a:lvl7pPr marL="3063875" indent="-238125" eaLnBrk="0" fontAlgn="base" hangingPunct="0">
              <a:spcBef>
                <a:spcPct val="30000"/>
              </a:spcBef>
              <a:spcAft>
                <a:spcPct val="0"/>
              </a:spcAft>
              <a:defRPr sz="1200">
                <a:solidFill>
                  <a:schemeClr val="tx1"/>
                </a:solidFill>
                <a:latin typeface="Calibri" pitchFamily="34" charset="0"/>
              </a:defRPr>
            </a:lvl7pPr>
            <a:lvl8pPr marL="3521075" indent="-238125" eaLnBrk="0" fontAlgn="base" hangingPunct="0">
              <a:spcBef>
                <a:spcPct val="30000"/>
              </a:spcBef>
              <a:spcAft>
                <a:spcPct val="0"/>
              </a:spcAft>
              <a:defRPr sz="1200">
                <a:solidFill>
                  <a:schemeClr val="tx1"/>
                </a:solidFill>
                <a:latin typeface="Calibri" pitchFamily="34" charset="0"/>
              </a:defRPr>
            </a:lvl8pPr>
            <a:lvl9pPr marL="3978275" indent="-2381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D03B7F-0F96-4464-B243-19CEAFBF1B14}" type="slidenum">
              <a:rPr lang="fr-BE" altLang="fr-FR" sz="1300" smtClean="0">
                <a:latin typeface="Arial" charset="0"/>
              </a:rPr>
              <a:pPr eaLnBrk="1" hangingPunct="1">
                <a:spcBef>
                  <a:spcPct val="0"/>
                </a:spcBef>
              </a:pPr>
              <a:t>3</a:t>
            </a:fld>
            <a:endParaRPr lang="fr-BE" altLang="fr-FR" sz="1300" smtClean="0">
              <a:latin typeface="Arial" charset="0"/>
            </a:endParaRPr>
          </a:p>
        </p:txBody>
      </p:sp>
      <p:sp>
        <p:nvSpPr>
          <p:cNvPr id="58373" name="Espace réservé de la date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a:t>12/06/2014</a:t>
            </a:r>
          </a:p>
        </p:txBody>
      </p:sp>
      <p:sp>
        <p:nvSpPr>
          <p:cNvPr id="58374" name="Espace réservé du pied de page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a:t>CLDR de Manhay - PPT du 12/06/2014</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smtClean="0"/>
              <a:t>Remise du doc complet par Valentin</a:t>
            </a:r>
          </a:p>
          <a:p>
            <a:r>
              <a:rPr lang="fr-BE" dirty="0" smtClean="0"/>
              <a:t>Mission pour CLDR 2 : lire</a:t>
            </a:r>
            <a:r>
              <a:rPr lang="fr-BE" baseline="0" dirty="0" smtClean="0"/>
              <a:t> tout et venir avec ses remarques !</a:t>
            </a:r>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30</a:t>
            </a:fld>
            <a:endParaRPr lang="fr-BE"/>
          </a:p>
        </p:txBody>
      </p:sp>
    </p:spTree>
    <p:extLst>
      <p:ext uri="{BB962C8B-B14F-4D97-AF65-F5344CB8AC3E}">
        <p14:creationId xmlns:p14="http://schemas.microsoft.com/office/powerpoint/2010/main" val="1894687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e l'image des diapositives 1"/>
          <p:cNvSpPr>
            <a:spLocks noGrp="1" noRot="1" noChangeAspect="1" noTextEdit="1"/>
          </p:cNvSpPr>
          <p:nvPr>
            <p:ph type="sldImg"/>
          </p:nvPr>
        </p:nvSpPr>
        <p:spPr>
          <a:xfrm>
            <a:off x="139700" y="768350"/>
            <a:ext cx="6819900" cy="3836988"/>
          </a:xfrm>
          <a:ln/>
        </p:spPr>
      </p:sp>
      <p:sp>
        <p:nvSpPr>
          <p:cNvPr id="11161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smtClean="0"/>
          </a:p>
        </p:txBody>
      </p:sp>
      <p:sp>
        <p:nvSpPr>
          <p:cNvPr id="4" name="Espace réservé du numéro de diapositive 3"/>
          <p:cNvSpPr>
            <a:spLocks noGrp="1"/>
          </p:cNvSpPr>
          <p:nvPr>
            <p:ph type="sldNum" sz="quarter" idx="5"/>
          </p:nvPr>
        </p:nvSpPr>
        <p:spPr/>
        <p:txBody>
          <a:bodyPr/>
          <a:lstStyle/>
          <a:p>
            <a:pPr>
              <a:defRPr/>
            </a:pPr>
            <a:fld id="{493C411C-3694-4F71-959B-7C6AF7AAB944}" type="slidenum">
              <a:rPr lang="fr-FR"/>
              <a:pPr>
                <a:defRPr/>
              </a:pPr>
              <a:t>31</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p:cNvSpPr>
            <a:spLocks noGrp="1" noRot="1" noChangeAspect="1" noTextEdit="1"/>
          </p:cNvSpPr>
          <p:nvPr>
            <p:ph type="sldImg"/>
          </p:nvPr>
        </p:nvSpPr>
        <p:spPr>
          <a:xfrm>
            <a:off x="139700" y="768350"/>
            <a:ext cx="6819900" cy="3836988"/>
          </a:xfrm>
          <a:ln/>
        </p:spPr>
      </p:sp>
      <p:sp>
        <p:nvSpPr>
          <p:cNvPr id="11264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fr-FR" smtClean="0"/>
              <a:t>Contribue à la qualité de vue </a:t>
            </a:r>
          </a:p>
        </p:txBody>
      </p:sp>
      <p:sp>
        <p:nvSpPr>
          <p:cNvPr id="4" name="Espace réservé du numéro de diapositive 3"/>
          <p:cNvSpPr>
            <a:spLocks noGrp="1"/>
          </p:cNvSpPr>
          <p:nvPr>
            <p:ph type="sldNum" sz="quarter" idx="5"/>
          </p:nvPr>
        </p:nvSpPr>
        <p:spPr/>
        <p:txBody>
          <a:bodyPr/>
          <a:lstStyle/>
          <a:p>
            <a:pPr>
              <a:defRPr/>
            </a:pPr>
            <a:fld id="{9351F99F-772B-4E93-9ADA-B4007A4A1BEE}" type="slidenum">
              <a:rPr lang="fr-FR" smtClean="0"/>
              <a:pPr>
                <a:defRPr/>
              </a:pPr>
              <a:t>33</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a:xfrm>
            <a:off x="139700" y="768350"/>
            <a:ext cx="6819900" cy="3836988"/>
          </a:xfrm>
          <a:ln/>
        </p:spPr>
      </p:sp>
      <p:sp>
        <p:nvSpPr>
          <p:cNvPr id="11366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fr-FR" smtClean="0"/>
              <a:t>Cheminements non touristiques reliant les quartiers, les villages.</a:t>
            </a:r>
          </a:p>
          <a:p>
            <a:r>
              <a:rPr lang="fr-BE" altLang="fr-FR" smtClean="0"/>
              <a:t>Pour les voies lentes, les piétons, les cyclistes en site propre, distinct de la route.</a:t>
            </a:r>
          </a:p>
        </p:txBody>
      </p:sp>
      <p:sp>
        <p:nvSpPr>
          <p:cNvPr id="4" name="Espace réservé du numéro de diapositive 3"/>
          <p:cNvSpPr>
            <a:spLocks noGrp="1"/>
          </p:cNvSpPr>
          <p:nvPr>
            <p:ph type="sldNum" sz="quarter" idx="5"/>
          </p:nvPr>
        </p:nvSpPr>
        <p:spPr/>
        <p:txBody>
          <a:bodyPr/>
          <a:lstStyle/>
          <a:p>
            <a:pPr>
              <a:defRPr/>
            </a:pPr>
            <a:fld id="{EDE7CCFE-3BFC-4468-9FFA-E0D8524D5C20}" type="slidenum">
              <a:rPr lang="fr-FR" smtClean="0"/>
              <a:pPr>
                <a:defRPr/>
              </a:pPr>
              <a:t>35</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p:cNvSpPr>
            <a:spLocks noGrp="1" noRot="1" noChangeAspect="1" noTextEdit="1"/>
          </p:cNvSpPr>
          <p:nvPr>
            <p:ph type="sldImg"/>
          </p:nvPr>
        </p:nvSpPr>
        <p:spPr>
          <a:xfrm>
            <a:off x="139700" y="768350"/>
            <a:ext cx="6819900" cy="3836988"/>
          </a:xfrm>
          <a:ln/>
        </p:spPr>
      </p:sp>
      <p:sp>
        <p:nvSpPr>
          <p:cNvPr id="1146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fr-FR" smtClean="0"/>
              <a:t>Un groupement d’entrepreneurs qui s’engagent pour le développement du territoire au travers du soutien aux acteurs économiques via du réseautage, de la formation, l’encadrement de jeunes entrepreneurs</a:t>
            </a:r>
          </a:p>
        </p:txBody>
      </p:sp>
      <p:sp>
        <p:nvSpPr>
          <p:cNvPr id="4" name="Espace réservé du numéro de diapositive 3"/>
          <p:cNvSpPr>
            <a:spLocks noGrp="1"/>
          </p:cNvSpPr>
          <p:nvPr>
            <p:ph type="sldNum" sz="quarter" idx="5"/>
          </p:nvPr>
        </p:nvSpPr>
        <p:spPr/>
        <p:txBody>
          <a:bodyPr/>
          <a:lstStyle/>
          <a:p>
            <a:pPr>
              <a:defRPr/>
            </a:pPr>
            <a:fld id="{FEA88C4E-71B5-432B-A19F-DDE2703399A7}" type="slidenum">
              <a:rPr lang="fr-FR" smtClean="0"/>
              <a:pPr>
                <a:defRPr/>
              </a:pPr>
              <a:t>38</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e l'image des diapositives 1"/>
          <p:cNvSpPr>
            <a:spLocks noGrp="1" noRot="1" noChangeAspect="1" noTextEdit="1"/>
          </p:cNvSpPr>
          <p:nvPr>
            <p:ph type="sldImg"/>
          </p:nvPr>
        </p:nvSpPr>
        <p:spPr>
          <a:xfrm>
            <a:off x="139700" y="768350"/>
            <a:ext cx="6819900" cy="3836988"/>
          </a:xfrm>
          <a:ln/>
        </p:spPr>
      </p:sp>
      <p:sp>
        <p:nvSpPr>
          <p:cNvPr id="11571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smtClean="0"/>
          </a:p>
        </p:txBody>
      </p:sp>
      <p:sp>
        <p:nvSpPr>
          <p:cNvPr id="4" name="Espace réservé du numéro de diapositive 3"/>
          <p:cNvSpPr>
            <a:spLocks noGrp="1"/>
          </p:cNvSpPr>
          <p:nvPr>
            <p:ph type="sldNum" sz="quarter" idx="5"/>
          </p:nvPr>
        </p:nvSpPr>
        <p:spPr/>
        <p:txBody>
          <a:bodyPr/>
          <a:lstStyle/>
          <a:p>
            <a:pPr>
              <a:defRPr/>
            </a:pPr>
            <a:fld id="{D1877679-E0C9-4471-9900-0C2BE9EE77D9}" type="slidenum">
              <a:rPr lang="fr-FR" smtClean="0"/>
              <a:pPr>
                <a:defRPr/>
              </a:pPr>
              <a:t>39</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p:cNvSpPr>
            <a:spLocks noGrp="1" noRot="1" noChangeAspect="1" noTextEdit="1"/>
          </p:cNvSpPr>
          <p:nvPr>
            <p:ph type="sldImg"/>
          </p:nvPr>
        </p:nvSpPr>
        <p:spPr>
          <a:xfrm>
            <a:off x="139700" y="768350"/>
            <a:ext cx="6819900" cy="3836988"/>
          </a:xfrm>
          <a:ln/>
        </p:spPr>
      </p:sp>
      <p:sp>
        <p:nvSpPr>
          <p:cNvPr id="1167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altLang="fr-FR" smtClean="0"/>
              <a:t>Les jeunes vont plutôt développer des projets pour se rencontrer, faire connaissance au travers par ex de jeux intervillages</a:t>
            </a:r>
          </a:p>
        </p:txBody>
      </p:sp>
      <p:sp>
        <p:nvSpPr>
          <p:cNvPr id="4" name="Espace réservé du numéro de diapositive 3"/>
          <p:cNvSpPr>
            <a:spLocks noGrp="1"/>
          </p:cNvSpPr>
          <p:nvPr>
            <p:ph type="sldNum" sz="quarter" idx="5"/>
          </p:nvPr>
        </p:nvSpPr>
        <p:spPr/>
        <p:txBody>
          <a:bodyPr/>
          <a:lstStyle/>
          <a:p>
            <a:pPr>
              <a:defRPr/>
            </a:pPr>
            <a:fld id="{1DC0E0DC-3EAB-4B47-B395-19BE35D273B9}" type="slidenum">
              <a:rPr lang="fr-FR"/>
              <a:pPr>
                <a:defRPr/>
              </a:pPr>
              <a:t>40</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e l'image des diapositives 1"/>
          <p:cNvSpPr>
            <a:spLocks noGrp="1" noRot="1" noChangeAspect="1" noTextEdit="1"/>
          </p:cNvSpPr>
          <p:nvPr>
            <p:ph type="sldImg"/>
          </p:nvPr>
        </p:nvSpPr>
        <p:spPr>
          <a:xfrm>
            <a:off x="139700" y="768350"/>
            <a:ext cx="6819900" cy="3836988"/>
          </a:xfrm>
          <a:ln/>
        </p:spPr>
      </p:sp>
      <p:sp>
        <p:nvSpPr>
          <p:cNvPr id="1177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smtClean="0"/>
          </a:p>
        </p:txBody>
      </p:sp>
      <p:sp>
        <p:nvSpPr>
          <p:cNvPr id="4" name="Espace réservé du numéro de diapositive 3"/>
          <p:cNvSpPr>
            <a:spLocks noGrp="1"/>
          </p:cNvSpPr>
          <p:nvPr>
            <p:ph type="sldNum" sz="quarter" idx="5"/>
          </p:nvPr>
        </p:nvSpPr>
        <p:spPr/>
        <p:txBody>
          <a:bodyPr/>
          <a:lstStyle/>
          <a:p>
            <a:pPr>
              <a:defRPr/>
            </a:pPr>
            <a:fld id="{896B3872-3F48-4229-B50C-84D2849826E8}" type="slidenum">
              <a:rPr lang="fr-FR"/>
              <a:pPr>
                <a:defRPr/>
              </a:pPr>
              <a:t>41</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e l'image des diapositives 1"/>
          <p:cNvSpPr>
            <a:spLocks noGrp="1" noRot="1" noChangeAspect="1" noTextEdit="1"/>
          </p:cNvSpPr>
          <p:nvPr>
            <p:ph type="sldImg"/>
          </p:nvPr>
        </p:nvSpPr>
        <p:spPr>
          <a:xfrm>
            <a:off x="139700" y="768350"/>
            <a:ext cx="6819900" cy="3836988"/>
          </a:xfrm>
          <a:ln/>
        </p:spPr>
      </p:sp>
      <p:sp>
        <p:nvSpPr>
          <p:cNvPr id="100355" name="Espace réservé des commentaires 2"/>
          <p:cNvSpPr>
            <a:spLocks noGrp="1"/>
          </p:cNvSpPr>
          <p:nvPr>
            <p:ph type="body" idx="1"/>
          </p:nvPr>
        </p:nvSpPr>
        <p:spPr>
          <a:ln/>
        </p:spPr>
        <p:txBody>
          <a:bodyPr/>
          <a:lstStyle/>
          <a:p>
            <a:pPr marL="343973" indent="-343973">
              <a:spcBef>
                <a:spcPct val="20000"/>
              </a:spcBef>
              <a:buFont typeface="Wingdings" pitchFamily="2" charset="2"/>
              <a:buChar char="Ø"/>
              <a:defRPr/>
            </a:pPr>
            <a:r>
              <a:rPr lang="fr-BE" altLang="fr-FR" dirty="0">
                <a:solidFill>
                  <a:srgbClr val="A72177"/>
                </a:solidFill>
                <a:latin typeface="Calibri" pitchFamily="34" charset="0"/>
              </a:rPr>
              <a:t>Tout est possible ! </a:t>
            </a:r>
          </a:p>
          <a:p>
            <a:pPr marL="343973" indent="-343973">
              <a:spcBef>
                <a:spcPct val="20000"/>
              </a:spcBef>
              <a:buFont typeface="Wingdings" pitchFamily="2" charset="2"/>
              <a:buChar char="Ø"/>
              <a:defRPr/>
            </a:pPr>
            <a:r>
              <a:rPr lang="fr-BE" altLang="fr-FR" dirty="0">
                <a:solidFill>
                  <a:srgbClr val="A72177"/>
                </a:solidFill>
                <a:latin typeface="Calibri" pitchFamily="34" charset="0"/>
              </a:rPr>
              <a:t>Un bon projet est toujours finançable</a:t>
            </a:r>
          </a:p>
          <a:p>
            <a:pPr marL="343973" indent="-343973">
              <a:spcBef>
                <a:spcPct val="20000"/>
              </a:spcBef>
              <a:buFont typeface="Wingdings" pitchFamily="2" charset="2"/>
              <a:buChar char="Ø"/>
              <a:defRPr/>
            </a:pPr>
            <a:r>
              <a:rPr lang="fr-BE" altLang="fr-FR" i="1" dirty="0">
                <a:solidFill>
                  <a:srgbClr val="A72177"/>
                </a:solidFill>
                <a:latin typeface="Calibri" pitchFamily="34" charset="0"/>
              </a:rPr>
              <a:t>Une condition : un projet doit :</a:t>
            </a:r>
          </a:p>
          <a:p>
            <a:pPr marL="802598" lvl="1" indent="-343973">
              <a:spcBef>
                <a:spcPct val="20000"/>
              </a:spcBef>
              <a:buFont typeface="Wingdings" pitchFamily="2" charset="2"/>
              <a:buChar char="Ø"/>
              <a:defRPr/>
            </a:pPr>
            <a:r>
              <a:rPr lang="fr-BE" altLang="fr-FR" i="1" dirty="0">
                <a:solidFill>
                  <a:srgbClr val="A72177"/>
                </a:solidFill>
                <a:latin typeface="Calibri" pitchFamily="34" charset="0"/>
              </a:rPr>
              <a:t>répondre à un défi = apporter une réponse à un défi</a:t>
            </a:r>
          </a:p>
          <a:p>
            <a:pPr marL="802598" lvl="1" indent="-343973">
              <a:spcBef>
                <a:spcPct val="20000"/>
              </a:spcBef>
              <a:buFont typeface="Wingdings" pitchFamily="2" charset="2"/>
              <a:buChar char="Ø"/>
              <a:defRPr/>
            </a:pPr>
            <a:r>
              <a:rPr lang="fr-BE" altLang="fr-FR" i="1" dirty="0">
                <a:solidFill>
                  <a:srgbClr val="A72177"/>
                </a:solidFill>
                <a:latin typeface="Calibri" pitchFamily="34" charset="0"/>
              </a:rPr>
              <a:t>s’inscrire dans la stratégie</a:t>
            </a:r>
          </a:p>
          <a:p>
            <a:pPr marL="343973" indent="-343973">
              <a:spcBef>
                <a:spcPct val="20000"/>
              </a:spcBef>
              <a:buFont typeface="Wingdings" pitchFamily="2" charset="2"/>
              <a:buChar char="Ø"/>
              <a:defRPr/>
            </a:pPr>
            <a:r>
              <a:rPr lang="fr-BE" altLang="fr-FR" dirty="0">
                <a:solidFill>
                  <a:srgbClr val="A72177"/>
                </a:solidFill>
                <a:latin typeface="Calibri" pitchFamily="34" charset="0"/>
              </a:rPr>
              <a:t>Projets d’intérêts collectifs (aujourd’hui et demain)</a:t>
            </a:r>
          </a:p>
          <a:p>
            <a:pPr marL="343973" indent="-343973">
              <a:spcBef>
                <a:spcPct val="20000"/>
              </a:spcBef>
              <a:buFont typeface="Wingdings" pitchFamily="2" charset="2"/>
              <a:buChar char="Ø"/>
              <a:defRPr/>
            </a:pPr>
            <a:r>
              <a:rPr lang="fr-BE" altLang="fr-FR" dirty="0">
                <a:solidFill>
                  <a:srgbClr val="A72177"/>
                </a:solidFill>
                <a:latin typeface="Calibri" pitchFamily="34" charset="0"/>
              </a:rPr>
              <a:t>Les petites actions sont tout aussi importantes que les gros projets</a:t>
            </a:r>
          </a:p>
          <a:p>
            <a:pPr marL="343973" indent="-343973">
              <a:spcBef>
                <a:spcPct val="20000"/>
              </a:spcBef>
              <a:buFont typeface="Wingdings" pitchFamily="2" charset="2"/>
              <a:buChar char="Ø"/>
              <a:defRPr/>
            </a:pPr>
            <a:r>
              <a:rPr lang="fr-BE" altLang="fr-FR" dirty="0">
                <a:solidFill>
                  <a:srgbClr val="A72177"/>
                </a:solidFill>
                <a:latin typeface="Calibri" pitchFamily="34" charset="0"/>
              </a:rPr>
              <a:t>L’importance d’avoir des porteurs de projets (mobilisation)</a:t>
            </a:r>
          </a:p>
          <a:p>
            <a:pPr>
              <a:defRPr/>
            </a:pPr>
            <a:endParaRPr lang="fr-BE" altLang="fr-FR" sz="300" dirty="0"/>
          </a:p>
        </p:txBody>
      </p:sp>
      <p:sp>
        <p:nvSpPr>
          <p:cNvPr id="4" name="Espace réservé du numéro de diapositive 3"/>
          <p:cNvSpPr>
            <a:spLocks noGrp="1"/>
          </p:cNvSpPr>
          <p:nvPr>
            <p:ph type="sldNum" sz="quarter" idx="5"/>
          </p:nvPr>
        </p:nvSpPr>
        <p:spPr/>
        <p:txBody>
          <a:bodyPr/>
          <a:lstStyle/>
          <a:p>
            <a:pPr>
              <a:defRPr/>
            </a:pPr>
            <a:fld id="{D5EA0079-F510-45FD-99D6-3FCBB4A35312}" type="slidenum">
              <a:rPr lang="fr-BE"/>
              <a:pPr>
                <a:defRPr/>
              </a:pPr>
              <a:t>42</a:t>
            </a:fld>
            <a:endParaRPr lang="fr-B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a:defRPr/>
            </a:pPr>
            <a:r>
              <a:rPr lang="fr-BE" altLang="fr-FR" dirty="0" smtClean="0">
                <a:latin typeface="Garamond" pitchFamily="18" charset="0"/>
                <a:cs typeface="Times New Roman" pitchFamily="18" charset="0"/>
              </a:rPr>
              <a:t>AK</a:t>
            </a:r>
          </a:p>
        </p:txBody>
      </p:sp>
      <p:sp>
        <p:nvSpPr>
          <p:cNvPr id="583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4700" indent="-298450" eaLnBrk="0" hangingPunct="0">
              <a:spcBef>
                <a:spcPct val="30000"/>
              </a:spcBef>
              <a:defRPr sz="1200">
                <a:solidFill>
                  <a:schemeClr val="tx1"/>
                </a:solidFill>
                <a:latin typeface="Calibri" pitchFamily="34" charset="0"/>
              </a:defRPr>
            </a:lvl2pPr>
            <a:lvl3pPr marL="1193800" indent="-238125" eaLnBrk="0" hangingPunct="0">
              <a:spcBef>
                <a:spcPct val="30000"/>
              </a:spcBef>
              <a:defRPr sz="1200">
                <a:solidFill>
                  <a:schemeClr val="tx1"/>
                </a:solidFill>
                <a:latin typeface="Calibri" pitchFamily="34" charset="0"/>
              </a:defRPr>
            </a:lvl3pPr>
            <a:lvl4pPr marL="1671638" indent="-238125" eaLnBrk="0" hangingPunct="0">
              <a:spcBef>
                <a:spcPct val="30000"/>
              </a:spcBef>
              <a:defRPr sz="1200">
                <a:solidFill>
                  <a:schemeClr val="tx1"/>
                </a:solidFill>
                <a:latin typeface="Calibri" pitchFamily="34" charset="0"/>
              </a:defRPr>
            </a:lvl4pPr>
            <a:lvl5pPr marL="2149475" indent="-238125" eaLnBrk="0" hangingPunct="0">
              <a:spcBef>
                <a:spcPct val="30000"/>
              </a:spcBef>
              <a:defRPr sz="1200">
                <a:solidFill>
                  <a:schemeClr val="tx1"/>
                </a:solidFill>
                <a:latin typeface="Calibri" pitchFamily="34" charset="0"/>
              </a:defRPr>
            </a:lvl5pPr>
            <a:lvl6pPr marL="2606675" indent="-238125" eaLnBrk="0" fontAlgn="base" hangingPunct="0">
              <a:spcBef>
                <a:spcPct val="30000"/>
              </a:spcBef>
              <a:spcAft>
                <a:spcPct val="0"/>
              </a:spcAft>
              <a:defRPr sz="1200">
                <a:solidFill>
                  <a:schemeClr val="tx1"/>
                </a:solidFill>
                <a:latin typeface="Calibri" pitchFamily="34" charset="0"/>
              </a:defRPr>
            </a:lvl6pPr>
            <a:lvl7pPr marL="3063875" indent="-238125" eaLnBrk="0" fontAlgn="base" hangingPunct="0">
              <a:spcBef>
                <a:spcPct val="30000"/>
              </a:spcBef>
              <a:spcAft>
                <a:spcPct val="0"/>
              </a:spcAft>
              <a:defRPr sz="1200">
                <a:solidFill>
                  <a:schemeClr val="tx1"/>
                </a:solidFill>
                <a:latin typeface="Calibri" pitchFamily="34" charset="0"/>
              </a:defRPr>
            </a:lvl7pPr>
            <a:lvl8pPr marL="3521075" indent="-238125" eaLnBrk="0" fontAlgn="base" hangingPunct="0">
              <a:spcBef>
                <a:spcPct val="30000"/>
              </a:spcBef>
              <a:spcAft>
                <a:spcPct val="0"/>
              </a:spcAft>
              <a:defRPr sz="1200">
                <a:solidFill>
                  <a:schemeClr val="tx1"/>
                </a:solidFill>
                <a:latin typeface="Calibri" pitchFamily="34" charset="0"/>
              </a:defRPr>
            </a:lvl8pPr>
            <a:lvl9pPr marL="3978275" indent="-2381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D03B7F-0F96-4464-B243-19CEAFBF1B14}" type="slidenum">
              <a:rPr lang="fr-BE" altLang="fr-FR" sz="1300" smtClean="0">
                <a:latin typeface="Arial" charset="0"/>
              </a:rPr>
              <a:pPr eaLnBrk="1" hangingPunct="1">
                <a:spcBef>
                  <a:spcPct val="0"/>
                </a:spcBef>
              </a:pPr>
              <a:t>4</a:t>
            </a:fld>
            <a:endParaRPr lang="fr-BE" altLang="fr-FR" sz="1300" smtClean="0">
              <a:latin typeface="Arial" charset="0"/>
            </a:endParaRPr>
          </a:p>
        </p:txBody>
      </p:sp>
      <p:sp>
        <p:nvSpPr>
          <p:cNvPr id="58373" name="Espace réservé de la date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a:t>12/06/2014</a:t>
            </a:r>
          </a:p>
        </p:txBody>
      </p:sp>
      <p:sp>
        <p:nvSpPr>
          <p:cNvPr id="58374" name="Espace réservé du pied de page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a:t>CLDR de Manhay - PPT du 12/06/2014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a:defRPr/>
            </a:pPr>
            <a:r>
              <a:rPr lang="fr-BE" altLang="fr-FR" dirty="0" smtClean="0">
                <a:latin typeface="Garamond" pitchFamily="18" charset="0"/>
                <a:cs typeface="Times New Roman" pitchFamily="18" charset="0"/>
              </a:rPr>
              <a:t>AK</a:t>
            </a:r>
          </a:p>
          <a:p>
            <a:pPr>
              <a:defRPr/>
            </a:pPr>
            <a:r>
              <a:rPr lang="fr-BE" altLang="fr-FR" dirty="0" smtClean="0">
                <a:latin typeface="Garamond" pitchFamily="18" charset="0"/>
                <a:cs typeface="Times New Roman" pitchFamily="18" charset="0"/>
              </a:rPr>
              <a:t>Charte</a:t>
            </a:r>
          </a:p>
          <a:p>
            <a:pPr>
              <a:defRPr/>
            </a:pPr>
            <a:r>
              <a:rPr lang="fr-BE" altLang="fr-FR" dirty="0" smtClean="0">
                <a:latin typeface="Garamond" pitchFamily="18" charset="0"/>
                <a:cs typeface="Times New Roman" pitchFamily="18" charset="0"/>
              </a:rPr>
              <a:t>Réfléchit</a:t>
            </a:r>
            <a:r>
              <a:rPr lang="fr-BE" altLang="fr-FR" baseline="0" dirty="0" smtClean="0">
                <a:latin typeface="Garamond" pitchFamily="18" charset="0"/>
                <a:cs typeface="Times New Roman" pitchFamily="18" charset="0"/>
              </a:rPr>
              <a:t> le timing</a:t>
            </a:r>
          </a:p>
          <a:p>
            <a:pPr>
              <a:defRPr/>
            </a:pPr>
            <a:r>
              <a:rPr lang="fr-BE" altLang="fr-FR" baseline="0" dirty="0" smtClean="0">
                <a:latin typeface="Garamond" pitchFamily="18" charset="0"/>
                <a:cs typeface="Times New Roman" pitchFamily="18" charset="0"/>
              </a:rPr>
              <a:t>Local – prochaine fois  central, suffisamment grand, agréable</a:t>
            </a:r>
          </a:p>
          <a:p>
            <a:pPr>
              <a:defRPr/>
            </a:pPr>
            <a:r>
              <a:rPr lang="fr-BE" altLang="fr-FR" baseline="0" dirty="0" smtClean="0">
                <a:latin typeface="Garamond" pitchFamily="18" charset="0"/>
                <a:cs typeface="Times New Roman" pitchFamily="18" charset="0"/>
              </a:rPr>
              <a:t>Famille : ça n’a jamais été un critère d’exclusion, on considère que pas forcément la même opinion</a:t>
            </a:r>
          </a:p>
          <a:p>
            <a:pPr>
              <a:defRPr/>
            </a:pPr>
            <a:r>
              <a:rPr lang="fr-BE" altLang="fr-FR" baseline="0" dirty="0" smtClean="0">
                <a:latin typeface="Garamond" pitchFamily="18" charset="0"/>
                <a:cs typeface="Times New Roman" pitchFamily="18" charset="0"/>
              </a:rPr>
              <a:t>CC : le décret prévoit un quart communal, incontournable mais avantage aussi </a:t>
            </a:r>
          </a:p>
        </p:txBody>
      </p:sp>
      <p:sp>
        <p:nvSpPr>
          <p:cNvPr id="583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4700" indent="-298450" eaLnBrk="0" hangingPunct="0">
              <a:spcBef>
                <a:spcPct val="30000"/>
              </a:spcBef>
              <a:defRPr sz="1200">
                <a:solidFill>
                  <a:schemeClr val="tx1"/>
                </a:solidFill>
                <a:latin typeface="Calibri" pitchFamily="34" charset="0"/>
              </a:defRPr>
            </a:lvl2pPr>
            <a:lvl3pPr marL="1193800" indent="-238125" eaLnBrk="0" hangingPunct="0">
              <a:spcBef>
                <a:spcPct val="30000"/>
              </a:spcBef>
              <a:defRPr sz="1200">
                <a:solidFill>
                  <a:schemeClr val="tx1"/>
                </a:solidFill>
                <a:latin typeface="Calibri" pitchFamily="34" charset="0"/>
              </a:defRPr>
            </a:lvl3pPr>
            <a:lvl4pPr marL="1671638" indent="-238125" eaLnBrk="0" hangingPunct="0">
              <a:spcBef>
                <a:spcPct val="30000"/>
              </a:spcBef>
              <a:defRPr sz="1200">
                <a:solidFill>
                  <a:schemeClr val="tx1"/>
                </a:solidFill>
                <a:latin typeface="Calibri" pitchFamily="34" charset="0"/>
              </a:defRPr>
            </a:lvl4pPr>
            <a:lvl5pPr marL="2149475" indent="-238125" eaLnBrk="0" hangingPunct="0">
              <a:spcBef>
                <a:spcPct val="30000"/>
              </a:spcBef>
              <a:defRPr sz="1200">
                <a:solidFill>
                  <a:schemeClr val="tx1"/>
                </a:solidFill>
                <a:latin typeface="Calibri" pitchFamily="34" charset="0"/>
              </a:defRPr>
            </a:lvl5pPr>
            <a:lvl6pPr marL="2606675" indent="-238125" eaLnBrk="0" fontAlgn="base" hangingPunct="0">
              <a:spcBef>
                <a:spcPct val="30000"/>
              </a:spcBef>
              <a:spcAft>
                <a:spcPct val="0"/>
              </a:spcAft>
              <a:defRPr sz="1200">
                <a:solidFill>
                  <a:schemeClr val="tx1"/>
                </a:solidFill>
                <a:latin typeface="Calibri" pitchFamily="34" charset="0"/>
              </a:defRPr>
            </a:lvl6pPr>
            <a:lvl7pPr marL="3063875" indent="-238125" eaLnBrk="0" fontAlgn="base" hangingPunct="0">
              <a:spcBef>
                <a:spcPct val="30000"/>
              </a:spcBef>
              <a:spcAft>
                <a:spcPct val="0"/>
              </a:spcAft>
              <a:defRPr sz="1200">
                <a:solidFill>
                  <a:schemeClr val="tx1"/>
                </a:solidFill>
                <a:latin typeface="Calibri" pitchFamily="34" charset="0"/>
              </a:defRPr>
            </a:lvl7pPr>
            <a:lvl8pPr marL="3521075" indent="-238125" eaLnBrk="0" fontAlgn="base" hangingPunct="0">
              <a:spcBef>
                <a:spcPct val="30000"/>
              </a:spcBef>
              <a:spcAft>
                <a:spcPct val="0"/>
              </a:spcAft>
              <a:defRPr sz="1200">
                <a:solidFill>
                  <a:schemeClr val="tx1"/>
                </a:solidFill>
                <a:latin typeface="Calibri" pitchFamily="34" charset="0"/>
              </a:defRPr>
            </a:lvl8pPr>
            <a:lvl9pPr marL="3978275" indent="-2381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1D03B7F-0F96-4464-B243-19CEAFBF1B14}" type="slidenum">
              <a:rPr lang="fr-BE" altLang="fr-FR" sz="1300" smtClean="0">
                <a:latin typeface="Arial" charset="0"/>
              </a:rPr>
              <a:pPr eaLnBrk="1" hangingPunct="1">
                <a:spcBef>
                  <a:spcPct val="0"/>
                </a:spcBef>
              </a:pPr>
              <a:t>5</a:t>
            </a:fld>
            <a:endParaRPr lang="fr-BE" altLang="fr-FR" sz="1300" smtClean="0">
              <a:latin typeface="Arial" charset="0"/>
            </a:endParaRPr>
          </a:p>
        </p:txBody>
      </p:sp>
      <p:sp>
        <p:nvSpPr>
          <p:cNvPr id="58373" name="Espace réservé de la date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a:t>12/06/2014</a:t>
            </a:r>
          </a:p>
        </p:txBody>
      </p:sp>
      <p:sp>
        <p:nvSpPr>
          <p:cNvPr id="58374" name="Espace réservé du pied de page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BE" altLang="fr-FR"/>
              <a:t>CLDR de Manhay - PPT du 12/06/2014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xfrm>
            <a:off x="138113" y="766763"/>
            <a:ext cx="6823075" cy="3838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8125" indent="-238125" algn="just" eaLnBrk="1" hangingPunct="1"/>
            <a:r>
              <a:rPr lang="fr-BE" altLang="fr-FR" dirty="0" smtClean="0"/>
              <a:t>AK</a:t>
            </a:r>
          </a:p>
        </p:txBody>
      </p:sp>
      <p:sp>
        <p:nvSpPr>
          <p:cNvPr id="901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A15835C-6C5E-404D-B408-31350A6D6F16}" type="slidenum">
              <a:rPr lang="fr-BE" altLang="fr-FR" sz="1300">
                <a:latin typeface="Arial" panose="020B0604020202020204" pitchFamily="34" charset="0"/>
              </a:rPr>
              <a:pPr eaLnBrk="1" hangingPunct="1">
                <a:spcBef>
                  <a:spcPct val="0"/>
                </a:spcBef>
              </a:pPr>
              <a:t>6</a:t>
            </a:fld>
            <a:endParaRPr lang="fr-BE" altLang="fr-FR" sz="1300">
              <a:latin typeface="Arial" panose="020B0604020202020204" pitchFamily="34" charset="0"/>
            </a:endParaRPr>
          </a:p>
        </p:txBody>
      </p:sp>
      <p:sp>
        <p:nvSpPr>
          <p:cNvPr id="90117" name="Espace réservé de la date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r>
              <a:rPr lang="fr-BE" altLang="fr-FR" sz="1300" smtClean="0">
                <a:latin typeface="Arial" panose="020B0604020202020204" pitchFamily="34" charset="0"/>
                <a:cs typeface="Arial" panose="020B0604020202020204" pitchFamily="34" charset="0"/>
              </a:rPr>
              <a:t>12/06/2014</a:t>
            </a:r>
          </a:p>
        </p:txBody>
      </p:sp>
      <p:sp>
        <p:nvSpPr>
          <p:cNvPr id="90118" name="Espace réservé du pied de page 2"/>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r>
              <a:rPr lang="fr-BE" altLang="fr-FR" sz="1300" smtClean="0">
                <a:latin typeface="Arial" panose="020B0604020202020204" pitchFamily="34" charset="0"/>
                <a:cs typeface="Arial" panose="020B0604020202020204" pitchFamily="34" charset="0"/>
              </a:rPr>
              <a:t>CLDR de Manhay - PPT du 12/06/2014</a:t>
            </a:r>
          </a:p>
        </p:txBody>
      </p:sp>
    </p:spTree>
    <p:extLst>
      <p:ext uri="{BB962C8B-B14F-4D97-AF65-F5344CB8AC3E}">
        <p14:creationId xmlns:p14="http://schemas.microsoft.com/office/powerpoint/2010/main" val="38389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bwMode="auto">
          <a:xfrm>
            <a:off x="138113" y="766763"/>
            <a:ext cx="6823075" cy="3838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8125" indent="-238125" algn="just" eaLnBrk="1" hangingPunct="1"/>
            <a:r>
              <a:rPr lang="fr-BE" altLang="fr-FR" dirty="0" smtClean="0"/>
              <a:t>AK</a:t>
            </a:r>
          </a:p>
        </p:txBody>
      </p:sp>
      <p:sp>
        <p:nvSpPr>
          <p:cNvPr id="901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A15835C-6C5E-404D-B408-31350A6D6F16}" type="slidenum">
              <a:rPr lang="fr-BE" altLang="fr-FR" sz="1300">
                <a:latin typeface="Arial" panose="020B0604020202020204" pitchFamily="34" charset="0"/>
              </a:rPr>
              <a:pPr eaLnBrk="1" hangingPunct="1">
                <a:spcBef>
                  <a:spcPct val="0"/>
                </a:spcBef>
              </a:pPr>
              <a:t>7</a:t>
            </a:fld>
            <a:endParaRPr lang="fr-BE" altLang="fr-FR" sz="1300">
              <a:latin typeface="Arial" panose="020B0604020202020204" pitchFamily="34" charset="0"/>
            </a:endParaRPr>
          </a:p>
        </p:txBody>
      </p:sp>
      <p:sp>
        <p:nvSpPr>
          <p:cNvPr id="90117" name="Espace réservé de la date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r>
              <a:rPr lang="fr-BE" altLang="fr-FR" sz="1300" smtClean="0">
                <a:latin typeface="Arial" panose="020B0604020202020204" pitchFamily="34" charset="0"/>
                <a:cs typeface="Arial" panose="020B0604020202020204" pitchFamily="34" charset="0"/>
              </a:rPr>
              <a:t>12/06/2014</a:t>
            </a:r>
          </a:p>
        </p:txBody>
      </p:sp>
      <p:sp>
        <p:nvSpPr>
          <p:cNvPr id="90118" name="Espace réservé du pied de page 2"/>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r>
              <a:rPr lang="fr-BE" altLang="fr-FR" sz="1300" smtClean="0">
                <a:latin typeface="Arial" panose="020B0604020202020204" pitchFamily="34" charset="0"/>
                <a:cs typeface="Arial" panose="020B0604020202020204" pitchFamily="34" charset="0"/>
              </a:rPr>
              <a:t>CLDR de Manhay - PPT du 12/06/2014</a:t>
            </a:r>
          </a:p>
        </p:txBody>
      </p:sp>
    </p:spTree>
    <p:extLst>
      <p:ext uri="{BB962C8B-B14F-4D97-AF65-F5344CB8AC3E}">
        <p14:creationId xmlns:p14="http://schemas.microsoft.com/office/powerpoint/2010/main" val="383898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r>
              <a:rPr lang="fr-BE" dirty="0" smtClean="0"/>
              <a:t>Si </a:t>
            </a:r>
            <a:r>
              <a:rPr lang="fr-BE" smtClean="0"/>
              <a:t>autre rem, pour le 20 !!</a:t>
            </a:r>
            <a:endParaRPr lang="fr-B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8</a:t>
            </a:fld>
            <a:endParaRPr lang="fr-BE"/>
          </a:p>
        </p:txBody>
      </p:sp>
    </p:spTree>
    <p:extLst>
      <p:ext uri="{BB962C8B-B14F-4D97-AF65-F5344CB8AC3E}">
        <p14:creationId xmlns:p14="http://schemas.microsoft.com/office/powerpoint/2010/main" val="1402293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9700" y="768350"/>
            <a:ext cx="6819900" cy="3836988"/>
          </a:xfrm>
        </p:spPr>
      </p:sp>
      <p:sp>
        <p:nvSpPr>
          <p:cNvPr id="3" name="Espace réservé des commentaires 2"/>
          <p:cNvSpPr>
            <a:spLocks noGrp="1"/>
          </p:cNvSpPr>
          <p:nvPr>
            <p:ph type="body" idx="1"/>
          </p:nvPr>
        </p:nvSpPr>
        <p:spPr/>
        <p:txBody>
          <a:bodyPr/>
          <a:lstStyle/>
          <a:p>
            <a:r>
              <a:rPr lang="fr-BE" dirty="0" err="1" smtClean="0"/>
              <a:t>MiH</a:t>
            </a:r>
            <a:endParaRPr lang="fr-BE" dirty="0" smtClean="0"/>
          </a:p>
          <a:p>
            <a:endParaRPr lang="fr-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Idée d’experts à inviter aux </a:t>
            </a:r>
            <a:r>
              <a:rPr lang="fr-FR" dirty="0" err="1" smtClean="0"/>
              <a:t>GTs</a:t>
            </a:r>
            <a:r>
              <a:rPr lang="fr-FR" dirty="0" smtClean="0"/>
              <a:t> ??</a:t>
            </a: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D13A4003-0AE9-43F0-A97F-1A7EA8701742}" type="slidenum">
              <a:rPr lang="fr-BE" smtClean="0"/>
              <a:t>9</a:t>
            </a:fld>
            <a:endParaRPr lang="fr-BE"/>
          </a:p>
        </p:txBody>
      </p:sp>
    </p:spTree>
    <p:extLst>
      <p:ext uri="{BB962C8B-B14F-4D97-AF65-F5344CB8AC3E}">
        <p14:creationId xmlns:p14="http://schemas.microsoft.com/office/powerpoint/2010/main" val="1402293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13-11-17</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92866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13-11-17</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1337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13-11-17</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6293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13-11-17</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293904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2C43A34-9C51-454D-9CA6-7FF7D893FDC8}" type="datetimeFigureOut">
              <a:rPr lang="fr-BE" smtClean="0">
                <a:solidFill>
                  <a:prstClr val="black">
                    <a:tint val="75000"/>
                  </a:prstClr>
                </a:solidFill>
              </a:rPr>
              <a:pPr/>
              <a:t>13-11-17</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57165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E2C43A34-9C51-454D-9CA6-7FF7D893FDC8}" type="datetimeFigureOut">
              <a:rPr lang="fr-BE" smtClean="0">
                <a:solidFill>
                  <a:prstClr val="black">
                    <a:tint val="75000"/>
                  </a:prstClr>
                </a:solidFill>
              </a:rPr>
              <a:pPr/>
              <a:t>13-11-17</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492566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E2C43A34-9C51-454D-9CA6-7FF7D893FDC8}" type="datetimeFigureOut">
              <a:rPr lang="fr-BE" smtClean="0">
                <a:solidFill>
                  <a:prstClr val="black">
                    <a:tint val="75000"/>
                  </a:prstClr>
                </a:solidFill>
              </a:rPr>
              <a:pPr/>
              <a:t>13-11-17</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68136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E2C43A34-9C51-454D-9CA6-7FF7D893FDC8}" type="datetimeFigureOut">
              <a:rPr lang="fr-BE" smtClean="0">
                <a:solidFill>
                  <a:prstClr val="black">
                    <a:tint val="75000"/>
                  </a:prstClr>
                </a:solidFill>
              </a:rPr>
              <a:pPr/>
              <a:t>13-11-17</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81958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2C43A34-9C51-454D-9CA6-7FF7D893FDC8}" type="datetimeFigureOut">
              <a:rPr lang="fr-BE" smtClean="0">
                <a:solidFill>
                  <a:prstClr val="black">
                    <a:tint val="75000"/>
                  </a:prstClr>
                </a:solidFill>
              </a:rPr>
              <a:pPr/>
              <a:t>13-11-17</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54555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2C43A34-9C51-454D-9CA6-7FF7D893FDC8}" type="datetimeFigureOut">
              <a:rPr lang="fr-BE" smtClean="0">
                <a:solidFill>
                  <a:prstClr val="black">
                    <a:tint val="75000"/>
                  </a:prstClr>
                </a:solidFill>
              </a:rPr>
              <a:pPr/>
              <a:t>13-11-17</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83782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2C43A34-9C51-454D-9CA6-7FF7D893FDC8}" type="datetimeFigureOut">
              <a:rPr lang="fr-BE" smtClean="0">
                <a:solidFill>
                  <a:prstClr val="black">
                    <a:tint val="75000"/>
                  </a:prstClr>
                </a:solidFill>
              </a:rPr>
              <a:pPr/>
              <a:t>13-11-17</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70139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43A34-9C51-454D-9CA6-7FF7D893FDC8}" type="datetimeFigureOut">
              <a:rPr lang="fr-BE" smtClean="0">
                <a:solidFill>
                  <a:prstClr val="black">
                    <a:tint val="75000"/>
                  </a:prstClr>
                </a:solidFill>
              </a:rPr>
              <a:pPr/>
              <a:t>13-11-17</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35078-9ED4-4244-BAF3-3418B8ABA1C9}"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9954647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gif"/><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gif"/><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3.gi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3.gi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gi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3.gi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3.gi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1.png"/><Relationship Id="rId3" Type="http://schemas.microsoft.com/office/2007/relationships/media" Target="../media/media1.mp4"/><Relationship Id="rId7" Type="http://schemas.openxmlformats.org/officeDocument/2006/relationships/diagramData" Target="../diagrams/data1.xml"/><Relationship Id="rId12" Type="http://schemas.openxmlformats.org/officeDocument/2006/relationships/image" Target="../media/image3.gif"/><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17.xml"/><Relationship Id="rId11" Type="http://schemas.microsoft.com/office/2007/relationships/diagramDrawing" Target="../diagrams/drawing1.xml"/><Relationship Id="rId5" Type="http://schemas.openxmlformats.org/officeDocument/2006/relationships/slideLayout" Target="../slideLayouts/slideLayout7.xml"/><Relationship Id="rId15" Type="http://schemas.openxmlformats.org/officeDocument/2006/relationships/image" Target="../media/image13.png"/><Relationship Id="rId10" Type="http://schemas.openxmlformats.org/officeDocument/2006/relationships/diagramColors" Target="../diagrams/colors1.xml"/><Relationship Id="rId4" Type="http://schemas.openxmlformats.org/officeDocument/2006/relationships/video" Target="../media/media1.mp4"/><Relationship Id="rId9" Type="http://schemas.openxmlformats.org/officeDocument/2006/relationships/diagramQuickStyle" Target="../diagrams/quickStyle1.xml"/><Relationship Id="rId1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12.png"/><Relationship Id="rId3" Type="http://schemas.openxmlformats.org/officeDocument/2006/relationships/tags" Target="../tags/tag23.xml"/><Relationship Id="rId7" Type="http://schemas.openxmlformats.org/officeDocument/2006/relationships/diagramLayout" Target="../diagrams/layout2.xml"/><Relationship Id="rId12" Type="http://schemas.openxmlformats.org/officeDocument/2006/relationships/image" Target="../media/image11.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diagramData" Target="../diagrams/data2.xml"/><Relationship Id="rId11" Type="http://schemas.openxmlformats.org/officeDocument/2006/relationships/image" Target="../media/image3.gif"/><Relationship Id="rId5" Type="http://schemas.openxmlformats.org/officeDocument/2006/relationships/notesSlide" Target="../notesSlides/notesSlide18.xml"/><Relationship Id="rId10" Type="http://schemas.microsoft.com/office/2007/relationships/diagramDrawing" Target="../diagrams/drawing2.xml"/><Relationship Id="rId4" Type="http://schemas.openxmlformats.org/officeDocument/2006/relationships/slideLayout" Target="../slideLayouts/slideLayout7.xml"/><Relationship Id="rId9" Type="http://schemas.openxmlformats.org/officeDocument/2006/relationships/diagramColors" Target="../diagrams/colors2.xml"/></Relationships>
</file>

<file path=ppt/slides/_rels/slide1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gif"/><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3.gi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3.gi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3.gi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3.gi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3.gi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3.gi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7.xml"/><Relationship Id="rId7" Type="http://schemas.openxmlformats.org/officeDocument/2006/relationships/diagramLayout" Target="../diagrams/layout3.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diagramData" Target="../diagrams/data3.xml"/><Relationship Id="rId5" Type="http://schemas.openxmlformats.org/officeDocument/2006/relationships/image" Target="../media/image3.gif"/><Relationship Id="rId10" Type="http://schemas.microsoft.com/office/2007/relationships/diagramDrawing" Target="../diagrams/drawing3.xml"/><Relationship Id="rId4" Type="http://schemas.openxmlformats.org/officeDocument/2006/relationships/notesSlide" Target="../notesSlides/notesSlide26.xml"/><Relationship Id="rId9" Type="http://schemas.openxmlformats.org/officeDocument/2006/relationships/diagramColors" Target="../diagrams/colors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3.gi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7.xml"/><Relationship Id="rId7" Type="http://schemas.openxmlformats.org/officeDocument/2006/relationships/diagramLayout" Target="../diagrams/layout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diagramData" Target="../diagrams/data4.xml"/><Relationship Id="rId5" Type="http://schemas.openxmlformats.org/officeDocument/2006/relationships/image" Target="../media/image3.gif"/><Relationship Id="rId10" Type="http://schemas.microsoft.com/office/2007/relationships/diagramDrawing" Target="../diagrams/drawing4.xml"/><Relationship Id="rId4" Type="http://schemas.openxmlformats.org/officeDocument/2006/relationships/notesSlide" Target="../notesSlides/notesSlide28.xml"/><Relationship Id="rId9" Type="http://schemas.openxmlformats.org/officeDocument/2006/relationships/diagramColors" Target="../diagrams/colors4.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hyperlink" Target="https://www.google.be/url?sa=i&amp;rct=j&amp;q=&amp;esrc=s&amp;source=images&amp;cd=&amp;cad=rja&amp;uact=8&amp;ved=0ahUKEwj45YXZrI7XAhXHaVAKHUH5DAIQjRwIBw&amp;url=https://fr.fotolia.com/tag/%C3%A9miticones&amp;psig=AOvVaw0Fx5RquDaJsZZdruGN1wHc&amp;ust=1509109364400512" TargetMode="Externa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www.google.be/url?sa=i&amp;rct=j&amp;q=&amp;esrc=s&amp;source=images&amp;cd=&amp;cad=rja&amp;uact=8&amp;ved=0CAcQjRw&amp;url=http://basebraives.be/notre-programme/&amp;ei=GoZkVY3pDcy0UeDNgOAD&amp;bvm=bv.93990622,d.d24&amp;psig=AFQjCNFW30qeNtWGaO0zNaEcIIdWATj09Q&amp;ust=1432737672581997" TargetMode="External"/><Relationship Id="rId5" Type="http://schemas.openxmlformats.org/officeDocument/2006/relationships/image" Target="../media/image27.png"/><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gif"/><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gi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3015" y="256512"/>
            <a:ext cx="13810749" cy="7768699"/>
          </a:xfrm>
          <a:prstGeom prst="rect">
            <a:avLst/>
          </a:prstGeom>
        </p:spPr>
      </p:pic>
      <p:sp>
        <p:nvSpPr>
          <p:cNvPr id="2" name="Rectangle 1"/>
          <p:cNvSpPr/>
          <p:nvPr/>
        </p:nvSpPr>
        <p:spPr>
          <a:xfrm>
            <a:off x="-924780" y="0"/>
            <a:ext cx="4905545" cy="7297651"/>
          </a:xfrm>
          <a:prstGeom prst="rect">
            <a:avLst/>
          </a:prstGeom>
          <a:solidFill>
            <a:srgbClr val="F9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orme libre 10"/>
          <p:cNvSpPr/>
          <p:nvPr/>
        </p:nvSpPr>
        <p:spPr>
          <a:xfrm>
            <a:off x="3031612" y="-10360"/>
            <a:ext cx="9162107" cy="6863395"/>
          </a:xfrm>
          <a:custGeom>
            <a:avLst/>
            <a:gdLst>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90158"/>
              <a:gd name="connsiteX1" fmla="*/ 3788215 w 9162107"/>
              <a:gd name="connsiteY1" fmla="*/ 6890158 h 6890158"/>
              <a:gd name="connsiteX2" fmla="*/ 9162107 w 9162107"/>
              <a:gd name="connsiteY2" fmla="*/ 1846906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9897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80633"/>
              <a:gd name="connsiteX1" fmla="*/ 3795530 w 9162107"/>
              <a:gd name="connsiteY1" fmla="*/ 6868212 h 6880633"/>
              <a:gd name="connsiteX2" fmla="*/ 9159897 w 9162107"/>
              <a:gd name="connsiteY2" fmla="*/ 1475431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6025"/>
              <a:gd name="connsiteX1" fmla="*/ 3795530 w 9162107"/>
              <a:gd name="connsiteY1" fmla="*/ 6886025 h 6886025"/>
              <a:gd name="connsiteX2" fmla="*/ 9159897 w 9162107"/>
              <a:gd name="connsiteY2" fmla="*/ 1475431 h 6886025"/>
              <a:gd name="connsiteX3" fmla="*/ 9162107 w 9162107"/>
              <a:gd name="connsiteY3" fmla="*/ 0 h 6886025"/>
              <a:gd name="connsiteX4" fmla="*/ 9054 w 9162107"/>
              <a:gd name="connsiteY4" fmla="*/ 0 h 6886025"/>
              <a:gd name="connsiteX5" fmla="*/ 0 w 9162107"/>
              <a:gd name="connsiteY5" fmla="*/ 6880633 h 6886025"/>
              <a:gd name="connsiteX0" fmla="*/ 0 w 9162107"/>
              <a:gd name="connsiteY0" fmla="*/ 6880633 h 6880633"/>
              <a:gd name="connsiteX1" fmla="*/ 3783655 w 9162107"/>
              <a:gd name="connsiteY1" fmla="*/ 6880088 h 6880633"/>
              <a:gd name="connsiteX2" fmla="*/ 9159897 w 9162107"/>
              <a:gd name="connsiteY2" fmla="*/ 1475431 h 6880633"/>
              <a:gd name="connsiteX3" fmla="*/ 9162107 w 9162107"/>
              <a:gd name="connsiteY3" fmla="*/ 0 h 6880633"/>
              <a:gd name="connsiteX4" fmla="*/ 9054 w 9162107"/>
              <a:gd name="connsiteY4" fmla="*/ 0 h 6880633"/>
              <a:gd name="connsiteX5" fmla="*/ 0 w 9162107"/>
              <a:gd name="connsiteY5" fmla="*/ 6880633 h 688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107" h="6880633">
                <a:moveTo>
                  <a:pt x="0" y="6880633"/>
                </a:moveTo>
                <a:lnTo>
                  <a:pt x="3783655" y="6880088"/>
                </a:lnTo>
                <a:cubicBezTo>
                  <a:pt x="3695855" y="4789303"/>
                  <a:pt x="5244367" y="1681021"/>
                  <a:pt x="9159897" y="1475431"/>
                </a:cubicBezTo>
                <a:cubicBezTo>
                  <a:pt x="9160634" y="983621"/>
                  <a:pt x="9161370" y="491810"/>
                  <a:pt x="9162107" y="0"/>
                </a:cubicBezTo>
                <a:lnTo>
                  <a:pt x="9054" y="0"/>
                </a:lnTo>
                <a:lnTo>
                  <a:pt x="0" y="6880633"/>
                </a:lnTo>
                <a:close/>
              </a:path>
            </a:pathLst>
          </a:custGeom>
          <a:solidFill>
            <a:srgbClr val="F9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6" name="Forme libre 5"/>
          <p:cNvSpPr/>
          <p:nvPr/>
        </p:nvSpPr>
        <p:spPr>
          <a:xfrm>
            <a:off x="6497887" y="1441118"/>
            <a:ext cx="5705288" cy="5399488"/>
          </a:xfrm>
          <a:custGeom>
            <a:avLst/>
            <a:gdLst>
              <a:gd name="connsiteX0" fmla="*/ 0 w 4974336"/>
              <a:gd name="connsiteY0" fmla="*/ 5325465 h 5325465"/>
              <a:gd name="connsiteX1" fmla="*/ 314554 w 4974336"/>
              <a:gd name="connsiteY1" fmla="*/ 5325465 h 5325465"/>
              <a:gd name="connsiteX2" fmla="*/ 4974336 w 4974336"/>
              <a:gd name="connsiteY2" fmla="*/ 0 h 5325465"/>
              <a:gd name="connsiteX3" fmla="*/ 0 w 4974336"/>
              <a:gd name="connsiteY3" fmla="*/ 5325465 h 5325465"/>
              <a:gd name="connsiteX0" fmla="*/ 0 w 4974336"/>
              <a:gd name="connsiteY0" fmla="*/ 5325465 h 5325465"/>
              <a:gd name="connsiteX1" fmla="*/ 314554 w 4974336"/>
              <a:gd name="connsiteY1" fmla="*/ 5325465 h 5325465"/>
              <a:gd name="connsiteX2" fmla="*/ 4974336 w 4974336"/>
              <a:gd name="connsiteY2" fmla="*/ 0 h 5325465"/>
              <a:gd name="connsiteX3" fmla="*/ 0 w 4974336"/>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1762 w 4976098"/>
              <a:gd name="connsiteY0" fmla="*/ 5325465 h 5325465"/>
              <a:gd name="connsiteX1" fmla="*/ 316316 w 4976098"/>
              <a:gd name="connsiteY1" fmla="*/ 5325465 h 5325465"/>
              <a:gd name="connsiteX2" fmla="*/ 4976098 w 4976098"/>
              <a:gd name="connsiteY2" fmla="*/ 0 h 5325465"/>
              <a:gd name="connsiteX3" fmla="*/ 1762 w 4976098"/>
              <a:gd name="connsiteY3" fmla="*/ 5325465 h 5325465"/>
              <a:gd name="connsiteX0" fmla="*/ 1762 w 4976098"/>
              <a:gd name="connsiteY0" fmla="*/ 5325465 h 5325465"/>
              <a:gd name="connsiteX1" fmla="*/ 316316 w 4976098"/>
              <a:gd name="connsiteY1" fmla="*/ 5325465 h 5325465"/>
              <a:gd name="connsiteX2" fmla="*/ 4976098 w 4976098"/>
              <a:gd name="connsiteY2" fmla="*/ 0 h 5325465"/>
              <a:gd name="connsiteX3" fmla="*/ 1762 w 4976098"/>
              <a:gd name="connsiteY3" fmla="*/ 5325465 h 5325465"/>
              <a:gd name="connsiteX0" fmla="*/ 1762 w 4976098"/>
              <a:gd name="connsiteY0" fmla="*/ 5325465 h 5325465"/>
              <a:gd name="connsiteX1" fmla="*/ 316316 w 4976098"/>
              <a:gd name="connsiteY1" fmla="*/ 5325465 h 5325465"/>
              <a:gd name="connsiteX2" fmla="*/ 4976098 w 4976098"/>
              <a:gd name="connsiteY2" fmla="*/ 0 h 5325465"/>
              <a:gd name="connsiteX3" fmla="*/ 1762 w 4976098"/>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570 w 5706426"/>
              <a:gd name="connsiteY0" fmla="*/ 5404978 h 5404978"/>
              <a:gd name="connsiteX1" fmla="*/ 315124 w 5706426"/>
              <a:gd name="connsiteY1" fmla="*/ 5404978 h 5404978"/>
              <a:gd name="connsiteX2" fmla="*/ 5706426 w 5706426"/>
              <a:gd name="connsiteY2" fmla="*/ 0 h 5404978"/>
              <a:gd name="connsiteX3" fmla="*/ 570 w 5706426"/>
              <a:gd name="connsiteY3" fmla="*/ 5404978 h 5404978"/>
              <a:gd name="connsiteX0" fmla="*/ 846 w 5706702"/>
              <a:gd name="connsiteY0" fmla="*/ 5404978 h 5404978"/>
              <a:gd name="connsiteX1" fmla="*/ 315400 w 5706702"/>
              <a:gd name="connsiteY1" fmla="*/ 5404978 h 5404978"/>
              <a:gd name="connsiteX2" fmla="*/ 5706702 w 5706702"/>
              <a:gd name="connsiteY2" fmla="*/ 0 h 5404978"/>
              <a:gd name="connsiteX3" fmla="*/ 846 w 5706702"/>
              <a:gd name="connsiteY3" fmla="*/ 5404978 h 5404978"/>
              <a:gd name="connsiteX0" fmla="*/ 846 w 5706702"/>
              <a:gd name="connsiteY0" fmla="*/ 5404978 h 5404978"/>
              <a:gd name="connsiteX1" fmla="*/ 315400 w 5706702"/>
              <a:gd name="connsiteY1" fmla="*/ 5404978 h 5404978"/>
              <a:gd name="connsiteX2" fmla="*/ 5706702 w 5706702"/>
              <a:gd name="connsiteY2" fmla="*/ 0 h 5404978"/>
              <a:gd name="connsiteX3" fmla="*/ 846 w 5706702"/>
              <a:gd name="connsiteY3" fmla="*/ 5404978 h 5404978"/>
              <a:gd name="connsiteX0" fmla="*/ 875 w 5676586"/>
              <a:gd name="connsiteY0" fmla="*/ 5394929 h 5394929"/>
              <a:gd name="connsiteX1" fmla="*/ 315429 w 5676586"/>
              <a:gd name="connsiteY1" fmla="*/ 5394929 h 5394929"/>
              <a:gd name="connsiteX2" fmla="*/ 5676586 w 5676586"/>
              <a:gd name="connsiteY2" fmla="*/ 0 h 5394929"/>
              <a:gd name="connsiteX3" fmla="*/ 875 w 5676586"/>
              <a:gd name="connsiteY3" fmla="*/ 5394929 h 5394929"/>
              <a:gd name="connsiteX0" fmla="*/ 856 w 5696664"/>
              <a:gd name="connsiteY0" fmla="*/ 5394929 h 5394929"/>
              <a:gd name="connsiteX1" fmla="*/ 315410 w 5696664"/>
              <a:gd name="connsiteY1" fmla="*/ 5394929 h 5394929"/>
              <a:gd name="connsiteX2" fmla="*/ 5696664 w 5696664"/>
              <a:gd name="connsiteY2" fmla="*/ 0 h 5394929"/>
              <a:gd name="connsiteX3" fmla="*/ 856 w 5696664"/>
              <a:gd name="connsiteY3" fmla="*/ 5394929 h 5394929"/>
              <a:gd name="connsiteX0" fmla="*/ 864 w 5688005"/>
              <a:gd name="connsiteY0" fmla="*/ 5507604 h 5507604"/>
              <a:gd name="connsiteX1" fmla="*/ 315418 w 5688005"/>
              <a:gd name="connsiteY1" fmla="*/ 5507604 h 5507604"/>
              <a:gd name="connsiteX2" fmla="*/ 5688005 w 5688005"/>
              <a:gd name="connsiteY2" fmla="*/ 0 h 5507604"/>
              <a:gd name="connsiteX3" fmla="*/ 864 w 5688005"/>
              <a:gd name="connsiteY3" fmla="*/ 5507604 h 5507604"/>
              <a:gd name="connsiteX0" fmla="*/ 848 w 5705324"/>
              <a:gd name="connsiteY0" fmla="*/ 5399262 h 5399262"/>
              <a:gd name="connsiteX1" fmla="*/ 315402 w 5705324"/>
              <a:gd name="connsiteY1" fmla="*/ 5399262 h 5399262"/>
              <a:gd name="connsiteX2" fmla="*/ 5705324 w 5705324"/>
              <a:gd name="connsiteY2" fmla="*/ 0 h 5399262"/>
              <a:gd name="connsiteX3" fmla="*/ 848 w 5705324"/>
              <a:gd name="connsiteY3" fmla="*/ 5399262 h 5399262"/>
              <a:gd name="connsiteX0" fmla="*/ 812 w 5705288"/>
              <a:gd name="connsiteY0" fmla="*/ 5399488 h 5399488"/>
              <a:gd name="connsiteX1" fmla="*/ 315366 w 5705288"/>
              <a:gd name="connsiteY1" fmla="*/ 5399488 h 5399488"/>
              <a:gd name="connsiteX2" fmla="*/ 5705288 w 5705288"/>
              <a:gd name="connsiteY2" fmla="*/ 226 h 5399488"/>
              <a:gd name="connsiteX3" fmla="*/ 812 w 5705288"/>
              <a:gd name="connsiteY3" fmla="*/ 5399488 h 5399488"/>
              <a:gd name="connsiteX0" fmla="*/ 812 w 5705288"/>
              <a:gd name="connsiteY0" fmla="*/ 5399488 h 5399488"/>
              <a:gd name="connsiteX1" fmla="*/ 315366 w 5705288"/>
              <a:gd name="connsiteY1" fmla="*/ 5399488 h 5399488"/>
              <a:gd name="connsiteX2" fmla="*/ 5705288 w 5705288"/>
              <a:gd name="connsiteY2" fmla="*/ 226 h 5399488"/>
              <a:gd name="connsiteX3" fmla="*/ 812 w 5705288"/>
              <a:gd name="connsiteY3" fmla="*/ 5399488 h 5399488"/>
            </a:gdLst>
            <a:ahLst/>
            <a:cxnLst>
              <a:cxn ang="0">
                <a:pos x="connsiteX0" y="connsiteY0"/>
              </a:cxn>
              <a:cxn ang="0">
                <a:pos x="connsiteX1" y="connsiteY1"/>
              </a:cxn>
              <a:cxn ang="0">
                <a:pos x="connsiteX2" y="connsiteY2"/>
              </a:cxn>
              <a:cxn ang="0">
                <a:pos x="connsiteX3" y="connsiteY3"/>
              </a:cxn>
            </a:cxnLst>
            <a:rect l="l" t="t" r="r" b="b"/>
            <a:pathLst>
              <a:path w="5705288" h="5399488">
                <a:moveTo>
                  <a:pt x="812" y="5399488"/>
                </a:moveTo>
                <a:lnTo>
                  <a:pt x="315366" y="5399488"/>
                </a:lnTo>
                <a:cubicBezTo>
                  <a:pt x="331920" y="2409546"/>
                  <a:pt x="2605331" y="202733"/>
                  <a:pt x="5705288" y="226"/>
                </a:cubicBezTo>
                <a:cubicBezTo>
                  <a:pt x="849059" y="-35824"/>
                  <a:pt x="-30887" y="4238810"/>
                  <a:pt x="812" y="5399488"/>
                </a:cubicBezTo>
                <a:close/>
              </a:path>
            </a:pathLst>
          </a:custGeom>
          <a:solidFill>
            <a:srgbClr val="00A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pic>
        <p:nvPicPr>
          <p:cNvPr id="9" name="Imag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0901" y="4540736"/>
            <a:ext cx="1347728" cy="1152128"/>
          </a:xfrm>
          <a:prstGeom prst="rect">
            <a:avLst/>
          </a:prstGeom>
          <a:ln>
            <a:noFill/>
          </a:ln>
          <a:effectLst>
            <a:outerShdw blurRad="190500" algn="tl" rotWithShape="0">
              <a:srgbClr val="000000">
                <a:alpha val="70000"/>
              </a:srgbClr>
            </a:outerShdw>
          </a:effectLst>
        </p:spPr>
      </p:pic>
      <p:sp>
        <p:nvSpPr>
          <p:cNvPr id="16" name="Espace réservé du contenu 2"/>
          <p:cNvSpPr txBox="1">
            <a:spLocks/>
          </p:cNvSpPr>
          <p:nvPr/>
        </p:nvSpPr>
        <p:spPr>
          <a:xfrm>
            <a:off x="101612" y="53068"/>
            <a:ext cx="7431692" cy="409545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95250" algn="l"/>
            <a:r>
              <a:rPr lang="fr-BE" sz="2400" b="1" dirty="0" smtClean="0">
                <a:solidFill>
                  <a:schemeClr val="bg1">
                    <a:lumMod val="50000"/>
                  </a:schemeClr>
                </a:solidFill>
              </a:rPr>
              <a:t>13 novembre </a:t>
            </a:r>
            <a:r>
              <a:rPr lang="fr-BE" sz="2400" b="1" dirty="0">
                <a:solidFill>
                  <a:schemeClr val="bg1">
                    <a:lumMod val="50000"/>
                  </a:schemeClr>
                </a:solidFill>
              </a:rPr>
              <a:t>2017</a:t>
            </a:r>
          </a:p>
          <a:p>
            <a:pPr marL="95250" algn="l"/>
            <a:r>
              <a:rPr lang="fr-BE" sz="4400" b="1" dirty="0">
                <a:solidFill>
                  <a:schemeClr val="bg1">
                    <a:lumMod val="50000"/>
                  </a:schemeClr>
                </a:solidFill>
              </a:rPr>
              <a:t>Réunion de la CLDR</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901" y="1464296"/>
            <a:ext cx="3289814" cy="28173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143159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0351"/>
          <a:stretch/>
        </p:blipFill>
        <p:spPr bwMode="auto">
          <a:xfrm>
            <a:off x="869095" y="1095205"/>
            <a:ext cx="4449944" cy="454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27" name="Espace réservé du contenu 15"/>
          <p:cNvSpPr txBox="1">
            <a:spLocks/>
          </p:cNvSpPr>
          <p:nvPr/>
        </p:nvSpPr>
        <p:spPr>
          <a:xfrm>
            <a:off x="5382541" y="1581206"/>
            <a:ext cx="6429094" cy="16637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763" indent="0">
              <a:lnSpc>
                <a:spcPct val="160000"/>
              </a:lnSpc>
              <a:spcBef>
                <a:spcPct val="0"/>
              </a:spcBef>
              <a:buFont typeface="Arial" pitchFamily="34" charset="0"/>
              <a:buNone/>
            </a:pPr>
            <a:r>
              <a:rPr lang="fr-BE" sz="3600" b="1" dirty="0" smtClean="0">
                <a:solidFill>
                  <a:srgbClr val="A72177"/>
                </a:solidFill>
                <a:cs typeface="Arial" pitchFamily="34" charset="0"/>
              </a:rPr>
              <a:t>Composition :</a:t>
            </a:r>
          </a:p>
          <a:p>
            <a:pPr>
              <a:lnSpc>
                <a:spcPct val="160000"/>
              </a:lnSpc>
              <a:buClr>
                <a:srgbClr val="9C007F"/>
              </a:buClr>
              <a:buFont typeface="Wingdings" panose="05000000000000000000" pitchFamily="2" charset="2"/>
              <a:buChar char="Ø"/>
              <a:defRPr/>
            </a:pPr>
            <a:r>
              <a:rPr lang="fr-BE" sz="2800" b="1" dirty="0" smtClean="0">
                <a:solidFill>
                  <a:schemeClr val="tx1">
                    <a:lumMod val="75000"/>
                    <a:lumOff val="25000"/>
                  </a:schemeClr>
                </a:solidFill>
                <a:latin typeface="Calibri" panose="020F0502020204030204" pitchFamily="34" charset="0"/>
                <a:cs typeface="Calibri" panose="020F0502020204030204" pitchFamily="34" charset="0"/>
              </a:rPr>
              <a:t>5 à 15 participants – habitants/CLDR</a:t>
            </a:r>
          </a:p>
          <a:p>
            <a:pPr>
              <a:lnSpc>
                <a:spcPct val="160000"/>
              </a:lnSpc>
              <a:buClr>
                <a:srgbClr val="9C007F"/>
              </a:buClr>
              <a:buFont typeface="Wingdings" panose="05000000000000000000" pitchFamily="2" charset="2"/>
              <a:buChar char="Ø"/>
              <a:defRPr/>
            </a:pPr>
            <a:r>
              <a:rPr lang="fr-BE" altLang="fr-FR" sz="2800" b="1" dirty="0">
                <a:solidFill>
                  <a:schemeClr val="tx1">
                    <a:lumMod val="75000"/>
                    <a:lumOff val="25000"/>
                  </a:schemeClr>
                </a:solidFill>
                <a:latin typeface="Calibri" panose="020F0502020204030204" pitchFamily="34" charset="0"/>
                <a:cs typeface="Calibri" panose="020F0502020204030204" pitchFamily="34" charset="0"/>
              </a:rPr>
              <a:t>1 expert + 1 personne ressource</a:t>
            </a:r>
            <a:endParaRPr lang="fr-FR" altLang="fr-FR" sz="2800" b="1" dirty="0">
              <a:solidFill>
                <a:schemeClr val="tx1">
                  <a:lumMod val="75000"/>
                  <a:lumOff val="25000"/>
                </a:schemeClr>
              </a:solidFill>
              <a:latin typeface="Calibri" panose="020F0502020204030204" pitchFamily="34" charset="0"/>
              <a:cs typeface="Calibri" panose="020F0502020204030204" pitchFamily="34" charset="0"/>
            </a:endParaRPr>
          </a:p>
          <a:p>
            <a:pPr>
              <a:lnSpc>
                <a:spcPct val="160000"/>
              </a:lnSpc>
              <a:buClr>
                <a:srgbClr val="9C007F"/>
              </a:buClr>
              <a:buFont typeface="Wingdings" panose="05000000000000000000" pitchFamily="2" charset="2"/>
              <a:buChar char="Ø"/>
              <a:defRPr/>
            </a:pPr>
            <a:endParaRPr lang="fr-BE" sz="1800" dirty="0">
              <a:solidFill>
                <a:prstClr val="black"/>
              </a:solidFill>
              <a:latin typeface="Calibri" panose="020F0502020204030204" pitchFamily="34" charset="0"/>
              <a:cs typeface="Calibri" panose="020F0502020204030204" pitchFamily="34" charset="0"/>
            </a:endParaRPr>
          </a:p>
        </p:txBody>
      </p:sp>
      <p:pic>
        <p:nvPicPr>
          <p:cNvPr id="3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8443" y="4419110"/>
            <a:ext cx="3022556" cy="18483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8419" y="4419110"/>
            <a:ext cx="3285622" cy="18835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a:xfrm>
            <a:off x="1620696" y="5762311"/>
            <a:ext cx="3181847" cy="959493"/>
          </a:xfrm>
          <a:prstGeom prst="rect">
            <a:avLst/>
          </a:prstGeom>
          <a:ln>
            <a:solidFill>
              <a:schemeClr val="tx1"/>
            </a:solidFill>
          </a:ln>
        </p:spPr>
        <p:txBody>
          <a:bodyPr wrap="square">
            <a:spAutoFit/>
          </a:bodyPr>
          <a:lstStyle/>
          <a:p>
            <a:pPr algn="just">
              <a:lnSpc>
                <a:spcPct val="115000"/>
              </a:lnSpc>
            </a:pPr>
            <a:r>
              <a:rPr lang="fr-BE" sz="2400" b="1" dirty="0">
                <a:solidFill>
                  <a:srgbClr val="A72177"/>
                </a:solidFill>
                <a:cs typeface="Arial" pitchFamily="34" charset="0"/>
              </a:rPr>
              <a:t>A quoi je m’engage ?</a:t>
            </a:r>
          </a:p>
          <a:p>
            <a:pPr algn="just">
              <a:lnSpc>
                <a:spcPct val="115000"/>
              </a:lnSpc>
            </a:pPr>
            <a:endParaRPr lang="fr-BE" sz="700" b="1" dirty="0">
              <a:solidFill>
                <a:prstClr val="black"/>
              </a:solidFill>
              <a:latin typeface="Calibri" panose="020F0502020204030204" pitchFamily="34" charset="0"/>
              <a:ea typeface="Times New Roman"/>
              <a:cs typeface="Calibri" panose="020F0502020204030204" pitchFamily="34" charset="0"/>
            </a:endParaRPr>
          </a:p>
          <a:p>
            <a:pPr algn="just">
              <a:lnSpc>
                <a:spcPct val="115000"/>
              </a:lnSpc>
            </a:pPr>
            <a:r>
              <a:rPr lang="fr-BE" b="1" dirty="0">
                <a:solidFill>
                  <a:prstClr val="black"/>
                </a:solidFill>
                <a:latin typeface="Courier New"/>
                <a:ea typeface="Times New Roman"/>
                <a:cs typeface="Courier New"/>
              </a:rPr>
              <a:t>  ►</a:t>
            </a:r>
            <a:r>
              <a:rPr lang="fr-BE" b="1" dirty="0">
                <a:solidFill>
                  <a:prstClr val="black"/>
                </a:solidFill>
                <a:latin typeface="Calibri" panose="020F0502020204030204" pitchFamily="34" charset="0"/>
                <a:ea typeface="Times New Roman"/>
                <a:cs typeface="Calibri" panose="020F0502020204030204" pitchFamily="34" charset="0"/>
              </a:rPr>
              <a:t>Participer à 2 réunions</a:t>
            </a:r>
            <a:endParaRPr lang="fr-BE" dirty="0">
              <a:solidFill>
                <a:prstClr val="black"/>
              </a:solidFill>
              <a:latin typeface="Calibri" panose="020F0502020204030204" pitchFamily="34" charset="0"/>
              <a:ea typeface="Calibri"/>
              <a:cs typeface="Calibri" panose="020F0502020204030204" pitchFamily="34" charset="0"/>
            </a:endParaRPr>
          </a:p>
        </p:txBody>
      </p:sp>
      <p:sp>
        <p:nvSpPr>
          <p:cNvPr id="34" name="Titre 1"/>
          <p:cNvSpPr txBox="1">
            <a:spLocks/>
          </p:cNvSpPr>
          <p:nvPr/>
        </p:nvSpPr>
        <p:spPr>
          <a:xfrm>
            <a:off x="1912707" y="-22004"/>
            <a:ext cx="10123953"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6838" algn="l"/>
            <a:r>
              <a:rPr lang="fr-BE" sz="3600" b="1" cap="all" dirty="0" smtClean="0">
                <a:solidFill>
                  <a:schemeClr val="tx1">
                    <a:lumMod val="75000"/>
                    <a:lumOff val="25000"/>
                  </a:schemeClr>
                </a:solidFill>
              </a:rPr>
              <a:t>Les groupes de travail (GT)</a:t>
            </a:r>
            <a:endParaRPr lang="fr-BE" sz="3600" b="1" cap="all" dirty="0">
              <a:solidFill>
                <a:schemeClr val="tx1">
                  <a:lumMod val="75000"/>
                  <a:lumOff val="25000"/>
                </a:schemeClr>
              </a:solidFill>
            </a:endParaRPr>
          </a:p>
        </p:txBody>
      </p:sp>
      <p:sp>
        <p:nvSpPr>
          <p:cNvPr id="40" name="ZoneTexte 39"/>
          <p:cNvSpPr txBox="1"/>
          <p:nvPr/>
        </p:nvSpPr>
        <p:spPr>
          <a:xfrm>
            <a:off x="3845750" y="766499"/>
            <a:ext cx="8550949" cy="646986"/>
          </a:xfrm>
          <a:prstGeom prst="roundRect">
            <a:avLst/>
          </a:prstGeom>
          <a:solidFill>
            <a:srgbClr val="CC66FF"/>
          </a:solidFill>
        </p:spPr>
        <p:txBody>
          <a:bodyPr wrap="square" rtlCol="0">
            <a:spAutoFit/>
          </a:bodyPr>
          <a:lstStyle/>
          <a:p>
            <a:r>
              <a:rPr lang="fr-BE" sz="3200" b="1" dirty="0" smtClean="0">
                <a:solidFill>
                  <a:schemeClr val="bg1"/>
                </a:solidFill>
              </a:rPr>
              <a:t>Commission </a:t>
            </a:r>
            <a:r>
              <a:rPr lang="fr-BE" sz="3200" b="1" dirty="0">
                <a:solidFill>
                  <a:schemeClr val="bg1"/>
                </a:solidFill>
              </a:rPr>
              <a:t>d’avis </a:t>
            </a:r>
          </a:p>
        </p:txBody>
      </p:sp>
    </p:spTree>
    <p:custDataLst>
      <p:tags r:id="rId1"/>
    </p:custDataLst>
    <p:extLst>
      <p:ext uri="{BB962C8B-B14F-4D97-AF65-F5344CB8AC3E}">
        <p14:creationId xmlns:p14="http://schemas.microsoft.com/office/powerpoint/2010/main" val="3180152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0351"/>
          <a:stretch/>
        </p:blipFill>
        <p:spPr bwMode="auto">
          <a:xfrm>
            <a:off x="869095" y="1095205"/>
            <a:ext cx="4449944" cy="454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Espace réservé du contenu 15"/>
          <p:cNvSpPr txBox="1">
            <a:spLocks/>
          </p:cNvSpPr>
          <p:nvPr/>
        </p:nvSpPr>
        <p:spPr bwMode="auto">
          <a:xfrm>
            <a:off x="5645891" y="2078850"/>
            <a:ext cx="6390769" cy="2190442"/>
          </a:xfrm>
          <a:prstGeom prst="rect">
            <a:avLst/>
          </a:prstGeom>
          <a:noFill/>
          <a:ln>
            <a:noFill/>
          </a:ln>
          <a:extLst/>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C007F"/>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68007F"/>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005BD3"/>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eaLnBrk="1" hangingPunct="1">
              <a:buClr>
                <a:srgbClr val="9C007F"/>
              </a:buClr>
              <a:buNone/>
              <a:defRPr/>
            </a:pPr>
            <a:r>
              <a:rPr lang="fr-FR" altLang="fr-FR" sz="4000" b="1" dirty="0">
                <a:solidFill>
                  <a:srgbClr val="A72177"/>
                </a:solidFill>
                <a:cs typeface="Arial" pitchFamily="34" charset="0"/>
              </a:rPr>
              <a:t>Rôle :</a:t>
            </a:r>
          </a:p>
          <a:p>
            <a:pPr marL="0" indent="0" eaLnBrk="1" hangingPunct="1">
              <a:buClr>
                <a:srgbClr val="9C007F"/>
              </a:buClr>
              <a:buNone/>
              <a:defRPr/>
            </a:pPr>
            <a:endParaRPr lang="fr-FR" altLang="fr-FR" sz="900" b="1" dirty="0">
              <a:solidFill>
                <a:srgbClr val="A72177"/>
              </a:solidFill>
              <a:cs typeface="Arial" pitchFamily="34" charset="0"/>
            </a:endParaRPr>
          </a:p>
          <a:p>
            <a:pPr eaLnBrk="1" hangingPunct="1">
              <a:buClr>
                <a:srgbClr val="9C007F"/>
              </a:buClr>
              <a:buFont typeface="Wingdings" panose="05000000000000000000" pitchFamily="2" charset="2"/>
              <a:buChar char="Ø"/>
              <a:defRPr/>
            </a:pPr>
            <a:r>
              <a:rPr lang="fr-BE" sz="2800" b="1" dirty="0">
                <a:solidFill>
                  <a:schemeClr val="tx1">
                    <a:lumMod val="75000"/>
                    <a:lumOff val="25000"/>
                  </a:schemeClr>
                </a:solidFill>
                <a:latin typeface="Calibri" panose="020F0502020204030204" pitchFamily="34" charset="0"/>
                <a:cs typeface="Calibri" panose="020F0502020204030204" pitchFamily="34" charset="0"/>
              </a:rPr>
              <a:t>alimenter la réflexion </a:t>
            </a:r>
          </a:p>
          <a:p>
            <a:pPr eaLnBrk="1" hangingPunct="1">
              <a:buClr>
                <a:srgbClr val="9C007F"/>
              </a:buClr>
              <a:buFont typeface="Wingdings" panose="05000000000000000000" pitchFamily="2" charset="2"/>
              <a:buChar char="Ø"/>
              <a:defRPr/>
            </a:pPr>
            <a:r>
              <a:rPr lang="fr-BE" sz="2800" b="1" dirty="0">
                <a:solidFill>
                  <a:schemeClr val="tx1">
                    <a:lumMod val="75000"/>
                    <a:lumOff val="25000"/>
                  </a:schemeClr>
                </a:solidFill>
                <a:latin typeface="Calibri" panose="020F0502020204030204" pitchFamily="34" charset="0"/>
                <a:cs typeface="Calibri" panose="020F0502020204030204" pitchFamily="34" charset="0"/>
              </a:rPr>
              <a:t>apporter des éléments pour comprendre et valider les constats</a:t>
            </a:r>
          </a:p>
          <a:p>
            <a:pPr eaLnBrk="1" hangingPunct="1">
              <a:buClr>
                <a:srgbClr val="9C007F"/>
              </a:buClr>
              <a:buFont typeface="Wingdings" panose="05000000000000000000" pitchFamily="2" charset="2"/>
              <a:buChar char="Ø"/>
              <a:defRPr/>
            </a:pPr>
            <a:r>
              <a:rPr lang="fr-BE" sz="2800" b="1" dirty="0">
                <a:solidFill>
                  <a:schemeClr val="tx1">
                    <a:lumMod val="75000"/>
                    <a:lumOff val="25000"/>
                  </a:schemeClr>
                </a:solidFill>
                <a:latin typeface="Calibri" panose="020F0502020204030204" pitchFamily="34" charset="0"/>
                <a:cs typeface="Calibri" panose="020F0502020204030204" pitchFamily="34" charset="0"/>
              </a:rPr>
              <a:t>affiner et valider  le diagnostic réalisé</a:t>
            </a:r>
          </a:p>
          <a:p>
            <a:pPr eaLnBrk="1" hangingPunct="1">
              <a:buClr>
                <a:srgbClr val="9C007F"/>
              </a:buClr>
              <a:buFont typeface="Wingdings" panose="05000000000000000000" pitchFamily="2" charset="2"/>
              <a:buChar char="Ø"/>
              <a:defRPr/>
            </a:pPr>
            <a:r>
              <a:rPr lang="fr-BE" sz="2800" b="1" dirty="0">
                <a:solidFill>
                  <a:schemeClr val="tx1">
                    <a:lumMod val="75000"/>
                    <a:lumOff val="25000"/>
                  </a:schemeClr>
                </a:solidFill>
                <a:latin typeface="Calibri" panose="020F0502020204030204" pitchFamily="34" charset="0"/>
                <a:cs typeface="Calibri" panose="020F0502020204030204" pitchFamily="34" charset="0"/>
              </a:rPr>
              <a:t>proposer des objectifs de développement</a:t>
            </a:r>
          </a:p>
          <a:p>
            <a:pPr eaLnBrk="1" hangingPunct="1">
              <a:buClr>
                <a:srgbClr val="9C007F"/>
              </a:buClr>
              <a:buFont typeface="Wingdings" panose="05000000000000000000" pitchFamily="2" charset="2"/>
              <a:buChar char="Ø"/>
              <a:defRPr/>
            </a:pPr>
            <a:r>
              <a:rPr lang="fr-BE" sz="2800" b="1" dirty="0">
                <a:solidFill>
                  <a:schemeClr val="tx1">
                    <a:lumMod val="75000"/>
                    <a:lumOff val="25000"/>
                  </a:schemeClr>
                </a:solidFill>
                <a:latin typeface="Calibri" panose="020F0502020204030204" pitchFamily="34" charset="0"/>
                <a:cs typeface="Calibri" panose="020F0502020204030204" pitchFamily="34" charset="0"/>
              </a:rPr>
              <a:t>proposer des projets pour répondre aux objectifs</a:t>
            </a:r>
            <a:endParaRPr lang="fr-BE" altLang="fr-FR" sz="28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33" name="Rectangle 32"/>
          <p:cNvSpPr/>
          <p:nvPr/>
        </p:nvSpPr>
        <p:spPr>
          <a:xfrm>
            <a:off x="1620696" y="5762311"/>
            <a:ext cx="3181847" cy="959493"/>
          </a:xfrm>
          <a:prstGeom prst="rect">
            <a:avLst/>
          </a:prstGeom>
          <a:ln>
            <a:solidFill>
              <a:schemeClr val="tx1"/>
            </a:solidFill>
          </a:ln>
        </p:spPr>
        <p:txBody>
          <a:bodyPr wrap="square">
            <a:spAutoFit/>
          </a:bodyPr>
          <a:lstStyle/>
          <a:p>
            <a:pPr algn="just">
              <a:lnSpc>
                <a:spcPct val="115000"/>
              </a:lnSpc>
            </a:pPr>
            <a:r>
              <a:rPr lang="fr-BE" sz="2400" b="1" dirty="0">
                <a:solidFill>
                  <a:srgbClr val="A72177"/>
                </a:solidFill>
                <a:cs typeface="Arial" pitchFamily="34" charset="0"/>
              </a:rPr>
              <a:t>A quoi je m’engage ?</a:t>
            </a:r>
          </a:p>
          <a:p>
            <a:pPr algn="just">
              <a:lnSpc>
                <a:spcPct val="115000"/>
              </a:lnSpc>
            </a:pPr>
            <a:endParaRPr lang="fr-BE" sz="700" b="1" dirty="0">
              <a:solidFill>
                <a:prstClr val="black"/>
              </a:solidFill>
              <a:latin typeface="Calibri" panose="020F0502020204030204" pitchFamily="34" charset="0"/>
              <a:ea typeface="Times New Roman"/>
              <a:cs typeface="Calibri" panose="020F0502020204030204" pitchFamily="34" charset="0"/>
            </a:endParaRPr>
          </a:p>
          <a:p>
            <a:pPr algn="just">
              <a:lnSpc>
                <a:spcPct val="115000"/>
              </a:lnSpc>
            </a:pPr>
            <a:r>
              <a:rPr lang="fr-BE" b="1" dirty="0">
                <a:solidFill>
                  <a:prstClr val="black"/>
                </a:solidFill>
                <a:latin typeface="Courier New"/>
                <a:ea typeface="Times New Roman"/>
                <a:cs typeface="Courier New"/>
              </a:rPr>
              <a:t>  ►</a:t>
            </a:r>
            <a:r>
              <a:rPr lang="fr-BE" b="1" dirty="0">
                <a:solidFill>
                  <a:prstClr val="black"/>
                </a:solidFill>
                <a:latin typeface="Calibri" panose="020F0502020204030204" pitchFamily="34" charset="0"/>
                <a:ea typeface="Times New Roman"/>
                <a:cs typeface="Calibri" panose="020F0502020204030204" pitchFamily="34" charset="0"/>
              </a:rPr>
              <a:t>Participer à 2 </a:t>
            </a:r>
            <a:r>
              <a:rPr lang="fr-BE" b="1" dirty="0" smtClean="0">
                <a:solidFill>
                  <a:prstClr val="black"/>
                </a:solidFill>
                <a:latin typeface="Calibri" panose="020F0502020204030204" pitchFamily="34" charset="0"/>
                <a:ea typeface="Times New Roman"/>
                <a:cs typeface="Calibri" panose="020F0502020204030204" pitchFamily="34" charset="0"/>
              </a:rPr>
              <a:t>étapes</a:t>
            </a:r>
            <a:endParaRPr lang="fr-BE" dirty="0">
              <a:solidFill>
                <a:prstClr val="black"/>
              </a:solidFill>
              <a:latin typeface="Calibri" panose="020F0502020204030204" pitchFamily="34" charset="0"/>
              <a:ea typeface="Calibri"/>
              <a:cs typeface="Calibri" panose="020F0502020204030204" pitchFamily="34" charset="0"/>
            </a:endParaRPr>
          </a:p>
        </p:txBody>
      </p:sp>
      <p:sp>
        <p:nvSpPr>
          <p:cNvPr id="34" name="Titre 1"/>
          <p:cNvSpPr txBox="1">
            <a:spLocks/>
          </p:cNvSpPr>
          <p:nvPr/>
        </p:nvSpPr>
        <p:spPr>
          <a:xfrm>
            <a:off x="1912707" y="-22004"/>
            <a:ext cx="10123953"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6838" algn="l"/>
            <a:r>
              <a:rPr lang="fr-BE" sz="3600" b="1" cap="all" dirty="0" smtClean="0">
                <a:solidFill>
                  <a:schemeClr val="tx1">
                    <a:lumMod val="75000"/>
                    <a:lumOff val="25000"/>
                  </a:schemeClr>
                </a:solidFill>
              </a:rPr>
              <a:t>Les groupes de travail (GT)</a:t>
            </a:r>
            <a:endParaRPr lang="fr-BE" sz="3600" b="1" cap="all" dirty="0">
              <a:solidFill>
                <a:schemeClr val="tx1">
                  <a:lumMod val="75000"/>
                  <a:lumOff val="25000"/>
                </a:schemeClr>
              </a:solidFill>
            </a:endParaRPr>
          </a:p>
        </p:txBody>
      </p:sp>
      <p:sp>
        <p:nvSpPr>
          <p:cNvPr id="40" name="ZoneTexte 39"/>
          <p:cNvSpPr txBox="1"/>
          <p:nvPr/>
        </p:nvSpPr>
        <p:spPr>
          <a:xfrm>
            <a:off x="3845750" y="766499"/>
            <a:ext cx="8550949" cy="1191816"/>
          </a:xfrm>
          <a:prstGeom prst="roundRect">
            <a:avLst/>
          </a:prstGeom>
          <a:solidFill>
            <a:srgbClr val="CC66FF"/>
          </a:solidFill>
        </p:spPr>
        <p:txBody>
          <a:bodyPr wrap="square" rtlCol="0">
            <a:spAutoFit/>
          </a:bodyPr>
          <a:lstStyle/>
          <a:p>
            <a:r>
              <a:rPr lang="fr-BE" sz="3200" b="1" dirty="0">
                <a:solidFill>
                  <a:schemeClr val="bg1"/>
                </a:solidFill>
              </a:rPr>
              <a:t>Préparer le travail de la CLDR, à savoir formuler la stratégie de développement </a:t>
            </a:r>
          </a:p>
        </p:txBody>
      </p:sp>
    </p:spTree>
    <p:custDataLst>
      <p:tags r:id="rId1"/>
    </p:custDataLst>
    <p:extLst>
      <p:ext uri="{BB962C8B-B14F-4D97-AF65-F5344CB8AC3E}">
        <p14:creationId xmlns:p14="http://schemas.microsoft.com/office/powerpoint/2010/main" val="4039341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34" name="Titre 1"/>
          <p:cNvSpPr txBox="1">
            <a:spLocks/>
          </p:cNvSpPr>
          <p:nvPr/>
        </p:nvSpPr>
        <p:spPr>
          <a:xfrm>
            <a:off x="1912707" y="-22004"/>
            <a:ext cx="10123953"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6838" algn="l"/>
            <a:r>
              <a:rPr lang="fr-BE" sz="3600" b="1" cap="all" dirty="0" smtClean="0">
                <a:solidFill>
                  <a:schemeClr val="tx1">
                    <a:lumMod val="75000"/>
                    <a:lumOff val="25000"/>
                  </a:schemeClr>
                </a:solidFill>
              </a:rPr>
              <a:t>Les groupes de travail (GT)</a:t>
            </a:r>
            <a:endParaRPr lang="fr-BE" sz="3600" b="1" cap="all" dirty="0">
              <a:solidFill>
                <a:schemeClr val="tx1">
                  <a:lumMod val="75000"/>
                  <a:lumOff val="25000"/>
                </a:schemeClr>
              </a:solidFill>
            </a:endParaRPr>
          </a:p>
        </p:txBody>
      </p:sp>
      <p:sp>
        <p:nvSpPr>
          <p:cNvPr id="3" name="ZoneTexte 2"/>
          <p:cNvSpPr txBox="1"/>
          <p:nvPr/>
        </p:nvSpPr>
        <p:spPr>
          <a:xfrm>
            <a:off x="3305690" y="766499"/>
            <a:ext cx="9181019" cy="1055608"/>
          </a:xfrm>
          <a:prstGeom prst="roundRect">
            <a:avLst/>
          </a:prstGeom>
          <a:solidFill>
            <a:srgbClr val="CC66FF"/>
          </a:solidFill>
        </p:spPr>
        <p:txBody>
          <a:bodyPr wrap="square" rtlCol="0">
            <a:spAutoFit/>
          </a:bodyPr>
          <a:lstStyle/>
          <a:p>
            <a:r>
              <a:rPr lang="fr-BE" sz="3200" b="1" dirty="0">
                <a:solidFill>
                  <a:schemeClr val="bg1"/>
                </a:solidFill>
              </a:rPr>
              <a:t>GT thématiques en 2 temps </a:t>
            </a:r>
            <a:endParaRPr lang="fr-BE" sz="3200" b="1" dirty="0" smtClean="0">
              <a:solidFill>
                <a:schemeClr val="bg1"/>
              </a:solidFill>
            </a:endParaRPr>
          </a:p>
          <a:p>
            <a:r>
              <a:rPr lang="fr-BE" sz="2400" b="1" i="1" dirty="0" smtClean="0">
                <a:solidFill>
                  <a:schemeClr val="bg1"/>
                </a:solidFill>
              </a:rPr>
              <a:t>(</a:t>
            </a:r>
            <a:r>
              <a:rPr lang="fr-BE" sz="2400" b="1" i="1" dirty="0">
                <a:solidFill>
                  <a:schemeClr val="bg1"/>
                </a:solidFill>
              </a:rPr>
              <a:t>la présence aux 2 </a:t>
            </a:r>
            <a:r>
              <a:rPr lang="fr-BE" sz="2400" b="1" i="1" dirty="0" smtClean="0">
                <a:solidFill>
                  <a:schemeClr val="bg1"/>
                </a:solidFill>
              </a:rPr>
              <a:t>est </a:t>
            </a:r>
            <a:r>
              <a:rPr lang="fr-BE" sz="2400" b="1" i="1" dirty="0">
                <a:solidFill>
                  <a:schemeClr val="bg1"/>
                </a:solidFill>
              </a:rPr>
              <a:t>souhaitée)</a:t>
            </a:r>
          </a:p>
        </p:txBody>
      </p:sp>
      <p:sp>
        <p:nvSpPr>
          <p:cNvPr id="35" name="Rectangle 34"/>
          <p:cNvSpPr/>
          <p:nvPr/>
        </p:nvSpPr>
        <p:spPr>
          <a:xfrm>
            <a:off x="1254901" y="1973694"/>
            <a:ext cx="10196693" cy="2739211"/>
          </a:xfrm>
          <a:prstGeom prst="rect">
            <a:avLst/>
          </a:prstGeom>
        </p:spPr>
        <p:txBody>
          <a:bodyPr wrap="square">
            <a:spAutoFit/>
          </a:bodyPr>
          <a:lstStyle/>
          <a:p>
            <a:pPr fontAlgn="base">
              <a:spcBef>
                <a:spcPct val="0"/>
              </a:spcBef>
              <a:spcAft>
                <a:spcPct val="0"/>
              </a:spcAft>
            </a:pPr>
            <a:r>
              <a:rPr lang="fr-BE" sz="3200" b="1" dirty="0" smtClean="0">
                <a:solidFill>
                  <a:srgbClr val="A72177"/>
                </a:solidFill>
                <a:latin typeface="Calibri" panose="020F0502020204030204" pitchFamily="34" charset="0"/>
                <a:cs typeface="Calibri" panose="020F0502020204030204" pitchFamily="34" charset="0"/>
              </a:rPr>
              <a:t>1/ Présentation/débat</a:t>
            </a:r>
            <a:endParaRPr lang="fr-BE" sz="3200" b="1" dirty="0">
              <a:solidFill>
                <a:srgbClr val="A72177"/>
              </a:solidFill>
              <a:latin typeface="Calibri" panose="020F0502020204030204" pitchFamily="34" charset="0"/>
              <a:cs typeface="Calibri" panose="020F0502020204030204" pitchFamily="34" charset="0"/>
            </a:endParaRPr>
          </a:p>
          <a:p>
            <a:pPr marL="809625" indent="-457200" fontAlgn="base">
              <a:spcBef>
                <a:spcPct val="0"/>
              </a:spcBef>
              <a:spcAft>
                <a:spcPct val="0"/>
              </a:spcAft>
              <a:buFont typeface="Wingdings" panose="05000000000000000000" pitchFamily="2" charset="2"/>
              <a:buChar char="Ø"/>
              <a:tabLst>
                <a:tab pos="1260475" algn="l"/>
              </a:tabLst>
            </a:pPr>
            <a:r>
              <a:rPr lang="fr-BE" sz="2800" b="1" dirty="0" smtClean="0">
                <a:solidFill>
                  <a:schemeClr val="tx1">
                    <a:lumMod val="75000"/>
                    <a:lumOff val="25000"/>
                  </a:schemeClr>
                </a:solidFill>
                <a:latin typeface="Calibri" panose="020F0502020204030204" pitchFamily="34" charset="0"/>
                <a:cs typeface="Calibri" panose="020F0502020204030204" pitchFamily="34" charset="0"/>
              </a:rPr>
              <a:t>Vérifier </a:t>
            </a:r>
            <a:r>
              <a:rPr lang="fr-BE" sz="2800" b="1" dirty="0">
                <a:solidFill>
                  <a:schemeClr val="tx1">
                    <a:lumMod val="75000"/>
                    <a:lumOff val="25000"/>
                  </a:schemeClr>
                </a:solidFill>
                <a:latin typeface="Calibri" panose="020F0502020204030204" pitchFamily="34" charset="0"/>
                <a:cs typeface="Calibri" panose="020F0502020204030204" pitchFamily="34" charset="0"/>
              </a:rPr>
              <a:t>et enrichir le premier diagnostic – identifier les faiblesses et les atouts majeurs et pour chaque thème </a:t>
            </a:r>
          </a:p>
          <a:p>
            <a:pPr marL="809625" indent="-457200" fontAlgn="base">
              <a:spcBef>
                <a:spcPct val="0"/>
              </a:spcBef>
              <a:spcAft>
                <a:spcPct val="0"/>
              </a:spcAft>
              <a:buFont typeface="Wingdings" panose="05000000000000000000" pitchFamily="2" charset="2"/>
              <a:buChar char="Ø"/>
              <a:tabLst>
                <a:tab pos="1260475" algn="l"/>
              </a:tabLst>
            </a:pPr>
            <a:r>
              <a:rPr lang="fr-BE" sz="2800" b="1" dirty="0" smtClean="0">
                <a:solidFill>
                  <a:schemeClr val="tx1">
                    <a:lumMod val="75000"/>
                    <a:lumOff val="25000"/>
                  </a:schemeClr>
                </a:solidFill>
                <a:latin typeface="Calibri" panose="020F0502020204030204" pitchFamily="34" charset="0"/>
                <a:cs typeface="Calibri" panose="020F0502020204030204" pitchFamily="34" charset="0"/>
              </a:rPr>
              <a:t>Détection </a:t>
            </a:r>
            <a:r>
              <a:rPr lang="fr-BE" sz="2800" b="1" dirty="0">
                <a:solidFill>
                  <a:schemeClr val="tx1">
                    <a:lumMod val="75000"/>
                    <a:lumOff val="25000"/>
                  </a:schemeClr>
                </a:solidFill>
                <a:latin typeface="Calibri" panose="020F0502020204030204" pitchFamily="34" charset="0"/>
                <a:cs typeface="Calibri" panose="020F0502020204030204" pitchFamily="34" charset="0"/>
              </a:rPr>
              <a:t>des </a:t>
            </a:r>
            <a:r>
              <a:rPr lang="fr-BE" sz="2800" b="1" dirty="0" smtClean="0">
                <a:solidFill>
                  <a:schemeClr val="tx1">
                    <a:lumMod val="75000"/>
                    <a:lumOff val="25000"/>
                  </a:schemeClr>
                </a:solidFill>
                <a:latin typeface="Calibri" panose="020F0502020204030204" pitchFamily="34" charset="0"/>
                <a:cs typeface="Calibri" panose="020F0502020204030204" pitchFamily="34" charset="0"/>
              </a:rPr>
              <a:t>objectifs</a:t>
            </a:r>
          </a:p>
          <a:p>
            <a:pPr marL="809625" indent="-457200" fontAlgn="base">
              <a:spcBef>
                <a:spcPct val="0"/>
              </a:spcBef>
              <a:spcAft>
                <a:spcPct val="0"/>
              </a:spcAft>
              <a:buFont typeface="Wingdings" panose="05000000000000000000" pitchFamily="2" charset="2"/>
              <a:buChar char="Ø"/>
              <a:tabLst>
                <a:tab pos="1260475" algn="l"/>
              </a:tabLst>
            </a:pPr>
            <a:r>
              <a:rPr lang="fr-BE" sz="2800" b="1" dirty="0" smtClean="0">
                <a:solidFill>
                  <a:schemeClr val="tx1">
                    <a:lumMod val="75000"/>
                    <a:lumOff val="25000"/>
                  </a:schemeClr>
                </a:solidFill>
                <a:latin typeface="Calibri" panose="020F0502020204030204" pitchFamily="34" charset="0"/>
                <a:cs typeface="Calibri" panose="020F0502020204030204" pitchFamily="34" charset="0"/>
              </a:rPr>
              <a:t>Identification des personnes à contacter, projets à visiter, informations à récolter …</a:t>
            </a:r>
            <a:endParaRPr lang="fr-BE" sz="2800" b="1" dirty="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40" name="Groupe 39"/>
          <p:cNvGrpSpPr/>
          <p:nvPr/>
        </p:nvGrpSpPr>
        <p:grpSpPr>
          <a:xfrm>
            <a:off x="1527993" y="5499230"/>
            <a:ext cx="10649700" cy="1076775"/>
            <a:chOff x="1527993" y="5499230"/>
            <a:chExt cx="9112352" cy="1076775"/>
          </a:xfrm>
        </p:grpSpPr>
        <p:cxnSp>
          <p:nvCxnSpPr>
            <p:cNvPr id="44" name="Connecteur droit 43"/>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5" name="Connecteur droit 44"/>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46" name="Flèche droite 45"/>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8" name="ZoneTexte 47"/>
          <p:cNvSpPr txBox="1"/>
          <p:nvPr/>
        </p:nvSpPr>
        <p:spPr>
          <a:xfrm>
            <a:off x="1793218" y="5748583"/>
            <a:ext cx="1993022" cy="584775"/>
          </a:xfrm>
          <a:prstGeom prst="rect">
            <a:avLst/>
          </a:prstGeom>
          <a:noFill/>
        </p:spPr>
        <p:txBody>
          <a:bodyPr wrap="square" rtlCol="0">
            <a:spAutoFit/>
          </a:bodyPr>
          <a:lstStyle/>
          <a:p>
            <a:r>
              <a:rPr lang="fr-BE" sz="3200" b="1" dirty="0" smtClean="0">
                <a:solidFill>
                  <a:srgbClr val="CC66FF"/>
                </a:solidFill>
              </a:rPr>
              <a:t>Décembre</a:t>
            </a:r>
            <a:endParaRPr lang="fr-BE" sz="3200" b="1" dirty="0">
              <a:solidFill>
                <a:srgbClr val="CC66FF"/>
              </a:solidFill>
            </a:endParaRPr>
          </a:p>
        </p:txBody>
      </p:sp>
      <p:sp>
        <p:nvSpPr>
          <p:cNvPr id="49" name="ZoneTexte 48"/>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50" name="ZoneTexte 49"/>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51" name="ZoneTexte 50"/>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3" name="ZoneTexte 52"/>
          <p:cNvSpPr txBox="1"/>
          <p:nvPr/>
        </p:nvSpPr>
        <p:spPr>
          <a:xfrm>
            <a:off x="1548850" y="4863492"/>
            <a:ext cx="4280605" cy="646986"/>
          </a:xfrm>
          <a:prstGeom prst="roundRect">
            <a:avLst/>
          </a:prstGeom>
          <a:solidFill>
            <a:srgbClr val="002060"/>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1</a:t>
            </a:r>
            <a:r>
              <a:rPr lang="fr-BE" sz="3200" b="1" baseline="30000" dirty="0" smtClean="0">
                <a:solidFill>
                  <a:schemeClr val="bg1"/>
                </a:solidFill>
              </a:rPr>
              <a:t>er</a:t>
            </a:r>
            <a:r>
              <a:rPr lang="fr-BE" sz="3200" b="1" dirty="0" smtClean="0">
                <a:solidFill>
                  <a:schemeClr val="bg1"/>
                </a:solidFill>
              </a:rPr>
              <a:t> temps </a:t>
            </a:r>
          </a:p>
        </p:txBody>
      </p:sp>
      <p:cxnSp>
        <p:nvCxnSpPr>
          <p:cNvPr id="47" name="Connecteur droit 46"/>
          <p:cNvCxnSpPr/>
          <p:nvPr/>
        </p:nvCxnSpPr>
        <p:spPr>
          <a:xfrm>
            <a:off x="1783202" y="4509120"/>
            <a:ext cx="1" cy="2070239"/>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7" name="ZoneTexte 56"/>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8" name="ZoneTexte 57"/>
          <p:cNvSpPr txBox="1"/>
          <p:nvPr/>
        </p:nvSpPr>
        <p:spPr>
          <a:xfrm>
            <a:off x="11080523" y="5746678"/>
            <a:ext cx="2021702" cy="584775"/>
          </a:xfrm>
          <a:prstGeom prst="rect">
            <a:avLst/>
          </a:prstGeom>
          <a:noFill/>
        </p:spPr>
        <p:txBody>
          <a:bodyPr wrap="square" rtlCol="0">
            <a:spAutoFit/>
          </a:bodyPr>
          <a:lstStyle/>
          <a:p>
            <a:r>
              <a:rPr lang="fr-BE" sz="3200" b="1" dirty="0" smtClean="0">
                <a:solidFill>
                  <a:srgbClr val="CC66FF"/>
                </a:solidFill>
              </a:rPr>
              <a:t>Juin </a:t>
            </a:r>
            <a:endParaRPr lang="fr-BE" sz="3200" b="1" dirty="0">
              <a:solidFill>
                <a:srgbClr val="CC66FF"/>
              </a:solidFill>
            </a:endParaRPr>
          </a:p>
        </p:txBody>
      </p:sp>
    </p:spTree>
    <p:custDataLst>
      <p:tags r:id="rId1"/>
    </p:custDataLst>
    <p:extLst>
      <p:ext uri="{BB962C8B-B14F-4D97-AF65-F5344CB8AC3E}">
        <p14:creationId xmlns:p14="http://schemas.microsoft.com/office/powerpoint/2010/main" val="168931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34" name="Titre 1"/>
          <p:cNvSpPr txBox="1">
            <a:spLocks/>
          </p:cNvSpPr>
          <p:nvPr/>
        </p:nvSpPr>
        <p:spPr>
          <a:xfrm>
            <a:off x="1912707" y="-22004"/>
            <a:ext cx="10123953"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6838" algn="l"/>
            <a:r>
              <a:rPr lang="fr-BE" sz="3600" b="1" cap="all" dirty="0" smtClean="0">
                <a:solidFill>
                  <a:schemeClr val="tx1">
                    <a:lumMod val="75000"/>
                    <a:lumOff val="25000"/>
                  </a:schemeClr>
                </a:solidFill>
              </a:rPr>
              <a:t>Les groupes de travail (GT)</a:t>
            </a:r>
            <a:endParaRPr lang="fr-BE" sz="3600" b="1" cap="all" dirty="0">
              <a:solidFill>
                <a:schemeClr val="tx1">
                  <a:lumMod val="75000"/>
                  <a:lumOff val="25000"/>
                </a:schemeClr>
              </a:solidFill>
            </a:endParaRPr>
          </a:p>
        </p:txBody>
      </p:sp>
      <p:sp>
        <p:nvSpPr>
          <p:cNvPr id="3" name="ZoneTexte 2"/>
          <p:cNvSpPr txBox="1"/>
          <p:nvPr/>
        </p:nvSpPr>
        <p:spPr>
          <a:xfrm>
            <a:off x="3305690" y="766499"/>
            <a:ext cx="9181019" cy="1055608"/>
          </a:xfrm>
          <a:prstGeom prst="roundRect">
            <a:avLst/>
          </a:prstGeom>
          <a:solidFill>
            <a:srgbClr val="CC66FF"/>
          </a:solidFill>
        </p:spPr>
        <p:txBody>
          <a:bodyPr wrap="square" rtlCol="0">
            <a:spAutoFit/>
          </a:bodyPr>
          <a:lstStyle/>
          <a:p>
            <a:r>
              <a:rPr lang="fr-BE" sz="3200" b="1" dirty="0">
                <a:solidFill>
                  <a:schemeClr val="bg1"/>
                </a:solidFill>
              </a:rPr>
              <a:t>GT thématiques en 2 temps </a:t>
            </a:r>
            <a:endParaRPr lang="fr-BE" sz="3200" b="1" dirty="0" smtClean="0">
              <a:solidFill>
                <a:schemeClr val="bg1"/>
              </a:solidFill>
            </a:endParaRPr>
          </a:p>
          <a:p>
            <a:r>
              <a:rPr lang="fr-BE" sz="2400" b="1" i="1" dirty="0" smtClean="0">
                <a:solidFill>
                  <a:schemeClr val="bg1"/>
                </a:solidFill>
              </a:rPr>
              <a:t>(</a:t>
            </a:r>
            <a:r>
              <a:rPr lang="fr-BE" sz="2400" b="1" i="1" dirty="0">
                <a:solidFill>
                  <a:schemeClr val="bg1"/>
                </a:solidFill>
              </a:rPr>
              <a:t>la présence aux 2 </a:t>
            </a:r>
            <a:r>
              <a:rPr lang="fr-BE" sz="2400" b="1" i="1" dirty="0" smtClean="0">
                <a:solidFill>
                  <a:schemeClr val="bg1"/>
                </a:solidFill>
              </a:rPr>
              <a:t>est </a:t>
            </a:r>
            <a:r>
              <a:rPr lang="fr-BE" sz="2400" b="1" i="1" dirty="0">
                <a:solidFill>
                  <a:schemeClr val="bg1"/>
                </a:solidFill>
              </a:rPr>
              <a:t>souhaitée)</a:t>
            </a:r>
          </a:p>
        </p:txBody>
      </p:sp>
      <p:sp>
        <p:nvSpPr>
          <p:cNvPr id="35" name="Rectangle 34"/>
          <p:cNvSpPr/>
          <p:nvPr/>
        </p:nvSpPr>
        <p:spPr>
          <a:xfrm>
            <a:off x="6680070" y="2034043"/>
            <a:ext cx="5511930" cy="3108543"/>
          </a:xfrm>
          <a:prstGeom prst="rect">
            <a:avLst/>
          </a:prstGeom>
        </p:spPr>
        <p:txBody>
          <a:bodyPr wrap="square">
            <a:spAutoFit/>
          </a:bodyPr>
          <a:lstStyle/>
          <a:p>
            <a:pPr marL="625475" indent="-358775" fontAlgn="base">
              <a:spcBef>
                <a:spcPct val="0"/>
              </a:spcBef>
              <a:spcAft>
                <a:spcPct val="0"/>
              </a:spcAft>
              <a:buFont typeface="Wingdings" panose="05000000000000000000" pitchFamily="2" charset="2"/>
              <a:buChar char="Ø"/>
              <a:tabLst>
                <a:tab pos="1260475" algn="l"/>
              </a:tabLst>
            </a:pPr>
            <a:r>
              <a:rPr lang="fr-BE" sz="2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Présentation du travail des </a:t>
            </a:r>
            <a:r>
              <a:rPr lang="fr-BE" sz="2800" b="1" dirty="0" err="1"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GT’s</a:t>
            </a:r>
            <a:endParaRPr lang="fr-BE"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25475" indent="-358775" fontAlgn="base">
              <a:spcBef>
                <a:spcPct val="0"/>
              </a:spcBef>
              <a:spcAft>
                <a:spcPct val="0"/>
              </a:spcAft>
              <a:buFont typeface="Wingdings" panose="05000000000000000000" pitchFamily="2" charset="2"/>
              <a:buChar char="Ø"/>
              <a:tabLst>
                <a:tab pos="1260475" algn="l"/>
              </a:tabLst>
            </a:pPr>
            <a:r>
              <a:rPr lang="fr-BE" sz="2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Vérification de la cohérence et validation des objectifs</a:t>
            </a:r>
          </a:p>
          <a:p>
            <a:pPr marL="625475" indent="-358775" fontAlgn="base">
              <a:spcBef>
                <a:spcPct val="0"/>
              </a:spcBef>
              <a:spcAft>
                <a:spcPct val="0"/>
              </a:spcAft>
              <a:buFont typeface="Wingdings" panose="05000000000000000000" pitchFamily="2" charset="2"/>
              <a:buChar char="Ø"/>
              <a:tabLst>
                <a:tab pos="1260475" algn="l"/>
              </a:tabLst>
            </a:pPr>
            <a:r>
              <a:rPr lang="fr-BE" sz="2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Travail sur le développement durable</a:t>
            </a:r>
          </a:p>
          <a:p>
            <a:pPr marL="625475" indent="-358775" fontAlgn="base">
              <a:spcBef>
                <a:spcPct val="0"/>
              </a:spcBef>
              <a:spcAft>
                <a:spcPct val="0"/>
              </a:spcAft>
              <a:buFont typeface="Wingdings" panose="05000000000000000000" pitchFamily="2" charset="2"/>
              <a:buChar char="Ø"/>
              <a:tabLst>
                <a:tab pos="1260475" algn="l"/>
              </a:tabLst>
            </a:pPr>
            <a:r>
              <a:rPr lang="fr-BE" sz="2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Priorisation des défis</a:t>
            </a:r>
          </a:p>
          <a:p>
            <a:pPr marL="625475" indent="-358775" fontAlgn="base">
              <a:spcBef>
                <a:spcPct val="0"/>
              </a:spcBef>
              <a:spcAft>
                <a:spcPct val="0"/>
              </a:spcAft>
              <a:buFont typeface="Wingdings" panose="05000000000000000000" pitchFamily="2" charset="2"/>
              <a:buChar char="Ø"/>
              <a:tabLst>
                <a:tab pos="1260475" algn="l"/>
              </a:tabLst>
            </a:pPr>
            <a:endParaRPr lang="fr-BE" sz="2800" b="1" dirty="0" smtClean="0">
              <a:solidFill>
                <a:schemeClr val="tx1">
                  <a:lumMod val="75000"/>
                  <a:lumOff val="25000"/>
                </a:schemeClr>
              </a:solidFill>
              <a:latin typeface="Calibri" panose="020F0502020204030204" pitchFamily="34" charset="0"/>
              <a:cs typeface="Calibri" panose="020F0502020204030204" pitchFamily="34" charset="0"/>
            </a:endParaRPr>
          </a:p>
        </p:txBody>
      </p:sp>
      <p:grpSp>
        <p:nvGrpSpPr>
          <p:cNvPr id="40" name="Groupe 39"/>
          <p:cNvGrpSpPr/>
          <p:nvPr/>
        </p:nvGrpSpPr>
        <p:grpSpPr>
          <a:xfrm>
            <a:off x="1527993" y="5499230"/>
            <a:ext cx="10649700" cy="1076775"/>
            <a:chOff x="1527993" y="5499230"/>
            <a:chExt cx="9112352" cy="1076775"/>
          </a:xfrm>
        </p:grpSpPr>
        <p:cxnSp>
          <p:nvCxnSpPr>
            <p:cNvPr id="44" name="Connecteur droit 43"/>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5" name="Connecteur droit 44"/>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46" name="Flèche droite 45"/>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8" name="ZoneTexte 47"/>
          <p:cNvSpPr txBox="1"/>
          <p:nvPr/>
        </p:nvSpPr>
        <p:spPr>
          <a:xfrm>
            <a:off x="1793218" y="5748583"/>
            <a:ext cx="1993022" cy="584775"/>
          </a:xfrm>
          <a:prstGeom prst="rect">
            <a:avLst/>
          </a:prstGeom>
          <a:noFill/>
        </p:spPr>
        <p:txBody>
          <a:bodyPr wrap="square" rtlCol="0">
            <a:spAutoFit/>
          </a:bodyPr>
          <a:lstStyle/>
          <a:p>
            <a:r>
              <a:rPr lang="fr-BE" sz="3200" b="1" dirty="0" smtClean="0">
                <a:solidFill>
                  <a:srgbClr val="CC66FF"/>
                </a:solidFill>
              </a:rPr>
              <a:t>Décembre</a:t>
            </a:r>
            <a:endParaRPr lang="fr-BE" sz="3200" b="1" dirty="0">
              <a:solidFill>
                <a:srgbClr val="CC66FF"/>
              </a:solidFill>
            </a:endParaRPr>
          </a:p>
        </p:txBody>
      </p:sp>
      <p:sp>
        <p:nvSpPr>
          <p:cNvPr id="49" name="ZoneTexte 48"/>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50" name="ZoneTexte 49"/>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51" name="ZoneTexte 50"/>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3" name="ZoneTexte 52"/>
          <p:cNvSpPr txBox="1"/>
          <p:nvPr/>
        </p:nvSpPr>
        <p:spPr>
          <a:xfrm>
            <a:off x="1548850" y="4863492"/>
            <a:ext cx="4280605" cy="646986"/>
          </a:xfrm>
          <a:prstGeom prst="roundRect">
            <a:avLst/>
          </a:prstGeom>
          <a:solidFill>
            <a:srgbClr val="002060"/>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1</a:t>
            </a:r>
            <a:r>
              <a:rPr lang="fr-BE" sz="3200" b="1" baseline="30000" dirty="0" smtClean="0">
                <a:solidFill>
                  <a:schemeClr val="bg1"/>
                </a:solidFill>
              </a:rPr>
              <a:t>er</a:t>
            </a:r>
            <a:r>
              <a:rPr lang="fr-BE" sz="3200" b="1" dirty="0" smtClean="0">
                <a:solidFill>
                  <a:schemeClr val="bg1"/>
                </a:solidFill>
              </a:rPr>
              <a:t> temps </a:t>
            </a:r>
          </a:p>
        </p:txBody>
      </p:sp>
      <p:cxnSp>
        <p:nvCxnSpPr>
          <p:cNvPr id="47" name="Connecteur droit 46"/>
          <p:cNvCxnSpPr/>
          <p:nvPr/>
        </p:nvCxnSpPr>
        <p:spPr>
          <a:xfrm>
            <a:off x="1783202" y="4509120"/>
            <a:ext cx="1" cy="2070239"/>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ZoneTexte 53"/>
          <p:cNvSpPr txBox="1"/>
          <p:nvPr/>
        </p:nvSpPr>
        <p:spPr>
          <a:xfrm rot="16200000">
            <a:off x="5915329" y="4584728"/>
            <a:ext cx="1256848" cy="646986"/>
          </a:xfrm>
          <a:prstGeom prst="roundRect">
            <a:avLst/>
          </a:prstGeom>
          <a:solidFill>
            <a:srgbClr val="FF0000"/>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CLDR</a:t>
            </a:r>
          </a:p>
        </p:txBody>
      </p:sp>
      <p:sp>
        <p:nvSpPr>
          <p:cNvPr id="56" name="ZoneTexte 55"/>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7" name="ZoneTexte 56"/>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8" name="ZoneTexte 57"/>
          <p:cNvSpPr txBox="1"/>
          <p:nvPr/>
        </p:nvSpPr>
        <p:spPr>
          <a:xfrm>
            <a:off x="11080523" y="5746678"/>
            <a:ext cx="2021702" cy="584775"/>
          </a:xfrm>
          <a:prstGeom prst="rect">
            <a:avLst/>
          </a:prstGeom>
          <a:noFill/>
        </p:spPr>
        <p:txBody>
          <a:bodyPr wrap="square" rtlCol="0">
            <a:spAutoFit/>
          </a:bodyPr>
          <a:lstStyle/>
          <a:p>
            <a:r>
              <a:rPr lang="fr-BE" sz="3200" b="1" dirty="0" smtClean="0">
                <a:solidFill>
                  <a:srgbClr val="CC66FF"/>
                </a:solidFill>
              </a:rPr>
              <a:t>Juin </a:t>
            </a:r>
            <a:endParaRPr lang="fr-BE" sz="3200" b="1" dirty="0">
              <a:solidFill>
                <a:srgbClr val="CC66FF"/>
              </a:solidFill>
            </a:endParaRPr>
          </a:p>
        </p:txBody>
      </p:sp>
    </p:spTree>
    <p:custDataLst>
      <p:tags r:id="rId1"/>
    </p:custDataLst>
    <p:extLst>
      <p:ext uri="{BB962C8B-B14F-4D97-AF65-F5344CB8AC3E}">
        <p14:creationId xmlns:p14="http://schemas.microsoft.com/office/powerpoint/2010/main" val="35464397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34" name="Titre 1"/>
          <p:cNvSpPr txBox="1">
            <a:spLocks/>
          </p:cNvSpPr>
          <p:nvPr/>
        </p:nvSpPr>
        <p:spPr>
          <a:xfrm>
            <a:off x="1912707" y="-22004"/>
            <a:ext cx="10123953"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6838" algn="l"/>
            <a:r>
              <a:rPr lang="fr-BE" sz="3600" b="1" cap="all" dirty="0" smtClean="0">
                <a:solidFill>
                  <a:schemeClr val="tx1">
                    <a:lumMod val="75000"/>
                    <a:lumOff val="25000"/>
                  </a:schemeClr>
                </a:solidFill>
              </a:rPr>
              <a:t>Les groupes de travail (GT)</a:t>
            </a:r>
            <a:endParaRPr lang="fr-BE" sz="3600" b="1" cap="all" dirty="0">
              <a:solidFill>
                <a:schemeClr val="tx1">
                  <a:lumMod val="75000"/>
                  <a:lumOff val="25000"/>
                </a:schemeClr>
              </a:solidFill>
            </a:endParaRPr>
          </a:p>
        </p:txBody>
      </p:sp>
      <p:sp>
        <p:nvSpPr>
          <p:cNvPr id="3" name="ZoneTexte 2"/>
          <p:cNvSpPr txBox="1"/>
          <p:nvPr/>
        </p:nvSpPr>
        <p:spPr>
          <a:xfrm>
            <a:off x="3305690" y="766499"/>
            <a:ext cx="9181019" cy="1055608"/>
          </a:xfrm>
          <a:prstGeom prst="roundRect">
            <a:avLst/>
          </a:prstGeom>
          <a:solidFill>
            <a:srgbClr val="CC66FF"/>
          </a:solidFill>
        </p:spPr>
        <p:txBody>
          <a:bodyPr wrap="square" rtlCol="0">
            <a:spAutoFit/>
          </a:bodyPr>
          <a:lstStyle/>
          <a:p>
            <a:r>
              <a:rPr lang="fr-BE" sz="3200" b="1" dirty="0">
                <a:solidFill>
                  <a:schemeClr val="bg1"/>
                </a:solidFill>
              </a:rPr>
              <a:t>GT thématiques en 2 temps </a:t>
            </a:r>
            <a:endParaRPr lang="fr-BE" sz="3200" b="1" dirty="0" smtClean="0">
              <a:solidFill>
                <a:schemeClr val="bg1"/>
              </a:solidFill>
            </a:endParaRPr>
          </a:p>
          <a:p>
            <a:r>
              <a:rPr lang="fr-BE" sz="2400" b="1" i="1" dirty="0" smtClean="0">
                <a:solidFill>
                  <a:schemeClr val="bg1"/>
                </a:solidFill>
              </a:rPr>
              <a:t>(</a:t>
            </a:r>
            <a:r>
              <a:rPr lang="fr-BE" sz="2400" b="1" i="1" dirty="0">
                <a:solidFill>
                  <a:schemeClr val="bg1"/>
                </a:solidFill>
              </a:rPr>
              <a:t>la présence aux 2 </a:t>
            </a:r>
            <a:r>
              <a:rPr lang="fr-BE" sz="2400" b="1" i="1" dirty="0" smtClean="0">
                <a:solidFill>
                  <a:schemeClr val="bg1"/>
                </a:solidFill>
              </a:rPr>
              <a:t>est </a:t>
            </a:r>
            <a:r>
              <a:rPr lang="fr-BE" sz="2400" b="1" i="1" dirty="0">
                <a:solidFill>
                  <a:schemeClr val="bg1"/>
                </a:solidFill>
              </a:rPr>
              <a:t>souhaitée)</a:t>
            </a:r>
          </a:p>
        </p:txBody>
      </p:sp>
      <p:grpSp>
        <p:nvGrpSpPr>
          <p:cNvPr id="40" name="Groupe 39"/>
          <p:cNvGrpSpPr/>
          <p:nvPr/>
        </p:nvGrpSpPr>
        <p:grpSpPr>
          <a:xfrm>
            <a:off x="1527993" y="5499230"/>
            <a:ext cx="10649700" cy="1076775"/>
            <a:chOff x="1527993" y="5499230"/>
            <a:chExt cx="9112352" cy="1076775"/>
          </a:xfrm>
        </p:grpSpPr>
        <p:cxnSp>
          <p:nvCxnSpPr>
            <p:cNvPr id="44" name="Connecteur droit 43"/>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5" name="Connecteur droit 44"/>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46" name="Flèche droite 45"/>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8" name="ZoneTexte 47"/>
          <p:cNvSpPr txBox="1"/>
          <p:nvPr/>
        </p:nvSpPr>
        <p:spPr>
          <a:xfrm>
            <a:off x="1793218" y="5748583"/>
            <a:ext cx="1993022" cy="584775"/>
          </a:xfrm>
          <a:prstGeom prst="rect">
            <a:avLst/>
          </a:prstGeom>
          <a:noFill/>
        </p:spPr>
        <p:txBody>
          <a:bodyPr wrap="square" rtlCol="0">
            <a:spAutoFit/>
          </a:bodyPr>
          <a:lstStyle/>
          <a:p>
            <a:r>
              <a:rPr lang="fr-BE" sz="3200" b="1" dirty="0" smtClean="0">
                <a:solidFill>
                  <a:srgbClr val="CC66FF"/>
                </a:solidFill>
              </a:rPr>
              <a:t>Décembre</a:t>
            </a:r>
            <a:endParaRPr lang="fr-BE" sz="3200" b="1" dirty="0">
              <a:solidFill>
                <a:srgbClr val="CC66FF"/>
              </a:solidFill>
            </a:endParaRPr>
          </a:p>
        </p:txBody>
      </p:sp>
      <p:sp>
        <p:nvSpPr>
          <p:cNvPr id="49" name="ZoneTexte 48"/>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50" name="ZoneTexte 49"/>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51" name="ZoneTexte 50"/>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3" name="ZoneTexte 52"/>
          <p:cNvSpPr txBox="1"/>
          <p:nvPr/>
        </p:nvSpPr>
        <p:spPr>
          <a:xfrm>
            <a:off x="1548850" y="4863492"/>
            <a:ext cx="4280605" cy="646986"/>
          </a:xfrm>
          <a:prstGeom prst="roundRect">
            <a:avLst/>
          </a:prstGeom>
          <a:solidFill>
            <a:srgbClr val="002060"/>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1</a:t>
            </a:r>
            <a:r>
              <a:rPr lang="fr-BE" sz="3200" b="1" baseline="30000" dirty="0" smtClean="0">
                <a:solidFill>
                  <a:schemeClr val="bg1"/>
                </a:solidFill>
              </a:rPr>
              <a:t>er</a:t>
            </a:r>
            <a:r>
              <a:rPr lang="fr-BE" sz="3200" b="1" dirty="0" smtClean="0">
                <a:solidFill>
                  <a:schemeClr val="bg1"/>
                </a:solidFill>
              </a:rPr>
              <a:t> temps </a:t>
            </a:r>
          </a:p>
        </p:txBody>
      </p:sp>
      <p:cxnSp>
        <p:nvCxnSpPr>
          <p:cNvPr id="47" name="Connecteur droit 46"/>
          <p:cNvCxnSpPr/>
          <p:nvPr/>
        </p:nvCxnSpPr>
        <p:spPr>
          <a:xfrm>
            <a:off x="1783202" y="4509120"/>
            <a:ext cx="1" cy="2070239"/>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ZoneTexte 53"/>
          <p:cNvSpPr txBox="1"/>
          <p:nvPr/>
        </p:nvSpPr>
        <p:spPr>
          <a:xfrm rot="16200000">
            <a:off x="5915329" y="4584728"/>
            <a:ext cx="1256848" cy="646986"/>
          </a:xfrm>
          <a:prstGeom prst="roundRect">
            <a:avLst/>
          </a:prstGeom>
          <a:solidFill>
            <a:srgbClr val="FF0000"/>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CLDR</a:t>
            </a:r>
          </a:p>
        </p:txBody>
      </p:sp>
      <p:sp>
        <p:nvSpPr>
          <p:cNvPr id="56" name="ZoneTexte 55"/>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7" name="ZoneTexte 56"/>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8" name="ZoneTexte 57"/>
          <p:cNvSpPr txBox="1"/>
          <p:nvPr/>
        </p:nvSpPr>
        <p:spPr>
          <a:xfrm>
            <a:off x="11080523" y="5746678"/>
            <a:ext cx="2021702" cy="584775"/>
          </a:xfrm>
          <a:prstGeom prst="rect">
            <a:avLst/>
          </a:prstGeom>
          <a:noFill/>
        </p:spPr>
        <p:txBody>
          <a:bodyPr wrap="square" rtlCol="0">
            <a:spAutoFit/>
          </a:bodyPr>
          <a:lstStyle/>
          <a:p>
            <a:r>
              <a:rPr lang="fr-BE" sz="3200" b="1" dirty="0" smtClean="0">
                <a:solidFill>
                  <a:srgbClr val="CC66FF"/>
                </a:solidFill>
              </a:rPr>
              <a:t>Juin </a:t>
            </a:r>
            <a:endParaRPr lang="fr-BE" sz="3200" b="1" dirty="0">
              <a:solidFill>
                <a:srgbClr val="CC66FF"/>
              </a:solidFill>
            </a:endParaRPr>
          </a:p>
        </p:txBody>
      </p:sp>
      <p:sp>
        <p:nvSpPr>
          <p:cNvPr id="37" name="Rectangle 36"/>
          <p:cNvSpPr/>
          <p:nvPr/>
        </p:nvSpPr>
        <p:spPr>
          <a:xfrm>
            <a:off x="1254902" y="1973508"/>
            <a:ext cx="6326263" cy="1766637"/>
          </a:xfrm>
          <a:prstGeom prst="rect">
            <a:avLst/>
          </a:prstGeom>
        </p:spPr>
        <p:txBody>
          <a:bodyPr wrap="square">
            <a:spAutoFit/>
          </a:bodyPr>
          <a:lstStyle/>
          <a:p>
            <a:pPr fontAlgn="base">
              <a:spcBef>
                <a:spcPct val="0"/>
              </a:spcBef>
              <a:spcAft>
                <a:spcPct val="0"/>
              </a:spcAft>
            </a:pPr>
            <a:r>
              <a:rPr lang="fr-BE" sz="3200" b="1" dirty="0" smtClean="0">
                <a:solidFill>
                  <a:srgbClr val="A72177"/>
                </a:solidFill>
                <a:latin typeface="Calibri" panose="020F0502020204030204" pitchFamily="34" charset="0"/>
                <a:cs typeface="Calibri" panose="020F0502020204030204" pitchFamily="34" charset="0"/>
              </a:rPr>
              <a:t>2/ Visites / rencontres</a:t>
            </a:r>
            <a:endParaRPr lang="fr-BE" sz="3200" b="1" dirty="0">
              <a:solidFill>
                <a:srgbClr val="A72177"/>
              </a:solidFill>
              <a:latin typeface="Calibri" panose="020F0502020204030204" pitchFamily="34" charset="0"/>
              <a:cs typeface="Calibri" panose="020F0502020204030204" pitchFamily="34" charset="0"/>
            </a:endParaRPr>
          </a:p>
          <a:p>
            <a:pPr marL="457200" indent="-457200" fontAlgn="base">
              <a:lnSpc>
                <a:spcPct val="105000"/>
              </a:lnSpc>
              <a:spcBef>
                <a:spcPct val="0"/>
              </a:spcBef>
              <a:spcAft>
                <a:spcPct val="0"/>
              </a:spcAft>
              <a:buFont typeface="Wingdings" panose="05000000000000000000" pitchFamily="2" charset="2"/>
              <a:buChar char="Ø"/>
            </a:pPr>
            <a:r>
              <a:rPr lang="fr-BE" sz="2800" b="1" dirty="0" smtClean="0">
                <a:solidFill>
                  <a:schemeClr val="tx1">
                    <a:lumMod val="75000"/>
                    <a:lumOff val="25000"/>
                  </a:schemeClr>
                </a:solidFill>
                <a:latin typeface="Calibri" panose="020F0502020204030204" pitchFamily="34" charset="0"/>
                <a:cs typeface="Calibri" panose="020F0502020204030204" pitchFamily="34" charset="0"/>
              </a:rPr>
              <a:t>Se rendre compte sur le terrain</a:t>
            </a:r>
          </a:p>
          <a:p>
            <a:pPr marL="457200" indent="-457200" fontAlgn="base">
              <a:lnSpc>
                <a:spcPct val="105000"/>
              </a:lnSpc>
              <a:spcBef>
                <a:spcPct val="0"/>
              </a:spcBef>
              <a:spcAft>
                <a:spcPct val="0"/>
              </a:spcAft>
              <a:buFont typeface="Wingdings" panose="05000000000000000000" pitchFamily="2" charset="2"/>
              <a:buChar char="Ø"/>
            </a:pPr>
            <a:r>
              <a:rPr lang="fr-BE" sz="2800" b="1" dirty="0" smtClean="0">
                <a:solidFill>
                  <a:schemeClr val="tx1">
                    <a:lumMod val="75000"/>
                    <a:lumOff val="25000"/>
                  </a:schemeClr>
                </a:solidFill>
                <a:latin typeface="Calibri" panose="020F0502020204030204" pitchFamily="34" charset="0"/>
                <a:cs typeface="Calibri" panose="020F0502020204030204" pitchFamily="34" charset="0"/>
              </a:rPr>
              <a:t>Échanger des informations</a:t>
            </a:r>
            <a:endParaRPr lang="fr-BE" sz="2800" b="1" dirty="0">
              <a:solidFill>
                <a:schemeClr val="tx1">
                  <a:lumMod val="75000"/>
                  <a:lumOff val="25000"/>
                </a:schemeClr>
              </a:solidFill>
              <a:latin typeface="Calibri" panose="020F0502020204030204" pitchFamily="34" charset="0"/>
              <a:cs typeface="Calibri" panose="020F0502020204030204" pitchFamily="34" charset="0"/>
            </a:endParaRPr>
          </a:p>
          <a:p>
            <a:pPr fontAlgn="base">
              <a:spcBef>
                <a:spcPct val="0"/>
              </a:spcBef>
              <a:spcAft>
                <a:spcPct val="0"/>
              </a:spcAft>
              <a:buFontTx/>
              <a:buChar char="-"/>
            </a:pPr>
            <a:endParaRPr lang="fr-BE" b="1" dirty="0">
              <a:solidFill>
                <a:srgbClr val="4D4D4D"/>
              </a:solidFill>
              <a:latin typeface="Calibri" panose="020F0502020204030204" pitchFamily="34" charset="0"/>
              <a:cs typeface="Calibri" panose="020F0502020204030204" pitchFamily="34" charset="0"/>
            </a:endParaRPr>
          </a:p>
        </p:txBody>
      </p:sp>
      <p:sp>
        <p:nvSpPr>
          <p:cNvPr id="38" name="ZoneTexte 37"/>
          <p:cNvSpPr txBox="1"/>
          <p:nvPr/>
        </p:nvSpPr>
        <p:spPr>
          <a:xfrm>
            <a:off x="6974683" y="4282076"/>
            <a:ext cx="3052690" cy="510778"/>
          </a:xfrm>
          <a:prstGeom prst="roundRect">
            <a:avLst/>
          </a:prstGeom>
          <a:solidFill>
            <a:srgbClr val="808080">
              <a:alpha val="50196"/>
            </a:srgbClr>
          </a:solidFill>
          <a:effectLst>
            <a:outerShdw blurRad="50800" dist="38100" dir="2700000" algn="tl" rotWithShape="0">
              <a:prstClr val="black">
                <a:alpha val="40000"/>
              </a:prstClr>
            </a:outerShdw>
          </a:effectLst>
        </p:spPr>
        <p:txBody>
          <a:bodyPr wrap="square" rtlCol="0">
            <a:spAutoFit/>
          </a:bodyPr>
          <a:lstStyle/>
          <a:p>
            <a:pPr algn="ctr"/>
            <a:r>
              <a:rPr lang="fr-BE" sz="2400" b="1" dirty="0" smtClean="0">
                <a:solidFill>
                  <a:schemeClr val="bg1"/>
                </a:solidFill>
              </a:rPr>
              <a:t>Visites / rencontres</a:t>
            </a:r>
          </a:p>
        </p:txBody>
      </p:sp>
    </p:spTree>
    <p:custDataLst>
      <p:tags r:id="rId1"/>
    </p:custDataLst>
    <p:extLst>
      <p:ext uri="{BB962C8B-B14F-4D97-AF65-F5344CB8AC3E}">
        <p14:creationId xmlns:p14="http://schemas.microsoft.com/office/powerpoint/2010/main" val="1670441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34" name="Titre 1"/>
          <p:cNvSpPr txBox="1">
            <a:spLocks/>
          </p:cNvSpPr>
          <p:nvPr/>
        </p:nvSpPr>
        <p:spPr>
          <a:xfrm>
            <a:off x="1912707" y="-22004"/>
            <a:ext cx="10123953"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6838" algn="l"/>
            <a:r>
              <a:rPr lang="fr-BE" sz="3600" b="1" cap="all" dirty="0" smtClean="0">
                <a:solidFill>
                  <a:schemeClr val="tx1">
                    <a:lumMod val="75000"/>
                    <a:lumOff val="25000"/>
                  </a:schemeClr>
                </a:solidFill>
              </a:rPr>
              <a:t>Les groupes de travail (GT)</a:t>
            </a:r>
            <a:endParaRPr lang="fr-BE" sz="3600" b="1" cap="all" dirty="0">
              <a:solidFill>
                <a:schemeClr val="tx1">
                  <a:lumMod val="75000"/>
                  <a:lumOff val="25000"/>
                </a:schemeClr>
              </a:solidFill>
            </a:endParaRPr>
          </a:p>
        </p:txBody>
      </p:sp>
      <p:sp>
        <p:nvSpPr>
          <p:cNvPr id="3" name="ZoneTexte 2"/>
          <p:cNvSpPr txBox="1"/>
          <p:nvPr/>
        </p:nvSpPr>
        <p:spPr>
          <a:xfrm>
            <a:off x="3305690" y="766499"/>
            <a:ext cx="9181019" cy="1055608"/>
          </a:xfrm>
          <a:prstGeom prst="roundRect">
            <a:avLst/>
          </a:prstGeom>
          <a:solidFill>
            <a:srgbClr val="CC66FF"/>
          </a:solidFill>
        </p:spPr>
        <p:txBody>
          <a:bodyPr wrap="square" rtlCol="0">
            <a:spAutoFit/>
          </a:bodyPr>
          <a:lstStyle/>
          <a:p>
            <a:r>
              <a:rPr lang="fr-BE" sz="3200" b="1" dirty="0">
                <a:solidFill>
                  <a:schemeClr val="bg1"/>
                </a:solidFill>
              </a:rPr>
              <a:t>GT thématiques en 2 temps </a:t>
            </a:r>
            <a:endParaRPr lang="fr-BE" sz="3200" b="1" dirty="0" smtClean="0">
              <a:solidFill>
                <a:schemeClr val="bg1"/>
              </a:solidFill>
            </a:endParaRPr>
          </a:p>
          <a:p>
            <a:r>
              <a:rPr lang="fr-BE" sz="2400" b="1" i="1" dirty="0" smtClean="0">
                <a:solidFill>
                  <a:schemeClr val="bg1"/>
                </a:solidFill>
              </a:rPr>
              <a:t>(</a:t>
            </a:r>
            <a:r>
              <a:rPr lang="fr-BE" sz="2400" b="1" i="1" dirty="0">
                <a:solidFill>
                  <a:schemeClr val="bg1"/>
                </a:solidFill>
              </a:rPr>
              <a:t>la présence aux 2 </a:t>
            </a:r>
            <a:r>
              <a:rPr lang="fr-BE" sz="2400" b="1" i="1" dirty="0" smtClean="0">
                <a:solidFill>
                  <a:schemeClr val="bg1"/>
                </a:solidFill>
              </a:rPr>
              <a:t>est </a:t>
            </a:r>
            <a:r>
              <a:rPr lang="fr-BE" sz="2400" b="1" i="1" dirty="0">
                <a:solidFill>
                  <a:schemeClr val="bg1"/>
                </a:solidFill>
              </a:rPr>
              <a:t>souhaitée)</a:t>
            </a:r>
          </a:p>
        </p:txBody>
      </p:sp>
      <p:grpSp>
        <p:nvGrpSpPr>
          <p:cNvPr id="40" name="Groupe 39"/>
          <p:cNvGrpSpPr/>
          <p:nvPr/>
        </p:nvGrpSpPr>
        <p:grpSpPr>
          <a:xfrm>
            <a:off x="1527993" y="5499230"/>
            <a:ext cx="10649700" cy="1076775"/>
            <a:chOff x="1527993" y="5499230"/>
            <a:chExt cx="9112352" cy="1076775"/>
          </a:xfrm>
        </p:grpSpPr>
        <p:cxnSp>
          <p:nvCxnSpPr>
            <p:cNvPr id="44" name="Connecteur droit 43"/>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5" name="Connecteur droit 44"/>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46" name="Flèche droite 45"/>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8" name="ZoneTexte 47"/>
          <p:cNvSpPr txBox="1"/>
          <p:nvPr/>
        </p:nvSpPr>
        <p:spPr>
          <a:xfrm>
            <a:off x="1793218" y="5748583"/>
            <a:ext cx="1993022" cy="584775"/>
          </a:xfrm>
          <a:prstGeom prst="rect">
            <a:avLst/>
          </a:prstGeom>
          <a:noFill/>
        </p:spPr>
        <p:txBody>
          <a:bodyPr wrap="square" rtlCol="0">
            <a:spAutoFit/>
          </a:bodyPr>
          <a:lstStyle/>
          <a:p>
            <a:r>
              <a:rPr lang="fr-BE" sz="3200" b="1" dirty="0" smtClean="0">
                <a:solidFill>
                  <a:srgbClr val="CC66FF"/>
                </a:solidFill>
              </a:rPr>
              <a:t>Décembre</a:t>
            </a:r>
            <a:endParaRPr lang="fr-BE" sz="3200" b="1" dirty="0">
              <a:solidFill>
                <a:srgbClr val="CC66FF"/>
              </a:solidFill>
            </a:endParaRPr>
          </a:p>
        </p:txBody>
      </p:sp>
      <p:sp>
        <p:nvSpPr>
          <p:cNvPr id="49" name="ZoneTexte 48"/>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50" name="ZoneTexte 49"/>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51" name="ZoneTexte 50"/>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3" name="ZoneTexte 52"/>
          <p:cNvSpPr txBox="1"/>
          <p:nvPr/>
        </p:nvSpPr>
        <p:spPr>
          <a:xfrm>
            <a:off x="1548850" y="4863492"/>
            <a:ext cx="4280605" cy="646986"/>
          </a:xfrm>
          <a:prstGeom prst="roundRect">
            <a:avLst/>
          </a:prstGeom>
          <a:solidFill>
            <a:srgbClr val="002060"/>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1</a:t>
            </a:r>
            <a:r>
              <a:rPr lang="fr-BE" sz="3200" b="1" baseline="30000" dirty="0" smtClean="0">
                <a:solidFill>
                  <a:schemeClr val="bg1"/>
                </a:solidFill>
              </a:rPr>
              <a:t>er</a:t>
            </a:r>
            <a:r>
              <a:rPr lang="fr-BE" sz="3200" b="1" dirty="0" smtClean="0">
                <a:solidFill>
                  <a:schemeClr val="bg1"/>
                </a:solidFill>
              </a:rPr>
              <a:t> temps </a:t>
            </a:r>
          </a:p>
        </p:txBody>
      </p:sp>
      <p:cxnSp>
        <p:nvCxnSpPr>
          <p:cNvPr id="47" name="Connecteur droit 46"/>
          <p:cNvCxnSpPr/>
          <p:nvPr/>
        </p:nvCxnSpPr>
        <p:spPr>
          <a:xfrm>
            <a:off x="1783202" y="4509120"/>
            <a:ext cx="1" cy="2070239"/>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ZoneTexte 53"/>
          <p:cNvSpPr txBox="1"/>
          <p:nvPr/>
        </p:nvSpPr>
        <p:spPr>
          <a:xfrm rot="16200000">
            <a:off x="5915329" y="4584728"/>
            <a:ext cx="1256848" cy="646986"/>
          </a:xfrm>
          <a:prstGeom prst="roundRect">
            <a:avLst/>
          </a:prstGeom>
          <a:solidFill>
            <a:srgbClr val="FF0000"/>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CLDR</a:t>
            </a:r>
          </a:p>
        </p:txBody>
      </p:sp>
      <p:sp>
        <p:nvSpPr>
          <p:cNvPr id="55" name="ZoneTexte 54"/>
          <p:cNvSpPr txBox="1"/>
          <p:nvPr/>
        </p:nvSpPr>
        <p:spPr>
          <a:xfrm>
            <a:off x="7878097" y="4863492"/>
            <a:ext cx="2149276" cy="646986"/>
          </a:xfrm>
          <a:prstGeom prst="roundRect">
            <a:avLst/>
          </a:prstGeom>
          <a:solidFill>
            <a:srgbClr val="808080">
              <a:alpha val="50196"/>
            </a:srgbClr>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2</a:t>
            </a:r>
            <a:r>
              <a:rPr lang="fr-BE" sz="3200" b="1" baseline="30000" dirty="0" smtClean="0">
                <a:solidFill>
                  <a:schemeClr val="bg1"/>
                </a:solidFill>
              </a:rPr>
              <a:t>ème</a:t>
            </a:r>
            <a:r>
              <a:rPr lang="fr-BE" sz="3200" b="1" dirty="0" smtClean="0">
                <a:solidFill>
                  <a:schemeClr val="bg1"/>
                </a:solidFill>
              </a:rPr>
              <a:t> temps </a:t>
            </a:r>
          </a:p>
        </p:txBody>
      </p:sp>
      <p:sp>
        <p:nvSpPr>
          <p:cNvPr id="56" name="ZoneTexte 55"/>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7" name="ZoneTexte 56"/>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8" name="ZoneTexte 57"/>
          <p:cNvSpPr txBox="1"/>
          <p:nvPr/>
        </p:nvSpPr>
        <p:spPr>
          <a:xfrm>
            <a:off x="11080523" y="5746678"/>
            <a:ext cx="2021702" cy="584775"/>
          </a:xfrm>
          <a:prstGeom prst="rect">
            <a:avLst/>
          </a:prstGeom>
          <a:noFill/>
        </p:spPr>
        <p:txBody>
          <a:bodyPr wrap="square" rtlCol="0">
            <a:spAutoFit/>
          </a:bodyPr>
          <a:lstStyle/>
          <a:p>
            <a:r>
              <a:rPr lang="fr-BE" sz="3200" b="1" dirty="0" smtClean="0">
                <a:solidFill>
                  <a:srgbClr val="CC66FF"/>
                </a:solidFill>
              </a:rPr>
              <a:t>Juin </a:t>
            </a:r>
            <a:endParaRPr lang="fr-BE" sz="3200" b="1" dirty="0">
              <a:solidFill>
                <a:srgbClr val="CC66FF"/>
              </a:solidFill>
            </a:endParaRPr>
          </a:p>
        </p:txBody>
      </p:sp>
      <p:sp>
        <p:nvSpPr>
          <p:cNvPr id="37" name="Rectangle 36"/>
          <p:cNvSpPr/>
          <p:nvPr/>
        </p:nvSpPr>
        <p:spPr>
          <a:xfrm>
            <a:off x="1254902" y="1973508"/>
            <a:ext cx="6326263" cy="2671501"/>
          </a:xfrm>
          <a:prstGeom prst="rect">
            <a:avLst/>
          </a:prstGeom>
        </p:spPr>
        <p:txBody>
          <a:bodyPr wrap="square">
            <a:spAutoFit/>
          </a:bodyPr>
          <a:lstStyle/>
          <a:p>
            <a:pPr fontAlgn="base">
              <a:spcBef>
                <a:spcPct val="0"/>
              </a:spcBef>
              <a:spcAft>
                <a:spcPct val="0"/>
              </a:spcAft>
            </a:pPr>
            <a:r>
              <a:rPr lang="fr-BE" sz="3200" b="1" dirty="0" smtClean="0">
                <a:solidFill>
                  <a:srgbClr val="A72177"/>
                </a:solidFill>
                <a:latin typeface="Calibri" panose="020F0502020204030204" pitchFamily="34" charset="0"/>
                <a:cs typeface="Calibri" panose="020F0502020204030204" pitchFamily="34" charset="0"/>
              </a:rPr>
              <a:t>2/ réflexion </a:t>
            </a:r>
            <a:r>
              <a:rPr lang="fr-BE" sz="3200" b="1" dirty="0">
                <a:solidFill>
                  <a:srgbClr val="A72177"/>
                </a:solidFill>
                <a:latin typeface="Calibri" panose="020F0502020204030204" pitchFamily="34" charset="0"/>
                <a:cs typeface="Calibri" panose="020F0502020204030204" pitchFamily="34" charset="0"/>
              </a:rPr>
              <a:t>et Conclusion</a:t>
            </a:r>
          </a:p>
          <a:p>
            <a:pPr marL="457200" indent="-457200" fontAlgn="base">
              <a:lnSpc>
                <a:spcPct val="105000"/>
              </a:lnSpc>
              <a:spcBef>
                <a:spcPct val="0"/>
              </a:spcBef>
              <a:spcAft>
                <a:spcPct val="0"/>
              </a:spcAft>
              <a:buFont typeface="Wingdings" panose="05000000000000000000" pitchFamily="2" charset="2"/>
              <a:buChar char="Ø"/>
            </a:pPr>
            <a:r>
              <a:rPr lang="fr-BE" sz="2800" b="1" dirty="0" smtClean="0">
                <a:solidFill>
                  <a:schemeClr val="tx1">
                    <a:lumMod val="75000"/>
                    <a:lumOff val="25000"/>
                  </a:schemeClr>
                </a:solidFill>
                <a:latin typeface="Calibri" panose="020F0502020204030204" pitchFamily="34" charset="0"/>
                <a:cs typeface="Calibri" panose="020F0502020204030204" pitchFamily="34" charset="0"/>
              </a:rPr>
              <a:t>Dégager </a:t>
            </a:r>
            <a:r>
              <a:rPr lang="fr-BE" sz="2800" b="1" dirty="0">
                <a:solidFill>
                  <a:schemeClr val="tx1">
                    <a:lumMod val="75000"/>
                    <a:lumOff val="25000"/>
                  </a:schemeClr>
                </a:solidFill>
                <a:latin typeface="Calibri" panose="020F0502020204030204" pitchFamily="34" charset="0"/>
                <a:cs typeface="Calibri" panose="020F0502020204030204" pitchFamily="34" charset="0"/>
              </a:rPr>
              <a:t>des pistes d’actions pour résoudre les problématiques majeures et pour valoriser les ressources spécifiques</a:t>
            </a:r>
          </a:p>
          <a:p>
            <a:pPr fontAlgn="base">
              <a:spcBef>
                <a:spcPct val="0"/>
              </a:spcBef>
              <a:spcAft>
                <a:spcPct val="0"/>
              </a:spcAft>
              <a:buFontTx/>
              <a:buChar char="-"/>
            </a:pPr>
            <a:endParaRPr lang="fr-BE" b="1" dirty="0">
              <a:solidFill>
                <a:srgbClr val="4D4D4D"/>
              </a:solidFill>
              <a:latin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6">
            <a:extLst>
              <a:ext uri="{BEBA8EAE-BF5A-486C-A8C5-ECC9F3942E4B}">
                <a14:imgProps xmlns:a14="http://schemas.microsoft.com/office/drawing/2010/main">
                  <a14:imgLayer r:embed="rId7">
                    <a14:imgEffect>
                      <a14:backgroundRemoval t="739" b="94828" l="0" r="97000"/>
                    </a14:imgEffect>
                  </a14:imgLayer>
                </a14:imgProps>
              </a:ext>
            </a:extLst>
          </a:blip>
          <a:stretch>
            <a:fillRect/>
          </a:stretch>
        </p:blipFill>
        <p:spPr>
          <a:xfrm>
            <a:off x="7145949" y="432237"/>
            <a:ext cx="5124650" cy="4161216"/>
          </a:xfrm>
          <a:prstGeom prst="rect">
            <a:avLst/>
          </a:prstGeom>
          <a:ln>
            <a:noFill/>
          </a:ln>
          <a:effectLst>
            <a:outerShdw blurRad="190500" algn="tl" rotWithShape="0">
              <a:srgbClr val="000000">
                <a:alpha val="70000"/>
              </a:srgbClr>
            </a:outerShdw>
          </a:effectLst>
        </p:spPr>
      </p:pic>
      <p:sp>
        <p:nvSpPr>
          <p:cNvPr id="38" name="ZoneTexte 37"/>
          <p:cNvSpPr txBox="1"/>
          <p:nvPr/>
        </p:nvSpPr>
        <p:spPr>
          <a:xfrm>
            <a:off x="6974683" y="4282076"/>
            <a:ext cx="3052690" cy="510778"/>
          </a:xfrm>
          <a:prstGeom prst="roundRect">
            <a:avLst/>
          </a:prstGeom>
          <a:solidFill>
            <a:srgbClr val="808080">
              <a:alpha val="50196"/>
            </a:srgbClr>
          </a:solidFill>
          <a:effectLst>
            <a:outerShdw blurRad="50800" dist="38100" dir="2700000" algn="tl" rotWithShape="0">
              <a:prstClr val="black">
                <a:alpha val="40000"/>
              </a:prstClr>
            </a:outerShdw>
          </a:effectLst>
        </p:spPr>
        <p:txBody>
          <a:bodyPr wrap="square" rtlCol="0">
            <a:spAutoFit/>
          </a:bodyPr>
          <a:lstStyle/>
          <a:p>
            <a:pPr algn="ctr"/>
            <a:r>
              <a:rPr lang="fr-BE" sz="2400" b="1" dirty="0" smtClean="0">
                <a:solidFill>
                  <a:schemeClr val="bg1"/>
                </a:solidFill>
              </a:rPr>
              <a:t>Visites / rencontres</a:t>
            </a:r>
          </a:p>
        </p:txBody>
      </p:sp>
    </p:spTree>
    <p:custDataLst>
      <p:tags r:id="rId1"/>
    </p:custDataLst>
    <p:extLst>
      <p:ext uri="{BB962C8B-B14F-4D97-AF65-F5344CB8AC3E}">
        <p14:creationId xmlns:p14="http://schemas.microsoft.com/office/powerpoint/2010/main" val="2494353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34" name="Titre 1"/>
          <p:cNvSpPr txBox="1">
            <a:spLocks/>
          </p:cNvSpPr>
          <p:nvPr/>
        </p:nvSpPr>
        <p:spPr>
          <a:xfrm>
            <a:off x="1912707" y="-22004"/>
            <a:ext cx="10123953"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6838" algn="l"/>
            <a:r>
              <a:rPr lang="fr-BE" sz="3600" b="1" cap="all" dirty="0" smtClean="0">
                <a:solidFill>
                  <a:schemeClr val="tx1">
                    <a:lumMod val="75000"/>
                    <a:lumOff val="25000"/>
                  </a:schemeClr>
                </a:solidFill>
              </a:rPr>
              <a:t>Les groupes de travail (GT)</a:t>
            </a:r>
            <a:endParaRPr lang="fr-BE" sz="3600" b="1" cap="all" dirty="0">
              <a:solidFill>
                <a:schemeClr val="tx1">
                  <a:lumMod val="75000"/>
                  <a:lumOff val="25000"/>
                </a:schemeClr>
              </a:solidFill>
            </a:endParaRPr>
          </a:p>
        </p:txBody>
      </p:sp>
      <p:sp>
        <p:nvSpPr>
          <p:cNvPr id="3" name="ZoneTexte 2"/>
          <p:cNvSpPr txBox="1"/>
          <p:nvPr/>
        </p:nvSpPr>
        <p:spPr>
          <a:xfrm>
            <a:off x="3305690" y="766499"/>
            <a:ext cx="9181019" cy="1055608"/>
          </a:xfrm>
          <a:prstGeom prst="roundRect">
            <a:avLst/>
          </a:prstGeom>
          <a:solidFill>
            <a:srgbClr val="CC66FF"/>
          </a:solidFill>
        </p:spPr>
        <p:txBody>
          <a:bodyPr wrap="square" rtlCol="0">
            <a:spAutoFit/>
          </a:bodyPr>
          <a:lstStyle/>
          <a:p>
            <a:r>
              <a:rPr lang="fr-BE" sz="3200" b="1" dirty="0">
                <a:solidFill>
                  <a:schemeClr val="bg1"/>
                </a:solidFill>
              </a:rPr>
              <a:t>GT thématiques en 2 temps </a:t>
            </a:r>
            <a:endParaRPr lang="fr-BE" sz="3200" b="1" dirty="0" smtClean="0">
              <a:solidFill>
                <a:schemeClr val="bg1"/>
              </a:solidFill>
            </a:endParaRPr>
          </a:p>
          <a:p>
            <a:r>
              <a:rPr lang="fr-BE" sz="2400" b="1" i="1" dirty="0" smtClean="0">
                <a:solidFill>
                  <a:schemeClr val="bg1"/>
                </a:solidFill>
              </a:rPr>
              <a:t>(</a:t>
            </a:r>
            <a:r>
              <a:rPr lang="fr-BE" sz="2400" b="1" i="1" dirty="0">
                <a:solidFill>
                  <a:schemeClr val="bg1"/>
                </a:solidFill>
              </a:rPr>
              <a:t>la présence aux 2 </a:t>
            </a:r>
            <a:r>
              <a:rPr lang="fr-BE" sz="2400" b="1" i="1" dirty="0" smtClean="0">
                <a:solidFill>
                  <a:schemeClr val="bg1"/>
                </a:solidFill>
              </a:rPr>
              <a:t>est </a:t>
            </a:r>
            <a:r>
              <a:rPr lang="fr-BE" sz="2400" b="1" i="1" dirty="0">
                <a:solidFill>
                  <a:schemeClr val="bg1"/>
                </a:solidFill>
              </a:rPr>
              <a:t>souhaitée)</a:t>
            </a:r>
          </a:p>
        </p:txBody>
      </p:sp>
      <p:grpSp>
        <p:nvGrpSpPr>
          <p:cNvPr id="40" name="Groupe 39"/>
          <p:cNvGrpSpPr/>
          <p:nvPr/>
        </p:nvGrpSpPr>
        <p:grpSpPr>
          <a:xfrm>
            <a:off x="1527993" y="5499230"/>
            <a:ext cx="10649700" cy="1076775"/>
            <a:chOff x="1527993" y="5499230"/>
            <a:chExt cx="9112352" cy="1076775"/>
          </a:xfrm>
        </p:grpSpPr>
        <p:cxnSp>
          <p:nvCxnSpPr>
            <p:cNvPr id="44" name="Connecteur droit 43"/>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5" name="Connecteur droit 44"/>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46" name="Flèche droite 45"/>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8" name="ZoneTexte 47"/>
          <p:cNvSpPr txBox="1"/>
          <p:nvPr/>
        </p:nvSpPr>
        <p:spPr>
          <a:xfrm>
            <a:off x="1793218" y="5748583"/>
            <a:ext cx="1993022" cy="584775"/>
          </a:xfrm>
          <a:prstGeom prst="rect">
            <a:avLst/>
          </a:prstGeom>
          <a:noFill/>
        </p:spPr>
        <p:txBody>
          <a:bodyPr wrap="square" rtlCol="0">
            <a:spAutoFit/>
          </a:bodyPr>
          <a:lstStyle/>
          <a:p>
            <a:r>
              <a:rPr lang="fr-BE" sz="3200" b="1" dirty="0" smtClean="0">
                <a:solidFill>
                  <a:srgbClr val="CC66FF"/>
                </a:solidFill>
              </a:rPr>
              <a:t>Décembre</a:t>
            </a:r>
            <a:endParaRPr lang="fr-BE" sz="3200" b="1" dirty="0">
              <a:solidFill>
                <a:srgbClr val="CC66FF"/>
              </a:solidFill>
            </a:endParaRPr>
          </a:p>
        </p:txBody>
      </p:sp>
      <p:sp>
        <p:nvSpPr>
          <p:cNvPr id="49" name="ZoneTexte 48"/>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50" name="ZoneTexte 49"/>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51" name="ZoneTexte 50"/>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3" name="ZoneTexte 52"/>
          <p:cNvSpPr txBox="1"/>
          <p:nvPr/>
        </p:nvSpPr>
        <p:spPr>
          <a:xfrm>
            <a:off x="1548850" y="4863492"/>
            <a:ext cx="4280605" cy="646986"/>
          </a:xfrm>
          <a:prstGeom prst="roundRect">
            <a:avLst/>
          </a:prstGeom>
          <a:solidFill>
            <a:srgbClr val="002060"/>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1</a:t>
            </a:r>
            <a:r>
              <a:rPr lang="fr-BE" sz="3200" b="1" baseline="30000" dirty="0" smtClean="0">
                <a:solidFill>
                  <a:schemeClr val="bg1"/>
                </a:solidFill>
              </a:rPr>
              <a:t>er</a:t>
            </a:r>
            <a:r>
              <a:rPr lang="fr-BE" sz="3200" b="1" dirty="0" smtClean="0">
                <a:solidFill>
                  <a:schemeClr val="bg1"/>
                </a:solidFill>
              </a:rPr>
              <a:t> temps </a:t>
            </a:r>
          </a:p>
        </p:txBody>
      </p:sp>
      <p:cxnSp>
        <p:nvCxnSpPr>
          <p:cNvPr id="47" name="Connecteur droit 46"/>
          <p:cNvCxnSpPr/>
          <p:nvPr/>
        </p:nvCxnSpPr>
        <p:spPr>
          <a:xfrm>
            <a:off x="1783202" y="4509120"/>
            <a:ext cx="1" cy="2070239"/>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ZoneTexte 53"/>
          <p:cNvSpPr txBox="1"/>
          <p:nvPr/>
        </p:nvSpPr>
        <p:spPr>
          <a:xfrm rot="16200000">
            <a:off x="5915329" y="4584728"/>
            <a:ext cx="1256848" cy="646986"/>
          </a:xfrm>
          <a:prstGeom prst="roundRect">
            <a:avLst/>
          </a:prstGeom>
          <a:solidFill>
            <a:srgbClr val="FF0000"/>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3200" b="1">
                <a:solidFill>
                  <a:schemeClr val="bg1"/>
                </a:solidFill>
              </a:defRPr>
            </a:lvl1pPr>
          </a:lstStyle>
          <a:p>
            <a:r>
              <a:rPr lang="fr-BE" dirty="0"/>
              <a:t>CLDR</a:t>
            </a:r>
          </a:p>
        </p:txBody>
      </p:sp>
      <p:sp>
        <p:nvSpPr>
          <p:cNvPr id="55" name="ZoneTexte 54"/>
          <p:cNvSpPr txBox="1"/>
          <p:nvPr/>
        </p:nvSpPr>
        <p:spPr>
          <a:xfrm>
            <a:off x="7878097" y="4863492"/>
            <a:ext cx="2149276" cy="646986"/>
          </a:xfrm>
          <a:prstGeom prst="roundRect">
            <a:avLst/>
          </a:prstGeom>
          <a:solidFill>
            <a:srgbClr val="808080">
              <a:alpha val="50196"/>
            </a:srgbClr>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2</a:t>
            </a:r>
            <a:r>
              <a:rPr lang="fr-BE" sz="3200" b="1" baseline="30000" dirty="0" smtClean="0">
                <a:solidFill>
                  <a:schemeClr val="bg1"/>
                </a:solidFill>
              </a:rPr>
              <a:t>ème</a:t>
            </a:r>
            <a:r>
              <a:rPr lang="fr-BE" sz="3200" b="1" dirty="0" smtClean="0">
                <a:solidFill>
                  <a:schemeClr val="bg1"/>
                </a:solidFill>
              </a:rPr>
              <a:t> temps </a:t>
            </a:r>
          </a:p>
        </p:txBody>
      </p:sp>
      <p:sp>
        <p:nvSpPr>
          <p:cNvPr id="56" name="ZoneTexte 55"/>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7" name="ZoneTexte 56"/>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8" name="ZoneTexte 57"/>
          <p:cNvSpPr txBox="1"/>
          <p:nvPr/>
        </p:nvSpPr>
        <p:spPr>
          <a:xfrm>
            <a:off x="11080523" y="5746678"/>
            <a:ext cx="2021702" cy="584775"/>
          </a:xfrm>
          <a:prstGeom prst="rect">
            <a:avLst/>
          </a:prstGeom>
          <a:noFill/>
        </p:spPr>
        <p:txBody>
          <a:bodyPr wrap="square" rtlCol="0">
            <a:spAutoFit/>
          </a:bodyPr>
          <a:lstStyle/>
          <a:p>
            <a:r>
              <a:rPr lang="fr-BE" sz="3200" b="1" dirty="0" smtClean="0">
                <a:solidFill>
                  <a:srgbClr val="CC66FF"/>
                </a:solidFill>
              </a:rPr>
              <a:t>Juin </a:t>
            </a:r>
            <a:endParaRPr lang="fr-BE" sz="3200" b="1" dirty="0">
              <a:solidFill>
                <a:srgbClr val="CC66FF"/>
              </a:solidFill>
            </a:endParaRPr>
          </a:p>
        </p:txBody>
      </p:sp>
      <p:sp>
        <p:nvSpPr>
          <p:cNvPr id="59" name="ZoneTexte 58"/>
          <p:cNvSpPr txBox="1"/>
          <p:nvPr/>
        </p:nvSpPr>
        <p:spPr>
          <a:xfrm rot="16200000">
            <a:off x="10011132" y="4544149"/>
            <a:ext cx="1256848" cy="646986"/>
          </a:xfrm>
          <a:prstGeom prst="roundRect">
            <a:avLst/>
          </a:prstGeom>
          <a:solidFill>
            <a:srgbClr val="FF0000">
              <a:alpha val="50196"/>
            </a:srgbClr>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3200" b="1">
                <a:solidFill>
                  <a:schemeClr val="bg1"/>
                </a:solidFill>
              </a:defRPr>
            </a:lvl1pPr>
          </a:lstStyle>
          <a:p>
            <a:r>
              <a:rPr lang="fr-BE" dirty="0"/>
              <a:t>CLDR</a:t>
            </a:r>
          </a:p>
        </p:txBody>
      </p:sp>
      <p:sp>
        <p:nvSpPr>
          <p:cNvPr id="60" name="ZoneTexte 59"/>
          <p:cNvSpPr txBox="1"/>
          <p:nvPr/>
        </p:nvSpPr>
        <p:spPr>
          <a:xfrm rot="16200000">
            <a:off x="10662100" y="4536795"/>
            <a:ext cx="1256848" cy="646986"/>
          </a:xfrm>
          <a:prstGeom prst="roundRect">
            <a:avLst/>
          </a:prstGeom>
          <a:solidFill>
            <a:srgbClr val="FF0000">
              <a:alpha val="50196"/>
            </a:srgbClr>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3200" b="1">
                <a:solidFill>
                  <a:schemeClr val="bg1"/>
                </a:solidFill>
              </a:defRPr>
            </a:lvl1pPr>
          </a:lstStyle>
          <a:p>
            <a:r>
              <a:rPr lang="fr-BE" dirty="0"/>
              <a:t>CLDR</a:t>
            </a:r>
          </a:p>
        </p:txBody>
      </p:sp>
      <p:sp>
        <p:nvSpPr>
          <p:cNvPr id="61" name="ZoneTexte 60"/>
          <p:cNvSpPr txBox="1"/>
          <p:nvPr/>
        </p:nvSpPr>
        <p:spPr>
          <a:xfrm rot="16200000">
            <a:off x="11316136" y="4534749"/>
            <a:ext cx="1256848" cy="646986"/>
          </a:xfrm>
          <a:prstGeom prst="roundRect">
            <a:avLst/>
          </a:prstGeom>
          <a:solidFill>
            <a:srgbClr val="FF0000">
              <a:alpha val="50196"/>
            </a:srgbClr>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3200" b="1">
                <a:solidFill>
                  <a:schemeClr val="bg1"/>
                </a:solidFill>
              </a:defRPr>
            </a:lvl1pPr>
          </a:lstStyle>
          <a:p>
            <a:r>
              <a:rPr lang="fr-BE" dirty="0"/>
              <a:t>CLDR</a:t>
            </a:r>
          </a:p>
        </p:txBody>
      </p:sp>
      <p:sp>
        <p:nvSpPr>
          <p:cNvPr id="38" name="ZoneTexte 37"/>
          <p:cNvSpPr txBox="1"/>
          <p:nvPr/>
        </p:nvSpPr>
        <p:spPr>
          <a:xfrm>
            <a:off x="6974683" y="4282076"/>
            <a:ext cx="3052690" cy="510778"/>
          </a:xfrm>
          <a:prstGeom prst="roundRect">
            <a:avLst/>
          </a:prstGeom>
          <a:solidFill>
            <a:srgbClr val="808080">
              <a:alpha val="50196"/>
            </a:srgbClr>
          </a:solidFill>
          <a:effectLst>
            <a:outerShdw blurRad="50800" dist="38100" dir="2700000" algn="tl" rotWithShape="0">
              <a:prstClr val="black">
                <a:alpha val="40000"/>
              </a:prstClr>
            </a:outerShdw>
          </a:effectLst>
        </p:spPr>
        <p:txBody>
          <a:bodyPr wrap="square" rtlCol="0">
            <a:spAutoFit/>
          </a:bodyPr>
          <a:lstStyle/>
          <a:p>
            <a:pPr algn="ctr"/>
            <a:r>
              <a:rPr lang="fr-BE" sz="2400" b="1" dirty="0" smtClean="0">
                <a:solidFill>
                  <a:schemeClr val="bg1"/>
                </a:solidFill>
              </a:rPr>
              <a:t>Visites / rencontres</a:t>
            </a:r>
          </a:p>
        </p:txBody>
      </p:sp>
      <p:sp>
        <p:nvSpPr>
          <p:cNvPr id="52" name="Rectangle 51"/>
          <p:cNvSpPr/>
          <p:nvPr/>
        </p:nvSpPr>
        <p:spPr>
          <a:xfrm>
            <a:off x="1793218" y="2085699"/>
            <a:ext cx="8386880" cy="2246769"/>
          </a:xfrm>
          <a:prstGeom prst="rect">
            <a:avLst/>
          </a:prstGeom>
        </p:spPr>
        <p:txBody>
          <a:bodyPr wrap="square">
            <a:spAutoFit/>
          </a:bodyPr>
          <a:lstStyle/>
          <a:p>
            <a:pPr marL="625475" indent="-358775" fontAlgn="base">
              <a:spcBef>
                <a:spcPct val="0"/>
              </a:spcBef>
              <a:spcAft>
                <a:spcPct val="0"/>
              </a:spcAft>
              <a:buFont typeface="Wingdings" panose="05000000000000000000" pitchFamily="2" charset="2"/>
              <a:buChar char="Ø"/>
              <a:tabLst>
                <a:tab pos="1260475" algn="l"/>
              </a:tabLst>
            </a:pPr>
            <a:r>
              <a:rPr lang="fr-BE" sz="2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Présentation du travail des </a:t>
            </a:r>
            <a:r>
              <a:rPr lang="fr-BE" sz="2800" b="1" dirty="0" err="1"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GT’s</a:t>
            </a:r>
            <a:endParaRPr lang="fr-BE"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25475" indent="-358775" fontAlgn="base">
              <a:spcBef>
                <a:spcPct val="0"/>
              </a:spcBef>
              <a:spcAft>
                <a:spcPct val="0"/>
              </a:spcAft>
              <a:buFont typeface="Wingdings" panose="05000000000000000000" pitchFamily="2" charset="2"/>
              <a:buChar char="Ø"/>
              <a:tabLst>
                <a:tab pos="1260475" algn="l"/>
              </a:tabLst>
            </a:pPr>
            <a:r>
              <a:rPr lang="fr-BE" sz="2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Sélection des projets</a:t>
            </a:r>
          </a:p>
          <a:p>
            <a:pPr marL="625475" indent="-358775" fontAlgn="base">
              <a:spcBef>
                <a:spcPct val="0"/>
              </a:spcBef>
              <a:spcAft>
                <a:spcPct val="0"/>
              </a:spcAft>
              <a:buFont typeface="Wingdings" panose="05000000000000000000" pitchFamily="2" charset="2"/>
              <a:buChar char="Ø"/>
              <a:tabLst>
                <a:tab pos="1260475" algn="l"/>
              </a:tabLst>
            </a:pPr>
            <a:r>
              <a:rPr lang="fr-BE" sz="2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Hiérarchisation des projets</a:t>
            </a:r>
          </a:p>
          <a:p>
            <a:pPr marL="625475" indent="-358775" fontAlgn="base">
              <a:spcBef>
                <a:spcPct val="0"/>
              </a:spcBef>
              <a:spcAft>
                <a:spcPct val="0"/>
              </a:spcAft>
              <a:buFont typeface="Wingdings" panose="05000000000000000000" pitchFamily="2" charset="2"/>
              <a:buChar char="Ø"/>
              <a:tabLst>
                <a:tab pos="1260475" algn="l"/>
              </a:tabLst>
            </a:pPr>
            <a:r>
              <a:rPr lang="fr-BE" sz="2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Lancement de groupes de travail « action » </a:t>
            </a:r>
          </a:p>
          <a:p>
            <a:pPr marL="625475" indent="-358775" fontAlgn="base">
              <a:spcBef>
                <a:spcPct val="0"/>
              </a:spcBef>
              <a:spcAft>
                <a:spcPct val="0"/>
              </a:spcAft>
              <a:buFont typeface="Wingdings" panose="05000000000000000000" pitchFamily="2" charset="2"/>
              <a:buChar char="Ø"/>
              <a:tabLst>
                <a:tab pos="1260475" algn="l"/>
              </a:tabLst>
            </a:pPr>
            <a:endParaRPr lang="fr-BE" sz="2800" b="1" dirty="0" smtClean="0">
              <a:solidFill>
                <a:schemeClr val="tx1">
                  <a:lumMod val="75000"/>
                  <a:lumOff val="25000"/>
                </a:schemeClr>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610151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3358535462"/>
              </p:ext>
            </p:extLst>
          </p:nvPr>
        </p:nvGraphicFramePr>
        <p:xfrm>
          <a:off x="785410" y="-261410"/>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51" name="Bulle ronde 50"/>
          <p:cNvSpPr/>
          <p:nvPr/>
        </p:nvSpPr>
        <p:spPr>
          <a:xfrm>
            <a:off x="9715618" y="-260885"/>
            <a:ext cx="2905326" cy="1530174"/>
          </a:xfrm>
          <a:prstGeom prst="wedgeEllipseCallout">
            <a:avLst>
              <a:gd name="adj1" fmla="val -22962"/>
              <a:gd name="adj2" fmla="val 7533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smtClean="0"/>
              <a:t>Energie</a:t>
            </a:r>
          </a:p>
        </p:txBody>
      </p:sp>
      <p:pic>
        <p:nvPicPr>
          <p:cNvPr id="31" name="Imag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33" name="Groupe 32"/>
          <p:cNvGrpSpPr/>
          <p:nvPr/>
        </p:nvGrpSpPr>
        <p:grpSpPr>
          <a:xfrm>
            <a:off x="1527993" y="5499230"/>
            <a:ext cx="10649700" cy="1076775"/>
            <a:chOff x="1527993" y="5499230"/>
            <a:chExt cx="9112352" cy="1076775"/>
          </a:xfrm>
        </p:grpSpPr>
        <p:cxnSp>
          <p:nvCxnSpPr>
            <p:cNvPr id="35" name="Connecteur droit 34"/>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0" name="Connecteur droit 39"/>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Flèche droite 33"/>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44" name="Connecteur droit 43"/>
          <p:cNvCxnSpPr/>
          <p:nvPr/>
        </p:nvCxnSpPr>
        <p:spPr>
          <a:xfrm flipH="1">
            <a:off x="1783202" y="1683785"/>
            <a:ext cx="8163" cy="4895574"/>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54" name="Image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07191" y="3109407"/>
            <a:ext cx="1160071" cy="993465"/>
          </a:xfrm>
          <a:prstGeom prst="rect">
            <a:avLst/>
          </a:prstGeom>
          <a:ln>
            <a:noFill/>
          </a:ln>
          <a:effectLst>
            <a:outerShdw blurRad="190500" algn="tl" rotWithShape="0">
              <a:srgbClr val="000000">
                <a:alpha val="70000"/>
              </a:srgbClr>
            </a:outerShdw>
          </a:effectLst>
        </p:spPr>
      </p:pic>
      <p:pic>
        <p:nvPicPr>
          <p:cNvPr id="5" name="Image 4"/>
          <p:cNvPicPr>
            <a:picLocks noChangeAspect="1"/>
          </p:cNvPicPr>
          <p:nvPr/>
        </p:nvPicPr>
        <p:blipFill>
          <a:blip r:embed="rId13"/>
          <a:stretch>
            <a:fillRect/>
          </a:stretch>
        </p:blipFill>
        <p:spPr>
          <a:xfrm>
            <a:off x="5111937" y="3109407"/>
            <a:ext cx="1170130" cy="1014760"/>
          </a:xfrm>
          <a:prstGeom prst="rect">
            <a:avLst/>
          </a:prstGeom>
          <a:ln>
            <a:noFill/>
          </a:ln>
          <a:effectLst>
            <a:outerShdw blurRad="190500" algn="tl" rotWithShape="0">
              <a:srgbClr val="000000">
                <a:alpha val="70000"/>
              </a:srgbClr>
            </a:outerShdw>
          </a:effectLst>
        </p:spPr>
      </p:pic>
      <p:pic>
        <p:nvPicPr>
          <p:cNvPr id="6" name="Image 5"/>
          <p:cNvPicPr>
            <a:picLocks noChangeAspect="1"/>
          </p:cNvPicPr>
          <p:nvPr/>
        </p:nvPicPr>
        <p:blipFill>
          <a:blip r:embed="rId14"/>
          <a:stretch>
            <a:fillRect/>
          </a:stretch>
        </p:blipFill>
        <p:spPr>
          <a:xfrm>
            <a:off x="6422359" y="3109407"/>
            <a:ext cx="1426351" cy="1014760"/>
          </a:xfrm>
          <a:prstGeom prst="rect">
            <a:avLst/>
          </a:prstGeom>
          <a:ln>
            <a:noFill/>
          </a:ln>
          <a:effectLst>
            <a:outerShdw blurRad="190500" algn="tl" rotWithShape="0">
              <a:srgbClr val="000000">
                <a:alpha val="70000"/>
              </a:srgbClr>
            </a:outerShdw>
          </a:effectLst>
        </p:spPr>
      </p:pic>
      <p:sp>
        <p:nvSpPr>
          <p:cNvPr id="55" name="ZoneTexte 54"/>
          <p:cNvSpPr txBox="1"/>
          <p:nvPr/>
        </p:nvSpPr>
        <p:spPr>
          <a:xfrm>
            <a:off x="8827913" y="1689761"/>
            <a:ext cx="3240360" cy="3539430"/>
          </a:xfrm>
          <a:prstGeom prst="rect">
            <a:avLst/>
          </a:prstGeom>
          <a:noFill/>
        </p:spPr>
        <p:txBody>
          <a:bodyPr wrap="square" rtlCol="0">
            <a:spAutoFit/>
          </a:bodyPr>
          <a:lstStyle/>
          <a:p>
            <a:pPr marL="457200" indent="-457200">
              <a:buFont typeface="Arial" panose="020B0604020202020204" pitchFamily="34" charset="0"/>
              <a:buChar char="•"/>
            </a:pPr>
            <a:r>
              <a:rPr lang="fr-BE" sz="2800" dirty="0" smtClean="0">
                <a:solidFill>
                  <a:schemeClr val="bg1">
                    <a:lumMod val="50000"/>
                  </a:schemeClr>
                </a:solidFill>
              </a:rPr>
              <a:t>Mutualiser les efforts,</a:t>
            </a:r>
          </a:p>
          <a:p>
            <a:pPr marL="457200" indent="-457200">
              <a:buFont typeface="Arial" panose="020B0604020202020204" pitchFamily="34" charset="0"/>
              <a:buChar char="•"/>
            </a:pPr>
            <a:r>
              <a:rPr lang="fr-BE" sz="2800" dirty="0" smtClean="0">
                <a:solidFill>
                  <a:schemeClr val="bg1">
                    <a:lumMod val="50000"/>
                  </a:schemeClr>
                </a:solidFill>
              </a:rPr>
              <a:t>Coordonner les objectifs et moyens, </a:t>
            </a:r>
          </a:p>
          <a:p>
            <a:pPr marL="457200" indent="-457200">
              <a:buFont typeface="Wingdings" panose="05000000000000000000" pitchFamily="2" charset="2"/>
              <a:buChar char="Ø"/>
            </a:pPr>
            <a:r>
              <a:rPr lang="fr-BE" sz="2800" b="1" dirty="0" smtClean="0">
                <a:solidFill>
                  <a:schemeClr val="bg1">
                    <a:lumMod val="50000"/>
                  </a:schemeClr>
                </a:solidFill>
              </a:rPr>
              <a:t>Un seul groupe de travail  </a:t>
            </a:r>
            <a:endParaRPr lang="fr-BE" sz="2800" b="1" dirty="0">
              <a:solidFill>
                <a:schemeClr val="bg1">
                  <a:lumMod val="50000"/>
                </a:schemeClr>
              </a:solidFill>
            </a:endParaRPr>
          </a:p>
          <a:p>
            <a:endParaRPr lang="fr-BE" sz="2800" dirty="0">
              <a:solidFill>
                <a:schemeClr val="bg1">
                  <a:lumMod val="50000"/>
                </a:schemeClr>
              </a:solidFill>
            </a:endParaRPr>
          </a:p>
        </p:txBody>
      </p:sp>
      <p:pic>
        <p:nvPicPr>
          <p:cNvPr id="4" name="G1 Plan Energie - Projet POLLEC politique locale énergie cli-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8087564" y="3343300"/>
            <a:ext cx="876965" cy="493293"/>
          </a:xfrm>
          <a:prstGeom prst="rect">
            <a:avLst/>
          </a:prstGeom>
        </p:spPr>
      </p:pic>
    </p:spTree>
    <p:custDataLst>
      <p:tags r:id="rId1"/>
    </p:custDataLst>
    <p:extLst>
      <p:ext uri="{BB962C8B-B14F-4D97-AF65-F5344CB8AC3E}">
        <p14:creationId xmlns:p14="http://schemas.microsoft.com/office/powerpoint/2010/main" val="3718409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p:cNvGraphicFramePr/>
          <p:nvPr>
            <p:extLst>
              <p:ext uri="{D42A27DB-BD31-4B8C-83A1-F6EECF244321}">
                <p14:modId xmlns:p14="http://schemas.microsoft.com/office/powerpoint/2010/main" val="1324463603"/>
              </p:ext>
            </p:extLst>
          </p:nvPr>
        </p:nvGraphicFramePr>
        <p:xfrm>
          <a:off x="785410" y="-261410"/>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sp>
        <p:nvSpPr>
          <p:cNvPr id="37" name="OTLSHAPE_TB_00000000000000000000000000000000_TodayMarkerText"/>
          <p:cNvSpPr txBox="1"/>
          <p:nvPr>
            <p:custDataLst>
              <p:tags r:id="rId3"/>
            </p:custDataLst>
          </p:nvPr>
        </p:nvSpPr>
        <p:spPr>
          <a:xfrm>
            <a:off x="5201753" y="3556000"/>
            <a:ext cx="736600" cy="186055"/>
          </a:xfrm>
          <a:prstGeom prst="rect">
            <a:avLst/>
          </a:prstGeom>
          <a:noFill/>
        </p:spPr>
        <p:txBody>
          <a:bodyPr vert="horz" wrap="none" lIns="0" tIns="0" rIns="0" bIns="0" rtlCol="0" anchor="ctr" anchorCtr="0">
            <a:spAutoFit/>
          </a:bodyPr>
          <a:lstStyle/>
          <a:p>
            <a:pPr algn="ctr"/>
            <a:r>
              <a:rPr lang="fr-BE" sz="1200" spc="-6" smtClean="0">
                <a:solidFill>
                  <a:schemeClr val="dk1"/>
                </a:solidFill>
                <a:latin typeface="Calibri" panose="020F0502020204030204" pitchFamily="34" charset="0"/>
              </a:rPr>
              <a:t>Aujourd'hui</a:t>
            </a:r>
            <a:endParaRPr lang="fr-BE" sz="1200" spc="-6">
              <a:solidFill>
                <a:schemeClr val="dk1"/>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51" name="Bulle ronde 50"/>
          <p:cNvSpPr/>
          <p:nvPr/>
        </p:nvSpPr>
        <p:spPr>
          <a:xfrm>
            <a:off x="9715618" y="-260885"/>
            <a:ext cx="2905326" cy="1530174"/>
          </a:xfrm>
          <a:prstGeom prst="wedgeEllipseCallout">
            <a:avLst>
              <a:gd name="adj1" fmla="val -22962"/>
              <a:gd name="adj2" fmla="val 7533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smtClean="0"/>
              <a:t>Energie</a:t>
            </a:r>
          </a:p>
        </p:txBody>
      </p:sp>
      <p:pic>
        <p:nvPicPr>
          <p:cNvPr id="31" name="Imag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33" name="Groupe 32"/>
          <p:cNvGrpSpPr/>
          <p:nvPr/>
        </p:nvGrpSpPr>
        <p:grpSpPr>
          <a:xfrm>
            <a:off x="1527993" y="5499230"/>
            <a:ext cx="10649700" cy="1076775"/>
            <a:chOff x="1527993" y="5499230"/>
            <a:chExt cx="9112352" cy="1076775"/>
          </a:xfrm>
        </p:grpSpPr>
        <p:cxnSp>
          <p:nvCxnSpPr>
            <p:cNvPr id="35" name="Connecteur droit 34"/>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0" name="Connecteur droit 39"/>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Flèche droite 33"/>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44" name="Connecteur droit 43"/>
          <p:cNvCxnSpPr/>
          <p:nvPr/>
        </p:nvCxnSpPr>
        <p:spPr>
          <a:xfrm flipH="1">
            <a:off x="1783202" y="1683785"/>
            <a:ext cx="8163" cy="4895574"/>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54" name="Image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07191" y="3109407"/>
            <a:ext cx="1160071" cy="993465"/>
          </a:xfrm>
          <a:prstGeom prst="rect">
            <a:avLst/>
          </a:prstGeom>
          <a:ln>
            <a:noFill/>
          </a:ln>
          <a:effectLst>
            <a:outerShdw blurRad="190500" algn="tl" rotWithShape="0">
              <a:srgbClr val="000000">
                <a:alpha val="70000"/>
              </a:srgbClr>
            </a:outerShdw>
          </a:effectLst>
        </p:spPr>
      </p:pic>
      <p:pic>
        <p:nvPicPr>
          <p:cNvPr id="5" name="Image 4"/>
          <p:cNvPicPr>
            <a:picLocks noChangeAspect="1"/>
          </p:cNvPicPr>
          <p:nvPr/>
        </p:nvPicPr>
        <p:blipFill>
          <a:blip r:embed="rId12"/>
          <a:stretch>
            <a:fillRect/>
          </a:stretch>
        </p:blipFill>
        <p:spPr>
          <a:xfrm>
            <a:off x="5111937" y="3109407"/>
            <a:ext cx="1170130" cy="1014760"/>
          </a:xfrm>
          <a:prstGeom prst="rect">
            <a:avLst/>
          </a:prstGeom>
          <a:ln>
            <a:noFill/>
          </a:ln>
          <a:effectLst>
            <a:outerShdw blurRad="190500" algn="tl" rotWithShape="0">
              <a:srgbClr val="000000">
                <a:alpha val="70000"/>
              </a:srgbClr>
            </a:outerShdw>
          </a:effectLst>
        </p:spPr>
      </p:pic>
      <p:pic>
        <p:nvPicPr>
          <p:cNvPr id="6" name="Image 5"/>
          <p:cNvPicPr>
            <a:picLocks noChangeAspect="1"/>
          </p:cNvPicPr>
          <p:nvPr/>
        </p:nvPicPr>
        <p:blipFill>
          <a:blip r:embed="rId13"/>
          <a:stretch>
            <a:fillRect/>
          </a:stretch>
        </p:blipFill>
        <p:spPr>
          <a:xfrm>
            <a:off x="6422359" y="3109407"/>
            <a:ext cx="1426351" cy="1014760"/>
          </a:xfrm>
          <a:prstGeom prst="rect">
            <a:avLst/>
          </a:prstGeom>
          <a:ln>
            <a:noFill/>
          </a:ln>
          <a:effectLst>
            <a:outerShdw blurRad="190500" algn="tl" rotWithShape="0">
              <a:srgbClr val="000000">
                <a:alpha val="70000"/>
              </a:srgbClr>
            </a:outerShdw>
          </a:effectLst>
        </p:spPr>
      </p:pic>
      <p:sp>
        <p:nvSpPr>
          <p:cNvPr id="55" name="ZoneTexte 54"/>
          <p:cNvSpPr txBox="1"/>
          <p:nvPr/>
        </p:nvSpPr>
        <p:spPr>
          <a:xfrm>
            <a:off x="8827913" y="1689761"/>
            <a:ext cx="3240360" cy="3539430"/>
          </a:xfrm>
          <a:prstGeom prst="rect">
            <a:avLst/>
          </a:prstGeom>
          <a:noFill/>
        </p:spPr>
        <p:txBody>
          <a:bodyPr wrap="square" rtlCol="0">
            <a:spAutoFit/>
          </a:bodyPr>
          <a:lstStyle/>
          <a:p>
            <a:pPr marL="457200" indent="-457200">
              <a:buFont typeface="Arial" panose="020B0604020202020204" pitchFamily="34" charset="0"/>
              <a:buChar char="•"/>
            </a:pPr>
            <a:r>
              <a:rPr lang="fr-BE" sz="2800" dirty="0" smtClean="0">
                <a:solidFill>
                  <a:schemeClr val="bg1">
                    <a:lumMod val="50000"/>
                  </a:schemeClr>
                </a:solidFill>
              </a:rPr>
              <a:t>Mutualiser les efforts,</a:t>
            </a:r>
          </a:p>
          <a:p>
            <a:pPr marL="457200" indent="-457200">
              <a:buFont typeface="Arial" panose="020B0604020202020204" pitchFamily="34" charset="0"/>
              <a:buChar char="•"/>
            </a:pPr>
            <a:r>
              <a:rPr lang="fr-BE" sz="2800" dirty="0" smtClean="0">
                <a:solidFill>
                  <a:schemeClr val="bg1">
                    <a:lumMod val="50000"/>
                  </a:schemeClr>
                </a:solidFill>
              </a:rPr>
              <a:t>Coordonner les objectifs et moyens, </a:t>
            </a:r>
          </a:p>
          <a:p>
            <a:pPr marL="457200" indent="-457200">
              <a:buFont typeface="Wingdings" panose="05000000000000000000" pitchFamily="2" charset="2"/>
              <a:buChar char="Ø"/>
            </a:pPr>
            <a:r>
              <a:rPr lang="fr-BE" sz="2800" b="1" dirty="0" smtClean="0">
                <a:solidFill>
                  <a:schemeClr val="bg1">
                    <a:lumMod val="50000"/>
                  </a:schemeClr>
                </a:solidFill>
              </a:rPr>
              <a:t>Un seul groupe de travail  </a:t>
            </a:r>
            <a:endParaRPr lang="fr-BE" sz="2800" b="1" dirty="0">
              <a:solidFill>
                <a:schemeClr val="bg1">
                  <a:lumMod val="50000"/>
                </a:schemeClr>
              </a:solidFill>
            </a:endParaRPr>
          </a:p>
          <a:p>
            <a:endParaRPr lang="fr-BE" sz="2800" dirty="0">
              <a:solidFill>
                <a:schemeClr val="bg1">
                  <a:lumMod val="50000"/>
                </a:schemeClr>
              </a:solidFill>
            </a:endParaRPr>
          </a:p>
        </p:txBody>
      </p:sp>
      <p:sp>
        <p:nvSpPr>
          <p:cNvPr id="26" name="ZoneTexte 25"/>
          <p:cNvSpPr txBox="1"/>
          <p:nvPr/>
        </p:nvSpPr>
        <p:spPr>
          <a:xfrm>
            <a:off x="4237403" y="4802284"/>
            <a:ext cx="9181019" cy="646986"/>
          </a:xfrm>
          <a:prstGeom prst="roundRect">
            <a:avLst/>
          </a:prstGeom>
          <a:solidFill>
            <a:srgbClr val="CC66FF"/>
          </a:solidFill>
        </p:spPr>
        <p:txBody>
          <a:bodyPr wrap="square" rtlCol="0">
            <a:spAutoFit/>
          </a:bodyPr>
          <a:lstStyle/>
          <a:p>
            <a:r>
              <a:rPr lang="fr-BE" sz="3200" b="1" dirty="0" smtClean="0">
                <a:solidFill>
                  <a:schemeClr val="bg1"/>
                </a:solidFill>
              </a:rPr>
              <a:t>Comité de pilotage</a:t>
            </a:r>
            <a:endParaRPr lang="fr-BE" sz="2400" b="1" i="1" dirty="0">
              <a:solidFill>
                <a:schemeClr val="bg1"/>
              </a:solidFill>
            </a:endParaRPr>
          </a:p>
        </p:txBody>
      </p:sp>
    </p:spTree>
    <p:custDataLst>
      <p:tags r:id="rId1"/>
    </p:custDataLst>
    <p:extLst>
      <p:ext uri="{BB962C8B-B14F-4D97-AF65-F5344CB8AC3E}">
        <p14:creationId xmlns:p14="http://schemas.microsoft.com/office/powerpoint/2010/main" val="150087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extLst>
              <p:ext uri="{D42A27DB-BD31-4B8C-83A1-F6EECF244321}">
                <p14:modId xmlns:p14="http://schemas.microsoft.com/office/powerpoint/2010/main" val="4086001456"/>
              </p:ext>
            </p:extLst>
          </p:nvPr>
        </p:nvGraphicFramePr>
        <p:xfrm>
          <a:off x="1941395" y="504202"/>
          <a:ext cx="9915244" cy="5254989"/>
        </p:xfrm>
        <a:graphic>
          <a:graphicData uri="http://schemas.openxmlformats.org/drawingml/2006/table">
            <a:tbl>
              <a:tblPr firstRow="1" firstCol="1" bandRow="1">
                <a:tableStyleId>{69012ECD-51FC-41F1-AA8D-1B2483CD663E}</a:tableStyleId>
              </a:tblPr>
              <a:tblGrid>
                <a:gridCol w="4957622">
                  <a:extLst>
                    <a:ext uri="{9D8B030D-6E8A-4147-A177-3AD203B41FA5}">
                      <a16:colId xmlns:a16="http://schemas.microsoft.com/office/drawing/2014/main" val="337491313"/>
                    </a:ext>
                  </a:extLst>
                </a:gridCol>
                <a:gridCol w="4957622">
                  <a:extLst>
                    <a:ext uri="{9D8B030D-6E8A-4147-A177-3AD203B41FA5}">
                      <a16:colId xmlns:a16="http://schemas.microsoft.com/office/drawing/2014/main" val="228034917"/>
                    </a:ext>
                  </a:extLst>
                </a:gridCol>
              </a:tblGrid>
              <a:tr h="236601">
                <a:tc>
                  <a:txBody>
                    <a:bodyPr/>
                    <a:lstStyle/>
                    <a:p>
                      <a:pPr algn="ctr">
                        <a:spcAft>
                          <a:spcPts val="600"/>
                        </a:spcAft>
                      </a:pPr>
                      <a:r>
                        <a:rPr lang="fr-BE" sz="2400" u="none" dirty="0">
                          <a:effectLst/>
                        </a:rPr>
                        <a:t>Objectifs du GT dans le cadre du PCDR</a:t>
                      </a:r>
                      <a:endParaRPr lang="fr-BE" sz="2400" b="1" u="none" dirty="0">
                        <a:solidFill>
                          <a:srgbClr val="3B3838"/>
                        </a:solidFill>
                        <a:effectLst/>
                        <a:latin typeface="Times New Roman" panose="02020603050405020304" pitchFamily="18"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600"/>
                        </a:spcAft>
                      </a:pPr>
                      <a:r>
                        <a:rPr lang="fr-BE" sz="2400" u="none" dirty="0">
                          <a:effectLst/>
                        </a:rPr>
                        <a:t>Objectifs du comité </a:t>
                      </a:r>
                      <a:endParaRPr lang="fr-BE" sz="2400" u="none" dirty="0" smtClean="0">
                        <a:effectLst/>
                      </a:endParaRPr>
                    </a:p>
                    <a:p>
                      <a:pPr algn="l">
                        <a:spcAft>
                          <a:spcPts val="600"/>
                        </a:spcAft>
                      </a:pPr>
                      <a:r>
                        <a:rPr lang="fr-BE" sz="2400" u="none" dirty="0" smtClean="0">
                          <a:effectLst/>
                        </a:rPr>
                        <a:t>de </a:t>
                      </a:r>
                      <a:r>
                        <a:rPr lang="fr-BE" sz="2400" u="none" dirty="0">
                          <a:effectLst/>
                        </a:rPr>
                        <a:t>pilotage de POLLEC</a:t>
                      </a:r>
                      <a:endParaRPr lang="fr-BE" sz="2400" b="1" u="none" dirty="0">
                        <a:solidFill>
                          <a:srgbClr val="3B3838"/>
                        </a:solidFill>
                        <a:effectLst/>
                        <a:latin typeface="Times New Roman" panose="02020603050405020304" pitchFamily="18"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2636447"/>
                  </a:ext>
                </a:extLst>
              </a:tr>
              <a:tr h="4447269">
                <a:tc>
                  <a:txBody>
                    <a:bodyPr/>
                    <a:lstStyle/>
                    <a:p>
                      <a:pPr marL="342900" lvl="0" indent="-342900" algn="just">
                        <a:spcAft>
                          <a:spcPts val="0"/>
                        </a:spcAft>
                        <a:buFont typeface="Symbol" panose="05050102010706020507" pitchFamily="18" charset="2"/>
                        <a:buChar char=""/>
                        <a:tabLst>
                          <a:tab pos="3944938" algn="l"/>
                        </a:tabLst>
                      </a:pPr>
                      <a:r>
                        <a:rPr lang="fr-BE" sz="2400" b="1" dirty="0">
                          <a:solidFill>
                            <a:schemeClr val="tx1">
                              <a:lumMod val="75000"/>
                              <a:lumOff val="25000"/>
                            </a:schemeClr>
                          </a:solidFill>
                          <a:effectLst/>
                        </a:rPr>
                        <a:t>Contribution à l’élaboration du PCDR </a:t>
                      </a:r>
                      <a:endParaRPr lang="fr-BE" sz="2400" b="1" dirty="0" smtClean="0">
                        <a:solidFill>
                          <a:schemeClr val="tx1">
                            <a:lumMod val="75000"/>
                            <a:lumOff val="25000"/>
                          </a:schemeClr>
                        </a:solidFill>
                        <a:effectLst/>
                      </a:endParaRPr>
                    </a:p>
                    <a:p>
                      <a:pPr marL="342900" lvl="0" indent="-342900" algn="just">
                        <a:spcAft>
                          <a:spcPts val="0"/>
                        </a:spcAft>
                        <a:buFont typeface="Symbol" panose="05050102010706020507" pitchFamily="18" charset="2"/>
                        <a:buChar char=""/>
                        <a:tabLst>
                          <a:tab pos="3944938" algn="l"/>
                        </a:tabLst>
                      </a:pPr>
                      <a:endParaRPr lang="fr-BE" sz="2400" b="1" dirty="0">
                        <a:solidFill>
                          <a:schemeClr val="tx1">
                            <a:lumMod val="75000"/>
                            <a:lumOff val="25000"/>
                          </a:schemeClr>
                        </a:solidFill>
                        <a:effectLst/>
                      </a:endParaRPr>
                    </a:p>
                    <a:p>
                      <a:pPr marL="742950" lvl="1" indent="-285750" algn="just">
                        <a:spcAft>
                          <a:spcPts val="0"/>
                        </a:spcAft>
                        <a:buFont typeface="Courier New" panose="02070309020205020404" pitchFamily="49" charset="0"/>
                        <a:buChar char="o"/>
                        <a:tabLst>
                          <a:tab pos="3944938" algn="l"/>
                        </a:tabLst>
                      </a:pPr>
                      <a:r>
                        <a:rPr lang="fr-BE" sz="2400" b="1" dirty="0">
                          <a:solidFill>
                            <a:schemeClr val="tx1">
                              <a:lumMod val="75000"/>
                              <a:lumOff val="25000"/>
                            </a:schemeClr>
                          </a:solidFill>
                          <a:effectLst/>
                        </a:rPr>
                        <a:t>Compléter et valider le diagnostic partagé, </a:t>
                      </a:r>
                    </a:p>
                    <a:p>
                      <a:pPr marL="742950" lvl="1" indent="-285750" algn="just">
                        <a:spcAft>
                          <a:spcPts val="0"/>
                        </a:spcAft>
                        <a:buFont typeface="Courier New" panose="02070309020205020404" pitchFamily="49" charset="0"/>
                        <a:buChar char="o"/>
                        <a:tabLst>
                          <a:tab pos="3944938" algn="l"/>
                        </a:tabLst>
                      </a:pPr>
                      <a:r>
                        <a:rPr lang="fr-BE" sz="2400" b="1" dirty="0">
                          <a:solidFill>
                            <a:schemeClr val="tx1">
                              <a:lumMod val="75000"/>
                              <a:lumOff val="25000"/>
                            </a:schemeClr>
                          </a:solidFill>
                          <a:effectLst/>
                        </a:rPr>
                        <a:t>Identifier les enjeux, défis</a:t>
                      </a:r>
                    </a:p>
                    <a:p>
                      <a:pPr marL="742950" lvl="1" indent="-285750" algn="just">
                        <a:spcAft>
                          <a:spcPts val="0"/>
                        </a:spcAft>
                        <a:buFont typeface="Courier New" panose="02070309020205020404" pitchFamily="49" charset="0"/>
                        <a:buChar char="o"/>
                        <a:tabLst>
                          <a:tab pos="3944938" algn="l"/>
                        </a:tabLst>
                      </a:pPr>
                      <a:r>
                        <a:rPr lang="fr-BE" sz="2400" b="1" dirty="0">
                          <a:solidFill>
                            <a:schemeClr val="tx1">
                              <a:lumMod val="75000"/>
                              <a:lumOff val="25000"/>
                            </a:schemeClr>
                          </a:solidFill>
                          <a:effectLst/>
                        </a:rPr>
                        <a:t>Identifier des objectifs de développement, </a:t>
                      </a:r>
                    </a:p>
                    <a:p>
                      <a:pPr marL="742950" lvl="1" indent="-285750" algn="just">
                        <a:spcAft>
                          <a:spcPts val="0"/>
                        </a:spcAft>
                        <a:buFont typeface="Courier New" panose="02070309020205020404" pitchFamily="49" charset="0"/>
                        <a:buChar char="o"/>
                        <a:tabLst>
                          <a:tab pos="3944938" algn="l"/>
                        </a:tabLst>
                      </a:pPr>
                      <a:r>
                        <a:rPr lang="fr-BE" sz="2400" b="1" dirty="0" smtClean="0">
                          <a:solidFill>
                            <a:schemeClr val="tx1">
                              <a:lumMod val="75000"/>
                              <a:lumOff val="25000"/>
                            </a:schemeClr>
                          </a:solidFill>
                          <a:effectLst/>
                        </a:rPr>
                        <a:t>Proposer </a:t>
                      </a:r>
                      <a:r>
                        <a:rPr lang="fr-BE" sz="2400" b="1" dirty="0">
                          <a:solidFill>
                            <a:schemeClr val="tx1">
                              <a:lumMod val="75000"/>
                              <a:lumOff val="25000"/>
                            </a:schemeClr>
                          </a:solidFill>
                          <a:effectLst/>
                        </a:rPr>
                        <a:t>des pistes projets à la CLDR</a:t>
                      </a:r>
                      <a:endParaRPr lang="fr-BE" sz="2400" b="1" dirty="0">
                        <a:solidFill>
                          <a:schemeClr val="tx1">
                            <a:lumMod val="75000"/>
                            <a:lumOff val="25000"/>
                          </a:schemeClr>
                        </a:solidFill>
                        <a:effectLst/>
                        <a:latin typeface="Calibri" panose="020F0502020204030204" pitchFamily="34" charset="0"/>
                        <a:ea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541338" lvl="0" indent="-342900" algn="just">
                        <a:spcAft>
                          <a:spcPts val="0"/>
                        </a:spcAft>
                        <a:buFont typeface="Symbol" panose="05050102010706020507" pitchFamily="18" charset="2"/>
                        <a:buChar char=""/>
                      </a:pPr>
                      <a:r>
                        <a:rPr lang="fr-BE" sz="2600" b="1" kern="1200" dirty="0">
                          <a:solidFill>
                            <a:schemeClr val="tx1">
                              <a:lumMod val="75000"/>
                              <a:lumOff val="25000"/>
                            </a:schemeClr>
                          </a:solidFill>
                          <a:effectLst/>
                        </a:rPr>
                        <a:t>Réalisation d’un </a:t>
                      </a:r>
                      <a:endParaRPr lang="fr-BE" sz="2600" b="1" kern="1200" dirty="0" smtClean="0">
                        <a:solidFill>
                          <a:schemeClr val="tx1">
                            <a:lumMod val="75000"/>
                            <a:lumOff val="25000"/>
                          </a:schemeClr>
                        </a:solidFill>
                        <a:effectLst/>
                      </a:endParaRPr>
                    </a:p>
                    <a:p>
                      <a:pPr marL="198438" lvl="0" indent="0" algn="just">
                        <a:spcAft>
                          <a:spcPts val="0"/>
                        </a:spcAft>
                        <a:buFont typeface="Symbol" panose="05050102010706020507" pitchFamily="18" charset="2"/>
                        <a:buNone/>
                      </a:pPr>
                      <a:r>
                        <a:rPr lang="fr-BE" sz="2600" b="1" kern="1200" dirty="0" smtClean="0">
                          <a:solidFill>
                            <a:schemeClr val="tx1">
                              <a:lumMod val="75000"/>
                              <a:lumOff val="25000"/>
                            </a:schemeClr>
                          </a:solidFill>
                          <a:effectLst/>
                        </a:rPr>
                        <a:t>     bilan CO² </a:t>
                      </a:r>
                      <a:r>
                        <a:rPr lang="fr-BE" sz="2600" b="1" kern="1200" dirty="0">
                          <a:solidFill>
                            <a:schemeClr val="tx1">
                              <a:lumMod val="75000"/>
                              <a:lumOff val="25000"/>
                            </a:schemeClr>
                          </a:solidFill>
                          <a:effectLst/>
                        </a:rPr>
                        <a:t>territorial</a:t>
                      </a:r>
                    </a:p>
                    <a:p>
                      <a:pPr marL="541338" lvl="0" indent="-342900" algn="just">
                        <a:spcAft>
                          <a:spcPts val="0"/>
                        </a:spcAft>
                        <a:buFont typeface="Symbol" panose="05050102010706020507" pitchFamily="18" charset="2"/>
                        <a:buChar char=""/>
                      </a:pPr>
                      <a:r>
                        <a:rPr lang="fr-BE" sz="2600" b="1" kern="1200" dirty="0">
                          <a:solidFill>
                            <a:schemeClr val="tx1">
                              <a:lumMod val="75000"/>
                              <a:lumOff val="25000"/>
                            </a:schemeClr>
                          </a:solidFill>
                          <a:effectLst/>
                        </a:rPr>
                        <a:t>Réalisation d’un bilan CO² patrimonial</a:t>
                      </a:r>
                    </a:p>
                    <a:p>
                      <a:pPr marL="541338" lvl="0" indent="-342900" algn="just">
                        <a:spcAft>
                          <a:spcPts val="0"/>
                        </a:spcAft>
                        <a:buFont typeface="Symbol" panose="05050102010706020507" pitchFamily="18" charset="2"/>
                        <a:buChar char=""/>
                      </a:pPr>
                      <a:r>
                        <a:rPr lang="fr-BE" sz="2600" b="1" kern="1200" dirty="0">
                          <a:solidFill>
                            <a:schemeClr val="tx1">
                              <a:lumMod val="75000"/>
                              <a:lumOff val="25000"/>
                            </a:schemeClr>
                          </a:solidFill>
                          <a:effectLst/>
                        </a:rPr>
                        <a:t>Étude du potentiel économie-énergies renouvelables</a:t>
                      </a:r>
                    </a:p>
                    <a:p>
                      <a:pPr marL="541338" lvl="0" indent="-342900" algn="just">
                        <a:spcAft>
                          <a:spcPts val="0"/>
                        </a:spcAft>
                        <a:buFont typeface="Symbol" panose="05050102010706020507" pitchFamily="18" charset="2"/>
                        <a:buChar char=""/>
                      </a:pPr>
                      <a:r>
                        <a:rPr lang="fr-BE" sz="2600" b="1" kern="1200" dirty="0">
                          <a:solidFill>
                            <a:schemeClr val="tx1">
                              <a:lumMod val="75000"/>
                              <a:lumOff val="25000"/>
                            </a:schemeClr>
                          </a:solidFill>
                          <a:effectLst/>
                        </a:rPr>
                        <a:t>Identification d’actions </a:t>
                      </a:r>
                      <a:r>
                        <a:rPr lang="fr-BE" sz="2600" b="1" kern="1200" dirty="0" smtClean="0">
                          <a:solidFill>
                            <a:schemeClr val="tx1">
                              <a:lumMod val="75000"/>
                              <a:lumOff val="25000"/>
                            </a:schemeClr>
                          </a:solidFill>
                          <a:effectLst/>
                        </a:rPr>
                        <a:t>(venir avec de nouvelles idées</a:t>
                      </a:r>
                      <a:r>
                        <a:rPr lang="fr-BE" sz="2600" b="1" kern="1200" baseline="0" dirty="0" smtClean="0">
                          <a:solidFill>
                            <a:schemeClr val="tx1">
                              <a:lumMod val="75000"/>
                              <a:lumOff val="25000"/>
                            </a:schemeClr>
                          </a:solidFill>
                          <a:effectLst/>
                        </a:rPr>
                        <a:t> + s</a:t>
                      </a:r>
                      <a:r>
                        <a:rPr lang="fr-BE" sz="2600" b="1" kern="1200" dirty="0" smtClean="0">
                          <a:solidFill>
                            <a:schemeClr val="tx1">
                              <a:lumMod val="75000"/>
                              <a:lumOff val="25000"/>
                            </a:schemeClr>
                          </a:solidFill>
                          <a:effectLst/>
                        </a:rPr>
                        <a:t>ur </a:t>
                      </a:r>
                      <a:r>
                        <a:rPr lang="fr-BE" sz="2600" b="1" kern="1200" dirty="0">
                          <a:solidFill>
                            <a:schemeClr val="tx1">
                              <a:lumMod val="75000"/>
                              <a:lumOff val="25000"/>
                            </a:schemeClr>
                          </a:solidFill>
                          <a:effectLst/>
                        </a:rPr>
                        <a:t>base d’une liste préexistante </a:t>
                      </a:r>
                      <a:endParaRPr lang="fr-BE" sz="2600" b="1" kern="1200" dirty="0" smtClean="0">
                        <a:solidFill>
                          <a:schemeClr val="tx1">
                            <a:lumMod val="75000"/>
                            <a:lumOff val="25000"/>
                          </a:schemeClr>
                        </a:solidFill>
                        <a:effectLst/>
                      </a:endParaRPr>
                    </a:p>
                    <a:p>
                      <a:pPr marL="541338" lvl="0" indent="-342900" algn="just">
                        <a:spcAft>
                          <a:spcPts val="600"/>
                        </a:spcAft>
                        <a:buFont typeface="Symbol" panose="05050102010706020507" pitchFamily="18" charset="2"/>
                        <a:buChar char=""/>
                      </a:pPr>
                      <a:r>
                        <a:rPr lang="fr-BE" sz="2600" b="1" kern="1200" dirty="0" smtClean="0">
                          <a:solidFill>
                            <a:schemeClr val="tx1">
                              <a:lumMod val="75000"/>
                              <a:lumOff val="25000"/>
                            </a:schemeClr>
                          </a:solidFill>
                          <a:effectLst/>
                        </a:rPr>
                        <a:t>Définir </a:t>
                      </a:r>
                      <a:r>
                        <a:rPr lang="fr-BE" sz="2600" b="1" kern="1200" dirty="0">
                          <a:solidFill>
                            <a:schemeClr val="tx1">
                              <a:lumMod val="75000"/>
                              <a:lumOff val="25000"/>
                            </a:schemeClr>
                          </a:solidFill>
                          <a:effectLst/>
                        </a:rPr>
                        <a:t>un logo et un slogan pour POLLEC</a:t>
                      </a:r>
                      <a:endParaRPr lang="fr-BE" sz="2600" b="1" kern="1200" dirty="0">
                        <a:solidFill>
                          <a:schemeClr val="tx1">
                            <a:lumMod val="75000"/>
                            <a:lumOff val="25000"/>
                          </a:schemeClr>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0807039"/>
                  </a:ext>
                </a:extLst>
              </a:tr>
            </a:tbl>
          </a:graphicData>
        </a:graphic>
      </p:graphicFrame>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sp>
        <p:nvSpPr>
          <p:cNvPr id="30" name="OTLSHAPE_TB_00000000000000000000000000000000_TodayMarkerText"/>
          <p:cNvSpPr txBox="1"/>
          <p:nvPr>
            <p:custDataLst>
              <p:tags r:id="rId3"/>
            </p:custDataLst>
          </p:nvPr>
        </p:nvSpPr>
        <p:spPr>
          <a:xfrm>
            <a:off x="5201770" y="3556000"/>
            <a:ext cx="736600" cy="186055"/>
          </a:xfrm>
          <a:prstGeom prst="rect">
            <a:avLst/>
          </a:prstGeom>
          <a:noFill/>
        </p:spPr>
        <p:txBody>
          <a:bodyPr vert="horz" wrap="none" lIns="0" tIns="0" rIns="0" bIns="0" rtlCol="0" anchor="ctr" anchorCtr="0">
            <a:spAutoFit/>
          </a:bodyPr>
          <a:lstStyle/>
          <a:p>
            <a:pPr algn="ctr"/>
            <a:r>
              <a:rPr lang="fr-BE" sz="1200" spc="-6" smtClean="0">
                <a:solidFill>
                  <a:schemeClr val="dk1"/>
                </a:solidFill>
                <a:latin typeface="Calibri" panose="020F0502020204030204" pitchFamily="34" charset="0"/>
              </a:rPr>
              <a:t>Aujourd'hui</a:t>
            </a:r>
            <a:endParaRPr lang="fr-BE" sz="1200" spc="-6">
              <a:solidFill>
                <a:schemeClr val="dk1"/>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51" name="Bulle ronde 50"/>
          <p:cNvSpPr/>
          <p:nvPr/>
        </p:nvSpPr>
        <p:spPr>
          <a:xfrm>
            <a:off x="9715618" y="-260885"/>
            <a:ext cx="2905326" cy="1530174"/>
          </a:xfrm>
          <a:prstGeom prst="wedgeEllipseCallout">
            <a:avLst>
              <a:gd name="adj1" fmla="val -22962"/>
              <a:gd name="adj2" fmla="val 75334"/>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a:t>Energie</a:t>
            </a:r>
          </a:p>
        </p:txBody>
      </p:sp>
      <p:pic>
        <p:nvPicPr>
          <p:cNvPr id="31" name="Imag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33" name="Groupe 32"/>
          <p:cNvGrpSpPr/>
          <p:nvPr/>
        </p:nvGrpSpPr>
        <p:grpSpPr>
          <a:xfrm>
            <a:off x="1527993" y="5499230"/>
            <a:ext cx="10649700" cy="1076775"/>
            <a:chOff x="1527993" y="5499230"/>
            <a:chExt cx="9112352" cy="1076775"/>
          </a:xfrm>
        </p:grpSpPr>
        <p:cxnSp>
          <p:nvCxnSpPr>
            <p:cNvPr id="35" name="Connecteur droit 34"/>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0" name="Connecteur droit 39"/>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Flèche droite 33"/>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44" name="Connecteur droit 43"/>
          <p:cNvCxnSpPr/>
          <p:nvPr/>
        </p:nvCxnSpPr>
        <p:spPr>
          <a:xfrm flipH="1">
            <a:off x="1783202" y="1683785"/>
            <a:ext cx="8163" cy="4895574"/>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4486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0" y="-184475"/>
            <a:ext cx="864096" cy="7029400"/>
            <a:chOff x="0" y="-171400"/>
            <a:chExt cx="864096" cy="7992888"/>
          </a:xfrm>
          <a:solidFill>
            <a:srgbClr val="C0B5A2"/>
          </a:solidFill>
        </p:grpSpPr>
        <p:sp>
          <p:nvSpPr>
            <p:cNvPr id="9" name="Rectangle 8"/>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0" name="ZoneTexte 13"/>
            <p:cNvSpPr txBox="1"/>
            <p:nvPr/>
          </p:nvSpPr>
          <p:spPr>
            <a:xfrm rot="16200000">
              <a:off x="-2794429" y="4182526"/>
              <a:ext cx="6452955"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a:r>
                <a:rPr lang="fr-BE" sz="4400" b="1" dirty="0" smtClean="0">
                  <a:solidFill>
                    <a:schemeClr val="bg1"/>
                  </a:solidFill>
                </a:rPr>
                <a:t>Ordre du jour</a:t>
              </a:r>
              <a:endParaRPr lang="fr-BE" sz="4400" b="1" dirty="0">
                <a:solidFill>
                  <a:schemeClr val="bg1"/>
                </a:solidFill>
              </a:endParaRPr>
            </a:p>
          </p:txBody>
        </p:sp>
      </p:grpSp>
      <p:grpSp>
        <p:nvGrpSpPr>
          <p:cNvPr id="6" name="Groupe 5"/>
          <p:cNvGrpSpPr/>
          <p:nvPr/>
        </p:nvGrpSpPr>
        <p:grpSpPr>
          <a:xfrm>
            <a:off x="-828599" y="-1237211"/>
            <a:ext cx="2741307" cy="2459119"/>
            <a:chOff x="-828600" y="-1395536"/>
            <a:chExt cx="2741307" cy="2459119"/>
          </a:xfrm>
        </p:grpSpPr>
        <p:sp>
          <p:nvSpPr>
            <p:cNvPr id="7" name="Ellipse 6"/>
            <p:cNvSpPr/>
            <p:nvPr/>
          </p:nvSpPr>
          <p:spPr>
            <a:xfrm rot="10800000">
              <a:off x="-684754" y="-1328082"/>
              <a:ext cx="2597461" cy="239166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solidFill>
                  <a:srgbClr val="00B0F0"/>
                </a:solidFill>
              </a:endParaRPr>
            </a:p>
          </p:txBody>
        </p:sp>
        <p:sp>
          <p:nvSpPr>
            <p:cNvPr id="8" name="Ellipse 7"/>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sp>
        <p:nvSpPr>
          <p:cNvPr id="4" name="Rectangle 3"/>
          <p:cNvSpPr/>
          <p:nvPr/>
        </p:nvSpPr>
        <p:spPr>
          <a:xfrm>
            <a:off x="1960035" y="548680"/>
            <a:ext cx="9406045" cy="6494085"/>
          </a:xfrm>
          <a:prstGeom prst="rect">
            <a:avLst/>
          </a:prstGeom>
        </p:spPr>
        <p:txBody>
          <a:bodyPr wrap="square">
            <a:spAutoFit/>
          </a:bodyPr>
          <a:lstStyle/>
          <a:p>
            <a:pPr marL="742950" indent="-742950">
              <a:buFont typeface="+mj-lt"/>
              <a:buAutoNum type="arabicPeriod"/>
            </a:pPr>
            <a:r>
              <a:rPr lang="fr-BE" sz="3200" b="1" dirty="0" smtClean="0">
                <a:solidFill>
                  <a:srgbClr val="00B0F0"/>
                </a:solidFill>
              </a:rPr>
              <a:t>20h </a:t>
            </a:r>
            <a:r>
              <a:rPr lang="fr-BE" sz="3200" b="1" dirty="0">
                <a:solidFill>
                  <a:srgbClr val="00B0F0"/>
                </a:solidFill>
              </a:rPr>
              <a:t>– 20h10 : Introduction par le </a:t>
            </a:r>
            <a:r>
              <a:rPr lang="fr-BE" sz="3200" b="1" dirty="0" smtClean="0">
                <a:solidFill>
                  <a:srgbClr val="00B0F0"/>
                </a:solidFill>
              </a:rPr>
              <a:t>Président de la CLDR ou son représentant</a:t>
            </a:r>
            <a:endParaRPr lang="fr-BE" sz="3200" b="1" dirty="0">
              <a:solidFill>
                <a:srgbClr val="00B0F0"/>
              </a:solidFill>
            </a:endParaRPr>
          </a:p>
          <a:p>
            <a:pPr marL="742950" indent="-742950">
              <a:buFont typeface="+mj-lt"/>
              <a:buAutoNum type="arabicPeriod"/>
            </a:pPr>
            <a:r>
              <a:rPr lang="fr-BE" sz="3200" b="1" dirty="0" smtClean="0">
                <a:solidFill>
                  <a:srgbClr val="00B0F0"/>
                </a:solidFill>
              </a:rPr>
              <a:t>20h10 </a:t>
            </a:r>
            <a:r>
              <a:rPr lang="fr-BE" sz="3200" b="1" dirty="0">
                <a:solidFill>
                  <a:srgbClr val="00B0F0"/>
                </a:solidFill>
              </a:rPr>
              <a:t>– </a:t>
            </a:r>
            <a:r>
              <a:rPr lang="fr-BE" sz="3200" b="1" dirty="0" smtClean="0">
                <a:solidFill>
                  <a:srgbClr val="00B0F0"/>
                </a:solidFill>
              </a:rPr>
              <a:t>20h15: Approbation du compte-rendu de </a:t>
            </a:r>
            <a:r>
              <a:rPr lang="fr-BE" sz="3200" b="1" dirty="0">
                <a:solidFill>
                  <a:srgbClr val="00B0F0"/>
                </a:solidFill>
              </a:rPr>
              <a:t>la réunion précédente </a:t>
            </a:r>
            <a:r>
              <a:rPr lang="fr-BE" sz="3200" b="1" dirty="0" smtClean="0">
                <a:solidFill>
                  <a:srgbClr val="00B0F0"/>
                </a:solidFill>
              </a:rPr>
              <a:t>;</a:t>
            </a:r>
          </a:p>
          <a:p>
            <a:pPr marL="742950" indent="-742950">
              <a:buFont typeface="+mj-lt"/>
              <a:buAutoNum type="arabicPeriod"/>
            </a:pPr>
            <a:r>
              <a:rPr lang="fr-BE" sz="3200" b="1" dirty="0" smtClean="0">
                <a:solidFill>
                  <a:srgbClr val="00B0F0"/>
                </a:solidFill>
              </a:rPr>
              <a:t>20h15 </a:t>
            </a:r>
            <a:r>
              <a:rPr lang="fr-BE" sz="3200" b="1" dirty="0">
                <a:solidFill>
                  <a:srgbClr val="00B0F0"/>
                </a:solidFill>
              </a:rPr>
              <a:t>– </a:t>
            </a:r>
            <a:r>
              <a:rPr lang="fr-BE" sz="3200" b="1" dirty="0" smtClean="0">
                <a:solidFill>
                  <a:srgbClr val="00B0F0"/>
                </a:solidFill>
              </a:rPr>
              <a:t>20h30: Approbation </a:t>
            </a:r>
            <a:r>
              <a:rPr lang="fr-BE" sz="3200" b="1" dirty="0">
                <a:solidFill>
                  <a:srgbClr val="00B0F0"/>
                </a:solidFill>
              </a:rPr>
              <a:t>de la charte ; </a:t>
            </a:r>
          </a:p>
          <a:p>
            <a:pPr marL="742950" indent="-742950">
              <a:buFont typeface="+mj-lt"/>
              <a:buAutoNum type="arabicPeriod"/>
            </a:pPr>
            <a:r>
              <a:rPr lang="fr-BE" sz="3200" b="1" dirty="0" smtClean="0">
                <a:solidFill>
                  <a:srgbClr val="00B0F0"/>
                </a:solidFill>
              </a:rPr>
              <a:t>20h30 </a:t>
            </a:r>
            <a:r>
              <a:rPr lang="fr-BE" sz="3200" b="1" dirty="0">
                <a:solidFill>
                  <a:srgbClr val="00B0F0"/>
                </a:solidFill>
              </a:rPr>
              <a:t>– </a:t>
            </a:r>
            <a:r>
              <a:rPr lang="fr-BE" sz="3200" b="1" dirty="0" smtClean="0">
                <a:solidFill>
                  <a:srgbClr val="00B0F0"/>
                </a:solidFill>
              </a:rPr>
              <a:t>21h: Diagnostic </a:t>
            </a:r>
            <a:r>
              <a:rPr lang="fr-BE" sz="3200" b="1" dirty="0">
                <a:solidFill>
                  <a:srgbClr val="00B0F0"/>
                </a:solidFill>
              </a:rPr>
              <a:t>partagé </a:t>
            </a:r>
            <a:r>
              <a:rPr lang="fr-BE" sz="3200" b="1" dirty="0" smtClean="0">
                <a:solidFill>
                  <a:srgbClr val="00B0F0"/>
                </a:solidFill>
              </a:rPr>
              <a:t>– modification – 1</a:t>
            </a:r>
            <a:r>
              <a:rPr lang="fr-BE" sz="3200" b="1" baseline="30000" dirty="0" smtClean="0">
                <a:solidFill>
                  <a:srgbClr val="00B0F0"/>
                </a:solidFill>
              </a:rPr>
              <a:t>ère</a:t>
            </a:r>
            <a:r>
              <a:rPr lang="fr-BE" sz="3200" b="1" dirty="0" smtClean="0">
                <a:solidFill>
                  <a:srgbClr val="00B0F0"/>
                </a:solidFill>
              </a:rPr>
              <a:t> validation</a:t>
            </a:r>
            <a:endParaRPr lang="fr-BE" sz="3200" b="1" dirty="0">
              <a:solidFill>
                <a:srgbClr val="00B0F0"/>
              </a:solidFill>
            </a:endParaRPr>
          </a:p>
          <a:p>
            <a:pPr marL="742950" indent="-742950">
              <a:buFont typeface="+mj-lt"/>
              <a:buAutoNum type="arabicPeriod"/>
            </a:pPr>
            <a:r>
              <a:rPr lang="fr-BE" sz="3200" b="1" dirty="0" smtClean="0">
                <a:solidFill>
                  <a:srgbClr val="00B0F0"/>
                </a:solidFill>
              </a:rPr>
              <a:t>21h </a:t>
            </a:r>
            <a:r>
              <a:rPr lang="fr-BE" sz="3200" b="1" dirty="0">
                <a:solidFill>
                  <a:srgbClr val="00B0F0"/>
                </a:solidFill>
              </a:rPr>
              <a:t>– 21h 30 Présentation des défis pour la commune </a:t>
            </a:r>
            <a:r>
              <a:rPr lang="fr-BE" sz="3200" b="1" dirty="0" smtClean="0">
                <a:solidFill>
                  <a:srgbClr val="00B0F0"/>
                </a:solidFill>
              </a:rPr>
              <a:t>– modification – 1</a:t>
            </a:r>
            <a:r>
              <a:rPr lang="fr-BE" sz="3200" b="1" baseline="30000" dirty="0" smtClean="0">
                <a:solidFill>
                  <a:srgbClr val="00B0F0"/>
                </a:solidFill>
              </a:rPr>
              <a:t>ère</a:t>
            </a:r>
            <a:r>
              <a:rPr lang="fr-BE" sz="3200" b="1" dirty="0" smtClean="0">
                <a:solidFill>
                  <a:srgbClr val="00B0F0"/>
                </a:solidFill>
              </a:rPr>
              <a:t> validation des défis</a:t>
            </a:r>
            <a:endParaRPr lang="fr-BE" sz="3200" b="1" dirty="0">
              <a:solidFill>
                <a:srgbClr val="00B0F0"/>
              </a:solidFill>
            </a:endParaRPr>
          </a:p>
          <a:p>
            <a:pPr marL="742950" indent="-742950">
              <a:buFont typeface="+mj-lt"/>
              <a:buAutoNum type="arabicPeriod"/>
            </a:pPr>
            <a:r>
              <a:rPr lang="fr-BE" sz="3200" b="1" dirty="0" smtClean="0">
                <a:solidFill>
                  <a:srgbClr val="00B0F0"/>
                </a:solidFill>
              </a:rPr>
              <a:t>21h30 </a:t>
            </a:r>
            <a:r>
              <a:rPr lang="fr-BE" sz="3200" b="1" dirty="0">
                <a:solidFill>
                  <a:srgbClr val="00B0F0"/>
                </a:solidFill>
              </a:rPr>
              <a:t>– 21h 45 Présentation des </a:t>
            </a:r>
            <a:r>
              <a:rPr lang="fr-BE" sz="3200" b="1" dirty="0" smtClean="0">
                <a:solidFill>
                  <a:srgbClr val="00B0F0"/>
                </a:solidFill>
              </a:rPr>
              <a:t>GT’S - méthodologie </a:t>
            </a:r>
            <a:r>
              <a:rPr lang="fr-BE" sz="3200" b="1" dirty="0">
                <a:solidFill>
                  <a:srgbClr val="00B0F0"/>
                </a:solidFill>
              </a:rPr>
              <a:t>; </a:t>
            </a:r>
            <a:r>
              <a:rPr lang="fr-BE" sz="3200" b="1" dirty="0" smtClean="0">
                <a:solidFill>
                  <a:srgbClr val="00B0F0"/>
                </a:solidFill>
              </a:rPr>
              <a:t>inscription</a:t>
            </a:r>
            <a:endParaRPr lang="fr-BE" sz="3200" b="1" dirty="0">
              <a:solidFill>
                <a:srgbClr val="00B0F0"/>
              </a:solidFill>
            </a:endParaRPr>
          </a:p>
          <a:p>
            <a:pPr marL="742950" indent="-742950">
              <a:buFont typeface="+mj-lt"/>
              <a:buAutoNum type="arabicPeriod"/>
            </a:pPr>
            <a:r>
              <a:rPr lang="fr-BE" sz="3200" b="1" dirty="0" smtClean="0">
                <a:solidFill>
                  <a:srgbClr val="00B0F0"/>
                </a:solidFill>
              </a:rPr>
              <a:t>Divers</a:t>
            </a:r>
            <a:endParaRPr lang="fr-BE" sz="3200" b="1" dirty="0">
              <a:solidFill>
                <a:srgbClr val="00B0F0"/>
              </a:solidFill>
            </a:endParaRPr>
          </a:p>
        </p:txBody>
      </p:sp>
    </p:spTree>
    <p:extLst>
      <p:ext uri="{BB962C8B-B14F-4D97-AF65-F5344CB8AC3E}">
        <p14:creationId xmlns:p14="http://schemas.microsoft.com/office/powerpoint/2010/main" val="2965269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51" name="Bulle ronde 50"/>
          <p:cNvSpPr/>
          <p:nvPr/>
        </p:nvSpPr>
        <p:spPr>
          <a:xfrm>
            <a:off x="9715618" y="-260885"/>
            <a:ext cx="2905326" cy="1530174"/>
          </a:xfrm>
          <a:prstGeom prst="wedgeEllipseCallout">
            <a:avLst>
              <a:gd name="adj1" fmla="val -22962"/>
              <a:gd name="adj2" fmla="val 7533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smtClean="0"/>
              <a:t>Energie</a:t>
            </a:r>
          </a:p>
        </p:txBody>
      </p:sp>
      <p:pic>
        <p:nvPicPr>
          <p:cNvPr id="31" name="Imag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33" name="Groupe 32"/>
          <p:cNvGrpSpPr/>
          <p:nvPr/>
        </p:nvGrpSpPr>
        <p:grpSpPr>
          <a:xfrm>
            <a:off x="1527993" y="5499230"/>
            <a:ext cx="10649700" cy="1076775"/>
            <a:chOff x="1527993" y="5499230"/>
            <a:chExt cx="9112352" cy="1076775"/>
          </a:xfrm>
        </p:grpSpPr>
        <p:cxnSp>
          <p:nvCxnSpPr>
            <p:cNvPr id="35" name="Connecteur droit 34"/>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0" name="Connecteur droit 39"/>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Flèche droite 33"/>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44" name="Connecteur droit 43"/>
          <p:cNvCxnSpPr/>
          <p:nvPr/>
        </p:nvCxnSpPr>
        <p:spPr>
          <a:xfrm flipH="1">
            <a:off x="1783202" y="1683785"/>
            <a:ext cx="8163" cy="4895574"/>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8827913" y="1689761"/>
            <a:ext cx="3240360" cy="3539430"/>
          </a:xfrm>
          <a:prstGeom prst="rect">
            <a:avLst/>
          </a:prstGeom>
          <a:noFill/>
        </p:spPr>
        <p:txBody>
          <a:bodyPr wrap="square" rtlCol="0">
            <a:spAutoFit/>
          </a:bodyPr>
          <a:lstStyle/>
          <a:p>
            <a:pPr marL="457200" indent="-457200">
              <a:buFont typeface="Arial" panose="020B0604020202020204" pitchFamily="34" charset="0"/>
              <a:buChar char="•"/>
            </a:pPr>
            <a:r>
              <a:rPr lang="fr-BE" sz="2800" dirty="0" smtClean="0">
                <a:solidFill>
                  <a:schemeClr val="bg1">
                    <a:lumMod val="50000"/>
                  </a:schemeClr>
                </a:solidFill>
              </a:rPr>
              <a:t>Mutualiser les efforts,</a:t>
            </a:r>
          </a:p>
          <a:p>
            <a:pPr marL="457200" indent="-457200">
              <a:buFont typeface="Arial" panose="020B0604020202020204" pitchFamily="34" charset="0"/>
              <a:buChar char="•"/>
            </a:pPr>
            <a:r>
              <a:rPr lang="fr-BE" sz="2800" dirty="0" smtClean="0">
                <a:solidFill>
                  <a:schemeClr val="bg1">
                    <a:lumMod val="50000"/>
                  </a:schemeClr>
                </a:solidFill>
              </a:rPr>
              <a:t>Coordonner les objectifs et moyens, </a:t>
            </a:r>
          </a:p>
          <a:p>
            <a:pPr marL="457200" indent="-457200">
              <a:buFont typeface="Wingdings" panose="05000000000000000000" pitchFamily="2" charset="2"/>
              <a:buChar char="Ø"/>
            </a:pPr>
            <a:r>
              <a:rPr lang="fr-BE" sz="2800" b="1" dirty="0" smtClean="0">
                <a:solidFill>
                  <a:schemeClr val="bg1">
                    <a:lumMod val="50000"/>
                  </a:schemeClr>
                </a:solidFill>
              </a:rPr>
              <a:t>Un seul groupe de travail  </a:t>
            </a:r>
            <a:endParaRPr lang="fr-BE" sz="2800" b="1" dirty="0">
              <a:solidFill>
                <a:schemeClr val="bg1">
                  <a:lumMod val="50000"/>
                </a:schemeClr>
              </a:solidFill>
            </a:endParaRPr>
          </a:p>
          <a:p>
            <a:endParaRPr lang="fr-BE" sz="2800" dirty="0">
              <a:solidFill>
                <a:schemeClr val="bg1">
                  <a:lumMod val="50000"/>
                </a:schemeClr>
              </a:solidFill>
            </a:endParaRPr>
          </a:p>
        </p:txBody>
      </p:sp>
      <p:sp>
        <p:nvSpPr>
          <p:cNvPr id="4" name="ZoneTexte 3"/>
          <p:cNvSpPr txBox="1"/>
          <p:nvPr/>
        </p:nvSpPr>
        <p:spPr>
          <a:xfrm>
            <a:off x="1220372" y="2273424"/>
            <a:ext cx="6200547" cy="2677656"/>
          </a:xfrm>
          <a:prstGeom prst="rect">
            <a:avLst/>
          </a:prstGeom>
          <a:solidFill>
            <a:schemeClr val="bg1"/>
          </a:solidFill>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wrap="square" rtlCol="0">
            <a:spAutoFit/>
          </a:bodyPr>
          <a:lstStyle/>
          <a:p>
            <a:pPr marL="285750" indent="-285750">
              <a:buFont typeface="Arial" panose="020B0604020202020204" pitchFamily="34" charset="0"/>
              <a:buChar char="•"/>
            </a:pPr>
            <a:r>
              <a:rPr lang="fr-BE" sz="2400" b="1" dirty="0">
                <a:solidFill>
                  <a:srgbClr val="CC66FF"/>
                </a:solidFill>
              </a:rPr>
              <a:t>Présentation de POLLEC</a:t>
            </a:r>
          </a:p>
          <a:p>
            <a:pPr marL="285750" indent="-285750">
              <a:buFont typeface="Arial" panose="020B0604020202020204" pitchFamily="34" charset="0"/>
              <a:buChar char="•"/>
            </a:pPr>
            <a:r>
              <a:rPr lang="fr-BE" sz="2400" b="1" dirty="0">
                <a:solidFill>
                  <a:srgbClr val="CC66FF"/>
                </a:solidFill>
              </a:rPr>
              <a:t>Identification d’un logo et d’un slogan</a:t>
            </a:r>
          </a:p>
          <a:p>
            <a:pPr marL="285750" indent="-285750">
              <a:buFont typeface="Arial" panose="020B0604020202020204" pitchFamily="34" charset="0"/>
              <a:buChar char="•"/>
            </a:pPr>
            <a:r>
              <a:rPr lang="fr-BE" sz="2400" b="1" dirty="0">
                <a:solidFill>
                  <a:srgbClr val="CC66FF"/>
                </a:solidFill>
              </a:rPr>
              <a:t>Présentation de la méthode de travail</a:t>
            </a:r>
          </a:p>
          <a:p>
            <a:pPr marL="285750" indent="-285750">
              <a:buFont typeface="Arial" panose="020B0604020202020204" pitchFamily="34" charset="0"/>
              <a:buChar char="•"/>
            </a:pPr>
            <a:r>
              <a:rPr lang="fr-BE" sz="2400" b="1" dirty="0">
                <a:solidFill>
                  <a:srgbClr val="CC66FF"/>
                </a:solidFill>
              </a:rPr>
              <a:t>Présentation des atouts et faiblesses de la commune dans le domaine énergétique</a:t>
            </a:r>
          </a:p>
          <a:p>
            <a:pPr marL="285750" indent="-285750">
              <a:buFont typeface="Arial" panose="020B0604020202020204" pitchFamily="34" charset="0"/>
              <a:buChar char="•"/>
            </a:pPr>
            <a:r>
              <a:rPr lang="fr-BE" sz="2400" b="1" dirty="0">
                <a:solidFill>
                  <a:srgbClr val="CC66FF"/>
                </a:solidFill>
              </a:rPr>
              <a:t>Identification des défis et objectifs de développement</a:t>
            </a:r>
          </a:p>
        </p:txBody>
      </p:sp>
      <p:sp>
        <p:nvSpPr>
          <p:cNvPr id="27" name="ZoneTexte 26"/>
          <p:cNvSpPr txBox="1"/>
          <p:nvPr/>
        </p:nvSpPr>
        <p:spPr>
          <a:xfrm>
            <a:off x="1607421" y="990760"/>
            <a:ext cx="4206741" cy="523220"/>
          </a:xfrm>
          <a:prstGeom prst="rect">
            <a:avLst/>
          </a:prstGeom>
          <a:noFill/>
        </p:spPr>
        <p:txBody>
          <a:bodyPr wrap="square" rtlCol="0">
            <a:spAutoFit/>
          </a:bodyPr>
          <a:lstStyle/>
          <a:p>
            <a:r>
              <a:rPr lang="fr-BE" sz="2800" b="1" dirty="0" smtClean="0">
                <a:solidFill>
                  <a:schemeClr val="bg1">
                    <a:lumMod val="50000"/>
                  </a:schemeClr>
                </a:solidFill>
              </a:rPr>
              <a:t>27 novembre 2017</a:t>
            </a:r>
            <a:endParaRPr lang="fr-BE" sz="2800" b="1" dirty="0">
              <a:solidFill>
                <a:schemeClr val="bg1">
                  <a:lumMod val="50000"/>
                </a:schemeClr>
              </a:solidFill>
            </a:endParaRPr>
          </a:p>
        </p:txBody>
      </p:sp>
      <p:sp>
        <p:nvSpPr>
          <p:cNvPr id="28" name="ZoneTexte 27"/>
          <p:cNvSpPr txBox="1"/>
          <p:nvPr/>
        </p:nvSpPr>
        <p:spPr>
          <a:xfrm>
            <a:off x="3786241" y="4802284"/>
            <a:ext cx="9632182" cy="646986"/>
          </a:xfrm>
          <a:prstGeom prst="roundRect">
            <a:avLst/>
          </a:prstGeom>
          <a:solidFill>
            <a:srgbClr val="CC66FF"/>
          </a:solidFill>
        </p:spPr>
        <p:txBody>
          <a:bodyPr wrap="square" rtlCol="0">
            <a:spAutoFit/>
          </a:bodyPr>
          <a:lstStyle/>
          <a:p>
            <a:r>
              <a:rPr lang="fr-BE" sz="3200" b="1" dirty="0" smtClean="0">
                <a:solidFill>
                  <a:schemeClr val="bg1"/>
                </a:solidFill>
              </a:rPr>
              <a:t>Comité de pilotage</a:t>
            </a:r>
            <a:endParaRPr lang="fr-BE" sz="2400" b="1" i="1" dirty="0">
              <a:solidFill>
                <a:schemeClr val="bg1"/>
              </a:solidFill>
            </a:endParaRPr>
          </a:p>
        </p:txBody>
      </p:sp>
      <p:sp>
        <p:nvSpPr>
          <p:cNvPr id="29" name="ZoneTexte 28"/>
          <p:cNvSpPr txBox="1"/>
          <p:nvPr/>
        </p:nvSpPr>
        <p:spPr>
          <a:xfrm>
            <a:off x="1793218" y="5748583"/>
            <a:ext cx="1993022" cy="584775"/>
          </a:xfrm>
          <a:prstGeom prst="rect">
            <a:avLst/>
          </a:prstGeom>
          <a:noFill/>
        </p:spPr>
        <p:txBody>
          <a:bodyPr wrap="square" rtlCol="0">
            <a:spAutoFit/>
          </a:bodyPr>
          <a:lstStyle/>
          <a:p>
            <a:r>
              <a:rPr lang="fr-BE" sz="3200" b="1" dirty="0" smtClean="0">
                <a:solidFill>
                  <a:srgbClr val="CC66FF"/>
                </a:solidFill>
              </a:rPr>
              <a:t>Décembre</a:t>
            </a:r>
            <a:endParaRPr lang="fr-BE" sz="3200" b="1" dirty="0">
              <a:solidFill>
                <a:srgbClr val="CC66FF"/>
              </a:solidFill>
            </a:endParaRPr>
          </a:p>
        </p:txBody>
      </p:sp>
    </p:spTree>
    <p:custDataLst>
      <p:tags r:id="rId1"/>
    </p:custDataLst>
    <p:extLst>
      <p:ext uri="{BB962C8B-B14F-4D97-AF65-F5344CB8AC3E}">
        <p14:creationId xmlns:p14="http://schemas.microsoft.com/office/powerpoint/2010/main" val="2166072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51" name="Bulle ronde 50"/>
          <p:cNvSpPr/>
          <p:nvPr/>
        </p:nvSpPr>
        <p:spPr>
          <a:xfrm>
            <a:off x="9715618" y="-260885"/>
            <a:ext cx="2905326" cy="1530174"/>
          </a:xfrm>
          <a:prstGeom prst="wedgeEllipseCallout">
            <a:avLst>
              <a:gd name="adj1" fmla="val -22962"/>
              <a:gd name="adj2" fmla="val 7533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smtClean="0"/>
              <a:t>Energie</a:t>
            </a:r>
          </a:p>
        </p:txBody>
      </p:sp>
      <p:pic>
        <p:nvPicPr>
          <p:cNvPr id="31" name="Imag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33" name="Groupe 32"/>
          <p:cNvGrpSpPr/>
          <p:nvPr/>
        </p:nvGrpSpPr>
        <p:grpSpPr>
          <a:xfrm>
            <a:off x="1527993" y="5499230"/>
            <a:ext cx="10649700" cy="1076775"/>
            <a:chOff x="1527993" y="5499230"/>
            <a:chExt cx="9112352" cy="1076775"/>
          </a:xfrm>
        </p:grpSpPr>
        <p:cxnSp>
          <p:nvCxnSpPr>
            <p:cNvPr id="35" name="Connecteur droit 34"/>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0" name="Connecteur droit 39"/>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Flèche droite 33"/>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44" name="Connecteur droit 43"/>
          <p:cNvCxnSpPr/>
          <p:nvPr/>
        </p:nvCxnSpPr>
        <p:spPr>
          <a:xfrm flipH="1">
            <a:off x="1783202" y="1683785"/>
            <a:ext cx="8163" cy="4895574"/>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1793218" y="5748583"/>
            <a:ext cx="1993022" cy="584775"/>
          </a:xfrm>
          <a:prstGeom prst="rect">
            <a:avLst/>
          </a:prstGeom>
          <a:noFill/>
        </p:spPr>
        <p:txBody>
          <a:bodyPr wrap="square" rtlCol="0">
            <a:spAutoFit/>
          </a:bodyPr>
          <a:lstStyle/>
          <a:p>
            <a:r>
              <a:rPr lang="fr-BE" sz="3200" b="1" dirty="0" smtClean="0">
                <a:solidFill>
                  <a:srgbClr val="CC66FF"/>
                </a:solidFill>
              </a:rPr>
              <a:t>Décembre</a:t>
            </a:r>
            <a:endParaRPr lang="fr-BE" sz="3200" b="1" dirty="0">
              <a:solidFill>
                <a:srgbClr val="CC66FF"/>
              </a:solidFill>
            </a:endParaRPr>
          </a:p>
        </p:txBody>
      </p:sp>
      <p:sp>
        <p:nvSpPr>
          <p:cNvPr id="50" name="ZoneTexte 49"/>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52" name="ZoneTexte 51"/>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53" name="ZoneTexte 52"/>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4" name="ZoneTexte 53"/>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5" name="ZoneTexte 54"/>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6" name="ZoneTexte 55"/>
          <p:cNvSpPr txBox="1"/>
          <p:nvPr/>
        </p:nvSpPr>
        <p:spPr>
          <a:xfrm>
            <a:off x="11080523" y="5746678"/>
            <a:ext cx="2021702" cy="584775"/>
          </a:xfrm>
          <a:prstGeom prst="rect">
            <a:avLst/>
          </a:prstGeom>
          <a:noFill/>
        </p:spPr>
        <p:txBody>
          <a:bodyPr wrap="square" rtlCol="0">
            <a:spAutoFit/>
          </a:bodyPr>
          <a:lstStyle/>
          <a:p>
            <a:r>
              <a:rPr lang="fr-BE" sz="3200" b="1" dirty="0" smtClean="0">
                <a:solidFill>
                  <a:srgbClr val="CC66FF"/>
                </a:solidFill>
              </a:rPr>
              <a:t>Juin </a:t>
            </a:r>
            <a:endParaRPr lang="fr-BE" sz="3200" b="1" dirty="0">
              <a:solidFill>
                <a:srgbClr val="CC66FF"/>
              </a:solidFill>
            </a:endParaRPr>
          </a:p>
        </p:txBody>
      </p:sp>
      <p:sp>
        <p:nvSpPr>
          <p:cNvPr id="57" name="Rectangle 56"/>
          <p:cNvSpPr/>
          <p:nvPr/>
        </p:nvSpPr>
        <p:spPr>
          <a:xfrm>
            <a:off x="2007480" y="1131167"/>
            <a:ext cx="5511930" cy="3108543"/>
          </a:xfrm>
          <a:prstGeom prst="rect">
            <a:avLst/>
          </a:prstGeom>
        </p:spPr>
        <p:txBody>
          <a:bodyPr wrap="square">
            <a:spAutoFit/>
          </a:bodyPr>
          <a:lstStyle/>
          <a:p>
            <a:pPr marL="625475" indent="-358775" fontAlgn="base">
              <a:spcBef>
                <a:spcPct val="0"/>
              </a:spcBef>
              <a:spcAft>
                <a:spcPct val="0"/>
              </a:spcAft>
              <a:buFont typeface="Wingdings" panose="05000000000000000000" pitchFamily="2" charset="2"/>
              <a:buChar char="Ø"/>
              <a:tabLst>
                <a:tab pos="1260475" algn="l"/>
              </a:tabLst>
            </a:pPr>
            <a:r>
              <a:rPr lang="fr-BE" sz="2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Présentation du travail des </a:t>
            </a:r>
            <a:r>
              <a:rPr lang="fr-BE" sz="2800" b="1" dirty="0" err="1"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GT’s</a:t>
            </a:r>
            <a:endParaRPr lang="fr-BE"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25475" indent="-358775" fontAlgn="base">
              <a:spcBef>
                <a:spcPct val="0"/>
              </a:spcBef>
              <a:spcAft>
                <a:spcPct val="0"/>
              </a:spcAft>
              <a:buFont typeface="Wingdings" panose="05000000000000000000" pitchFamily="2" charset="2"/>
              <a:buChar char="Ø"/>
              <a:tabLst>
                <a:tab pos="1260475" algn="l"/>
              </a:tabLst>
            </a:pPr>
            <a:r>
              <a:rPr lang="fr-BE" sz="2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Vérification de la cohérence et validation des objectifs</a:t>
            </a:r>
          </a:p>
          <a:p>
            <a:pPr marL="625475" indent="-358775" fontAlgn="base">
              <a:spcBef>
                <a:spcPct val="0"/>
              </a:spcBef>
              <a:spcAft>
                <a:spcPct val="0"/>
              </a:spcAft>
              <a:buFont typeface="Wingdings" panose="05000000000000000000" pitchFamily="2" charset="2"/>
              <a:buChar char="Ø"/>
              <a:tabLst>
                <a:tab pos="1260475" algn="l"/>
              </a:tabLst>
            </a:pPr>
            <a:r>
              <a:rPr lang="fr-BE" sz="2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Travail sur le développement durable</a:t>
            </a:r>
          </a:p>
          <a:p>
            <a:pPr marL="625475" indent="-358775" fontAlgn="base">
              <a:spcBef>
                <a:spcPct val="0"/>
              </a:spcBef>
              <a:spcAft>
                <a:spcPct val="0"/>
              </a:spcAft>
              <a:buFont typeface="Wingdings" panose="05000000000000000000" pitchFamily="2" charset="2"/>
              <a:buChar char="Ø"/>
              <a:tabLst>
                <a:tab pos="1260475" algn="l"/>
              </a:tabLst>
            </a:pPr>
            <a:r>
              <a:rPr lang="fr-BE" sz="2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Priorisation des défis</a:t>
            </a:r>
          </a:p>
          <a:p>
            <a:pPr marL="625475" indent="-358775" fontAlgn="base">
              <a:spcBef>
                <a:spcPct val="0"/>
              </a:spcBef>
              <a:spcAft>
                <a:spcPct val="0"/>
              </a:spcAft>
              <a:buFont typeface="Wingdings" panose="05000000000000000000" pitchFamily="2" charset="2"/>
              <a:buChar char="Ø"/>
              <a:tabLst>
                <a:tab pos="1260475" algn="l"/>
              </a:tabLst>
            </a:pPr>
            <a:endParaRPr lang="fr-BE" sz="2800" b="1" dirty="0" smtClean="0">
              <a:solidFill>
                <a:schemeClr val="tx1">
                  <a:lumMod val="75000"/>
                  <a:lumOff val="25000"/>
                </a:schemeClr>
              </a:solidFill>
              <a:latin typeface="Calibri" panose="020F0502020204030204" pitchFamily="34" charset="0"/>
              <a:cs typeface="Calibri" panose="020F0502020204030204" pitchFamily="34" charset="0"/>
            </a:endParaRPr>
          </a:p>
        </p:txBody>
      </p:sp>
      <p:sp>
        <p:nvSpPr>
          <p:cNvPr id="58" name="ZoneTexte 57"/>
          <p:cNvSpPr txBox="1"/>
          <p:nvPr/>
        </p:nvSpPr>
        <p:spPr>
          <a:xfrm rot="16200000">
            <a:off x="5915329" y="4584728"/>
            <a:ext cx="1256848" cy="646986"/>
          </a:xfrm>
          <a:prstGeom prst="roundRect">
            <a:avLst/>
          </a:prstGeom>
          <a:solidFill>
            <a:srgbClr val="FF0000"/>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CLDR</a:t>
            </a:r>
          </a:p>
        </p:txBody>
      </p:sp>
    </p:spTree>
    <p:custDataLst>
      <p:tags r:id="rId1"/>
    </p:custDataLst>
    <p:extLst>
      <p:ext uri="{BB962C8B-B14F-4D97-AF65-F5344CB8AC3E}">
        <p14:creationId xmlns:p14="http://schemas.microsoft.com/office/powerpoint/2010/main" val="156818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51" name="Bulle ronde 50"/>
          <p:cNvSpPr/>
          <p:nvPr/>
        </p:nvSpPr>
        <p:spPr>
          <a:xfrm>
            <a:off x="9715618" y="-260885"/>
            <a:ext cx="2905326" cy="1530174"/>
          </a:xfrm>
          <a:prstGeom prst="wedgeEllipseCallout">
            <a:avLst>
              <a:gd name="adj1" fmla="val -22962"/>
              <a:gd name="adj2" fmla="val 7533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smtClean="0"/>
              <a:t>Energie</a:t>
            </a:r>
          </a:p>
        </p:txBody>
      </p:sp>
      <p:pic>
        <p:nvPicPr>
          <p:cNvPr id="31" name="Imag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33" name="Groupe 32"/>
          <p:cNvGrpSpPr/>
          <p:nvPr/>
        </p:nvGrpSpPr>
        <p:grpSpPr>
          <a:xfrm>
            <a:off x="1527993" y="5499230"/>
            <a:ext cx="10649700" cy="1076775"/>
            <a:chOff x="1527993" y="5499230"/>
            <a:chExt cx="9112352" cy="1076775"/>
          </a:xfrm>
        </p:grpSpPr>
        <p:cxnSp>
          <p:nvCxnSpPr>
            <p:cNvPr id="35" name="Connecteur droit 34"/>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0" name="Connecteur droit 39"/>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Flèche droite 33"/>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44" name="Connecteur droit 43"/>
          <p:cNvCxnSpPr/>
          <p:nvPr/>
        </p:nvCxnSpPr>
        <p:spPr>
          <a:xfrm flipH="1">
            <a:off x="1783202" y="1683785"/>
            <a:ext cx="8163" cy="4895574"/>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1793218" y="5748583"/>
            <a:ext cx="1993022" cy="584775"/>
          </a:xfrm>
          <a:prstGeom prst="rect">
            <a:avLst/>
          </a:prstGeom>
          <a:noFill/>
        </p:spPr>
        <p:txBody>
          <a:bodyPr wrap="square" rtlCol="0">
            <a:spAutoFit/>
          </a:bodyPr>
          <a:lstStyle/>
          <a:p>
            <a:r>
              <a:rPr lang="fr-BE" sz="3200" b="1" dirty="0" smtClean="0">
                <a:solidFill>
                  <a:srgbClr val="CC66FF"/>
                </a:solidFill>
              </a:rPr>
              <a:t>Décembre</a:t>
            </a:r>
            <a:endParaRPr lang="fr-BE" sz="3200" b="1" dirty="0">
              <a:solidFill>
                <a:srgbClr val="CC66FF"/>
              </a:solidFill>
            </a:endParaRPr>
          </a:p>
        </p:txBody>
      </p:sp>
      <p:sp>
        <p:nvSpPr>
          <p:cNvPr id="50" name="ZoneTexte 49"/>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52" name="ZoneTexte 51"/>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53" name="ZoneTexte 52"/>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4" name="ZoneTexte 53"/>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5" name="ZoneTexte 54"/>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6" name="ZoneTexte 55"/>
          <p:cNvSpPr txBox="1"/>
          <p:nvPr/>
        </p:nvSpPr>
        <p:spPr>
          <a:xfrm>
            <a:off x="11080523" y="5746678"/>
            <a:ext cx="2021702" cy="584775"/>
          </a:xfrm>
          <a:prstGeom prst="rect">
            <a:avLst/>
          </a:prstGeom>
          <a:noFill/>
        </p:spPr>
        <p:txBody>
          <a:bodyPr wrap="square" rtlCol="0">
            <a:spAutoFit/>
          </a:bodyPr>
          <a:lstStyle/>
          <a:p>
            <a:r>
              <a:rPr lang="fr-BE" sz="3200" b="1" dirty="0" smtClean="0">
                <a:solidFill>
                  <a:srgbClr val="CC66FF"/>
                </a:solidFill>
              </a:rPr>
              <a:t>Juin </a:t>
            </a:r>
            <a:endParaRPr lang="fr-BE" sz="3200" b="1" dirty="0">
              <a:solidFill>
                <a:srgbClr val="CC66FF"/>
              </a:solidFill>
            </a:endParaRPr>
          </a:p>
        </p:txBody>
      </p:sp>
      <p:sp>
        <p:nvSpPr>
          <p:cNvPr id="57" name="Rectangle 56"/>
          <p:cNvSpPr/>
          <p:nvPr/>
        </p:nvSpPr>
        <p:spPr>
          <a:xfrm>
            <a:off x="1906520" y="1454379"/>
            <a:ext cx="9635085" cy="3293209"/>
          </a:xfrm>
          <a:prstGeom prst="rect">
            <a:avLst/>
          </a:prstGeom>
        </p:spPr>
        <p:txBody>
          <a:bodyPr wrap="square">
            <a:spAutoFit/>
          </a:bodyPr>
          <a:lstStyle/>
          <a:p>
            <a:pPr marL="985838" indent="-627063" fontAlgn="base">
              <a:spcBef>
                <a:spcPct val="0"/>
              </a:spcBef>
              <a:spcAft>
                <a:spcPct val="0"/>
              </a:spcAft>
              <a:buFont typeface="Wingdings" panose="05000000000000000000" pitchFamily="2" charset="2"/>
              <a:buChar char="Ø"/>
              <a:tabLst>
                <a:tab pos="1260475" algn="l"/>
              </a:tabLst>
            </a:pPr>
            <a:r>
              <a:rPr lang="fr-BE" sz="3600" b="1" dirty="0">
                <a:solidFill>
                  <a:schemeClr val="tx1">
                    <a:lumMod val="75000"/>
                    <a:lumOff val="25000"/>
                  </a:schemeClr>
                </a:solidFill>
                <a:latin typeface="Calibri" panose="020F0502020204030204" pitchFamily="34" charset="0"/>
                <a:cs typeface="Calibri" panose="020F0502020204030204" pitchFamily="34" charset="0"/>
              </a:rPr>
              <a:t>Présentation des remarques de la CLDR sur les objectifs et </a:t>
            </a:r>
            <a:r>
              <a:rPr lang="fr-BE" sz="3600" b="1" dirty="0" smtClean="0">
                <a:solidFill>
                  <a:schemeClr val="tx1">
                    <a:lumMod val="75000"/>
                    <a:lumOff val="25000"/>
                  </a:schemeClr>
                </a:solidFill>
                <a:latin typeface="Calibri" panose="020F0502020204030204" pitchFamily="34" charset="0"/>
                <a:cs typeface="Calibri" panose="020F0502020204030204" pitchFamily="34" charset="0"/>
              </a:rPr>
              <a:t>défis</a:t>
            </a:r>
          </a:p>
          <a:p>
            <a:pPr marL="985838" indent="-627063" fontAlgn="base">
              <a:spcBef>
                <a:spcPct val="0"/>
              </a:spcBef>
              <a:spcAft>
                <a:spcPct val="0"/>
              </a:spcAft>
              <a:buFont typeface="Wingdings" panose="05000000000000000000" pitchFamily="2" charset="2"/>
              <a:buChar char="Ø"/>
              <a:tabLst>
                <a:tab pos="1260475" algn="l"/>
              </a:tabLst>
            </a:pPr>
            <a:endParaRPr lang="fr-BE" sz="3600" b="1" dirty="0">
              <a:solidFill>
                <a:schemeClr val="tx1">
                  <a:lumMod val="75000"/>
                  <a:lumOff val="25000"/>
                </a:schemeClr>
              </a:solidFill>
              <a:latin typeface="Calibri" panose="020F0502020204030204" pitchFamily="34" charset="0"/>
              <a:cs typeface="Calibri" panose="020F0502020204030204" pitchFamily="34" charset="0"/>
            </a:endParaRPr>
          </a:p>
          <a:p>
            <a:pPr marL="985838" indent="-627063" fontAlgn="base">
              <a:spcBef>
                <a:spcPct val="0"/>
              </a:spcBef>
              <a:spcAft>
                <a:spcPct val="0"/>
              </a:spcAft>
              <a:buFont typeface="Wingdings" panose="05000000000000000000" pitchFamily="2" charset="2"/>
              <a:buChar char="Ø"/>
              <a:tabLst>
                <a:tab pos="1260475" algn="l"/>
              </a:tabLst>
            </a:pPr>
            <a:r>
              <a:rPr lang="fr-BE" sz="3600" b="1" dirty="0">
                <a:solidFill>
                  <a:schemeClr val="tx1">
                    <a:lumMod val="75000"/>
                    <a:lumOff val="25000"/>
                  </a:schemeClr>
                </a:solidFill>
                <a:latin typeface="Calibri" panose="020F0502020204030204" pitchFamily="34" charset="0"/>
                <a:cs typeface="Calibri" panose="020F0502020204030204" pitchFamily="34" charset="0"/>
              </a:rPr>
              <a:t>Session de créativité pour imaginer les projets</a:t>
            </a:r>
          </a:p>
          <a:p>
            <a:pPr marL="625475" indent="-358775" fontAlgn="base">
              <a:spcBef>
                <a:spcPct val="0"/>
              </a:spcBef>
              <a:spcAft>
                <a:spcPct val="0"/>
              </a:spcAft>
              <a:buFont typeface="Wingdings" panose="05000000000000000000" pitchFamily="2" charset="2"/>
              <a:buChar char="Ø"/>
              <a:tabLst>
                <a:tab pos="1260475" algn="l"/>
              </a:tabLst>
            </a:pPr>
            <a:endParaRPr lang="fr-BE" sz="2800" b="1" dirty="0" smtClean="0">
              <a:solidFill>
                <a:schemeClr val="tx1">
                  <a:lumMod val="75000"/>
                  <a:lumOff val="25000"/>
                </a:schemeClr>
              </a:solidFill>
              <a:latin typeface="Calibri" panose="020F0502020204030204" pitchFamily="34" charset="0"/>
              <a:cs typeface="Calibri" panose="020F0502020204030204" pitchFamily="34" charset="0"/>
            </a:endParaRPr>
          </a:p>
        </p:txBody>
      </p:sp>
      <p:sp>
        <p:nvSpPr>
          <p:cNvPr id="27" name="ZoneTexte 26"/>
          <p:cNvSpPr txBox="1"/>
          <p:nvPr/>
        </p:nvSpPr>
        <p:spPr>
          <a:xfrm>
            <a:off x="6591055" y="4863492"/>
            <a:ext cx="4360850" cy="646986"/>
          </a:xfrm>
          <a:prstGeom prst="roundRect">
            <a:avLst/>
          </a:prstGeom>
          <a:solidFill>
            <a:srgbClr val="808080">
              <a:alpha val="50196"/>
            </a:srgbClr>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5 réunions</a:t>
            </a:r>
          </a:p>
        </p:txBody>
      </p:sp>
    </p:spTree>
    <p:custDataLst>
      <p:tags r:id="rId1"/>
    </p:custDataLst>
    <p:extLst>
      <p:ext uri="{BB962C8B-B14F-4D97-AF65-F5344CB8AC3E}">
        <p14:creationId xmlns:p14="http://schemas.microsoft.com/office/powerpoint/2010/main" val="9680981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51" name="Bulle ronde 50"/>
          <p:cNvSpPr/>
          <p:nvPr/>
        </p:nvSpPr>
        <p:spPr>
          <a:xfrm>
            <a:off x="9715618" y="-260885"/>
            <a:ext cx="2905326" cy="1530174"/>
          </a:xfrm>
          <a:prstGeom prst="wedgeEllipseCallout">
            <a:avLst>
              <a:gd name="adj1" fmla="val -22962"/>
              <a:gd name="adj2" fmla="val 7533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smtClean="0"/>
              <a:t>Energie</a:t>
            </a:r>
          </a:p>
        </p:txBody>
      </p:sp>
      <p:pic>
        <p:nvPicPr>
          <p:cNvPr id="31" name="Imag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33" name="Groupe 32"/>
          <p:cNvGrpSpPr/>
          <p:nvPr/>
        </p:nvGrpSpPr>
        <p:grpSpPr>
          <a:xfrm>
            <a:off x="1527993" y="5499230"/>
            <a:ext cx="10649700" cy="1076775"/>
            <a:chOff x="1527993" y="5499230"/>
            <a:chExt cx="9112352" cy="1076775"/>
          </a:xfrm>
        </p:grpSpPr>
        <p:cxnSp>
          <p:nvCxnSpPr>
            <p:cNvPr id="35" name="Connecteur droit 34"/>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0" name="Connecteur droit 39"/>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Flèche droite 33"/>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44" name="Connecteur droit 43"/>
          <p:cNvCxnSpPr/>
          <p:nvPr/>
        </p:nvCxnSpPr>
        <p:spPr>
          <a:xfrm flipH="1">
            <a:off x="1783202" y="1683785"/>
            <a:ext cx="8163" cy="4895574"/>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1793218" y="5748583"/>
            <a:ext cx="1993022" cy="584775"/>
          </a:xfrm>
          <a:prstGeom prst="rect">
            <a:avLst/>
          </a:prstGeom>
          <a:noFill/>
        </p:spPr>
        <p:txBody>
          <a:bodyPr wrap="square" rtlCol="0">
            <a:spAutoFit/>
          </a:bodyPr>
          <a:lstStyle/>
          <a:p>
            <a:r>
              <a:rPr lang="fr-BE" sz="3200" b="1" dirty="0" smtClean="0">
                <a:solidFill>
                  <a:srgbClr val="CC66FF"/>
                </a:solidFill>
              </a:rPr>
              <a:t>Décembre</a:t>
            </a:r>
            <a:endParaRPr lang="fr-BE" sz="3200" b="1" dirty="0">
              <a:solidFill>
                <a:srgbClr val="CC66FF"/>
              </a:solidFill>
            </a:endParaRPr>
          </a:p>
        </p:txBody>
      </p:sp>
      <p:sp>
        <p:nvSpPr>
          <p:cNvPr id="50" name="ZoneTexte 49"/>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52" name="ZoneTexte 51"/>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53" name="ZoneTexte 52"/>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4" name="ZoneTexte 53"/>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5" name="ZoneTexte 54"/>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6" name="ZoneTexte 55"/>
          <p:cNvSpPr txBox="1"/>
          <p:nvPr/>
        </p:nvSpPr>
        <p:spPr>
          <a:xfrm>
            <a:off x="11080523" y="5746678"/>
            <a:ext cx="2021702" cy="584775"/>
          </a:xfrm>
          <a:prstGeom prst="rect">
            <a:avLst/>
          </a:prstGeom>
          <a:noFill/>
        </p:spPr>
        <p:txBody>
          <a:bodyPr wrap="square" rtlCol="0">
            <a:spAutoFit/>
          </a:bodyPr>
          <a:lstStyle/>
          <a:p>
            <a:r>
              <a:rPr lang="fr-BE" sz="3200" b="1" dirty="0" smtClean="0">
                <a:solidFill>
                  <a:srgbClr val="CC66FF"/>
                </a:solidFill>
              </a:rPr>
              <a:t>Juin </a:t>
            </a:r>
            <a:endParaRPr lang="fr-BE" sz="3200" b="1" dirty="0">
              <a:solidFill>
                <a:srgbClr val="CC66FF"/>
              </a:solidFill>
            </a:endParaRPr>
          </a:p>
        </p:txBody>
      </p:sp>
      <p:sp>
        <p:nvSpPr>
          <p:cNvPr id="57" name="Rectangle 56"/>
          <p:cNvSpPr/>
          <p:nvPr/>
        </p:nvSpPr>
        <p:spPr>
          <a:xfrm>
            <a:off x="1768862" y="1454379"/>
            <a:ext cx="10852082" cy="2308324"/>
          </a:xfrm>
          <a:prstGeom prst="rect">
            <a:avLst/>
          </a:prstGeom>
        </p:spPr>
        <p:txBody>
          <a:bodyPr wrap="square">
            <a:spAutoFit/>
          </a:bodyPr>
          <a:lstStyle/>
          <a:p>
            <a:pPr marL="806450" indent="-627063" fontAlgn="base">
              <a:spcBef>
                <a:spcPct val="0"/>
              </a:spcBef>
              <a:spcAft>
                <a:spcPct val="0"/>
              </a:spcAft>
              <a:buFont typeface="Wingdings" panose="05000000000000000000" pitchFamily="2" charset="2"/>
              <a:buChar char="Ø"/>
              <a:tabLst>
                <a:tab pos="1260475" algn="l"/>
              </a:tabLst>
            </a:pPr>
            <a:r>
              <a:rPr lang="fr-BE" sz="3600" b="1" dirty="0" smtClean="0">
                <a:solidFill>
                  <a:schemeClr val="tx1">
                    <a:lumMod val="75000"/>
                    <a:lumOff val="25000"/>
                  </a:schemeClr>
                </a:solidFill>
                <a:latin typeface="Calibri" panose="020F0502020204030204" pitchFamily="34" charset="0"/>
                <a:cs typeface="Calibri" panose="020F0502020204030204" pitchFamily="34" charset="0"/>
              </a:rPr>
              <a:t>Présentation </a:t>
            </a:r>
            <a:r>
              <a:rPr lang="fr-BE" sz="3600" b="1" dirty="0">
                <a:solidFill>
                  <a:schemeClr val="tx1">
                    <a:lumMod val="75000"/>
                    <a:lumOff val="25000"/>
                  </a:schemeClr>
                </a:solidFill>
                <a:latin typeface="Calibri" panose="020F0502020204030204" pitchFamily="34" charset="0"/>
                <a:cs typeface="Calibri" panose="020F0502020204030204" pitchFamily="34" charset="0"/>
              </a:rPr>
              <a:t>du calculateur et des actions déjà </a:t>
            </a:r>
            <a:r>
              <a:rPr lang="fr-BE" sz="3600" b="1" dirty="0" smtClean="0">
                <a:solidFill>
                  <a:schemeClr val="tx1">
                    <a:lumMod val="75000"/>
                    <a:lumOff val="25000"/>
                  </a:schemeClr>
                </a:solidFill>
                <a:latin typeface="Calibri" panose="020F0502020204030204" pitchFamily="34" charset="0"/>
                <a:cs typeface="Calibri" panose="020F0502020204030204" pitchFamily="34" charset="0"/>
              </a:rPr>
              <a:t>identifiées</a:t>
            </a:r>
          </a:p>
          <a:p>
            <a:pPr marL="806450" indent="-627063" fontAlgn="base">
              <a:spcBef>
                <a:spcPct val="0"/>
              </a:spcBef>
              <a:spcAft>
                <a:spcPct val="0"/>
              </a:spcAft>
              <a:buFont typeface="Wingdings" panose="05000000000000000000" pitchFamily="2" charset="2"/>
              <a:buChar char="Ø"/>
              <a:tabLst>
                <a:tab pos="1260475" algn="l"/>
              </a:tabLst>
            </a:pPr>
            <a:endParaRPr lang="fr-BE" sz="3600" b="1" dirty="0">
              <a:solidFill>
                <a:schemeClr val="tx1">
                  <a:lumMod val="75000"/>
                  <a:lumOff val="25000"/>
                </a:schemeClr>
              </a:solidFill>
              <a:latin typeface="Calibri" panose="020F0502020204030204" pitchFamily="34" charset="0"/>
              <a:cs typeface="Calibri" panose="020F0502020204030204" pitchFamily="34" charset="0"/>
            </a:endParaRPr>
          </a:p>
          <a:p>
            <a:pPr marL="806450" indent="-627063" fontAlgn="base">
              <a:spcBef>
                <a:spcPct val="0"/>
              </a:spcBef>
              <a:spcAft>
                <a:spcPct val="0"/>
              </a:spcAft>
              <a:buFont typeface="Wingdings" panose="05000000000000000000" pitchFamily="2" charset="2"/>
              <a:buChar char="Ø"/>
              <a:tabLst>
                <a:tab pos="1260475" algn="l"/>
              </a:tabLst>
            </a:pPr>
            <a:r>
              <a:rPr lang="fr-BE" sz="3600" b="1" dirty="0">
                <a:solidFill>
                  <a:schemeClr val="tx1">
                    <a:lumMod val="75000"/>
                    <a:lumOff val="25000"/>
                  </a:schemeClr>
                </a:solidFill>
                <a:latin typeface="Calibri" panose="020F0502020204030204" pitchFamily="34" charset="0"/>
                <a:cs typeface="Calibri" panose="020F0502020204030204" pitchFamily="34" charset="0"/>
              </a:rPr>
              <a:t>Travail avec le calculateur et les </a:t>
            </a:r>
            <a:r>
              <a:rPr lang="fr-BE" sz="3600" b="1" dirty="0" smtClean="0">
                <a:solidFill>
                  <a:schemeClr val="tx1">
                    <a:lumMod val="75000"/>
                    <a:lumOff val="25000"/>
                  </a:schemeClr>
                </a:solidFill>
                <a:latin typeface="Calibri" panose="020F0502020204030204" pitchFamily="34" charset="0"/>
                <a:cs typeface="Calibri" panose="020F0502020204030204" pitchFamily="34" charset="0"/>
              </a:rPr>
              <a:t>actions</a:t>
            </a:r>
            <a:endParaRPr lang="fr-BE" sz="2800" b="1" dirty="0" smtClean="0">
              <a:solidFill>
                <a:schemeClr val="tx1">
                  <a:lumMod val="75000"/>
                  <a:lumOff val="25000"/>
                </a:schemeClr>
              </a:solidFill>
              <a:latin typeface="Calibri" panose="020F0502020204030204" pitchFamily="34" charset="0"/>
              <a:cs typeface="Calibri" panose="020F0502020204030204" pitchFamily="34" charset="0"/>
            </a:endParaRPr>
          </a:p>
        </p:txBody>
      </p:sp>
      <p:sp>
        <p:nvSpPr>
          <p:cNvPr id="27" name="ZoneTexte 26"/>
          <p:cNvSpPr txBox="1"/>
          <p:nvPr/>
        </p:nvSpPr>
        <p:spPr>
          <a:xfrm>
            <a:off x="6591055" y="4863492"/>
            <a:ext cx="4360850" cy="646986"/>
          </a:xfrm>
          <a:prstGeom prst="roundRect">
            <a:avLst/>
          </a:prstGeom>
          <a:solidFill>
            <a:srgbClr val="808080">
              <a:alpha val="50196"/>
            </a:srgbClr>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5 réunions</a:t>
            </a:r>
          </a:p>
        </p:txBody>
      </p:sp>
      <p:sp>
        <p:nvSpPr>
          <p:cNvPr id="28" name="ZoneTexte 27"/>
          <p:cNvSpPr txBox="1"/>
          <p:nvPr/>
        </p:nvSpPr>
        <p:spPr>
          <a:xfrm>
            <a:off x="6974683" y="4282076"/>
            <a:ext cx="3052690" cy="510778"/>
          </a:xfrm>
          <a:prstGeom prst="roundRect">
            <a:avLst/>
          </a:prstGeom>
          <a:solidFill>
            <a:srgbClr val="808080">
              <a:alpha val="50196"/>
            </a:srgbClr>
          </a:solidFill>
          <a:effectLst>
            <a:outerShdw blurRad="50800" dist="38100" dir="2700000" algn="tl" rotWithShape="0">
              <a:prstClr val="black">
                <a:alpha val="40000"/>
              </a:prstClr>
            </a:outerShdw>
          </a:effectLst>
        </p:spPr>
        <p:txBody>
          <a:bodyPr wrap="square" rtlCol="0">
            <a:spAutoFit/>
          </a:bodyPr>
          <a:lstStyle/>
          <a:p>
            <a:pPr algn="ctr"/>
            <a:r>
              <a:rPr lang="fr-BE" sz="2400" b="1" dirty="0" smtClean="0">
                <a:solidFill>
                  <a:schemeClr val="bg1"/>
                </a:solidFill>
              </a:rPr>
              <a:t>Visites / rencontres</a:t>
            </a:r>
          </a:p>
        </p:txBody>
      </p:sp>
    </p:spTree>
    <p:custDataLst>
      <p:tags r:id="rId1"/>
    </p:custDataLst>
    <p:extLst>
      <p:ext uri="{BB962C8B-B14F-4D97-AF65-F5344CB8AC3E}">
        <p14:creationId xmlns:p14="http://schemas.microsoft.com/office/powerpoint/2010/main" val="29019531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p:cNvSpPr txBox="1"/>
          <p:nvPr/>
        </p:nvSpPr>
        <p:spPr>
          <a:xfrm>
            <a:off x="3305690" y="766499"/>
            <a:ext cx="9181019" cy="1055608"/>
          </a:xfrm>
          <a:prstGeom prst="roundRect">
            <a:avLst/>
          </a:prstGeom>
          <a:solidFill>
            <a:srgbClr val="CC66FF"/>
          </a:solidFill>
        </p:spPr>
        <p:txBody>
          <a:bodyPr wrap="square" rtlCol="0">
            <a:spAutoFit/>
          </a:bodyPr>
          <a:lstStyle/>
          <a:p>
            <a:r>
              <a:rPr lang="fr-BE" sz="3200" b="1" dirty="0">
                <a:solidFill>
                  <a:schemeClr val="bg1"/>
                </a:solidFill>
              </a:rPr>
              <a:t>GT thématiques en 2 temps </a:t>
            </a:r>
            <a:endParaRPr lang="fr-BE" sz="3200" b="1" dirty="0" smtClean="0">
              <a:solidFill>
                <a:schemeClr val="bg1"/>
              </a:solidFill>
            </a:endParaRPr>
          </a:p>
          <a:p>
            <a:r>
              <a:rPr lang="fr-BE" sz="2400" b="1" i="1" dirty="0" smtClean="0">
                <a:solidFill>
                  <a:schemeClr val="bg1"/>
                </a:solidFill>
              </a:rPr>
              <a:t>(</a:t>
            </a:r>
            <a:r>
              <a:rPr lang="fr-BE" sz="2400" b="1" i="1" dirty="0">
                <a:solidFill>
                  <a:schemeClr val="bg1"/>
                </a:solidFill>
              </a:rPr>
              <a:t>la présence aux 2 </a:t>
            </a:r>
            <a:r>
              <a:rPr lang="fr-BE" sz="2400" b="1" i="1" dirty="0" smtClean="0">
                <a:solidFill>
                  <a:schemeClr val="bg1"/>
                </a:solidFill>
              </a:rPr>
              <a:t>est </a:t>
            </a:r>
            <a:r>
              <a:rPr lang="fr-BE" sz="2400" b="1" i="1" dirty="0">
                <a:solidFill>
                  <a:schemeClr val="bg1"/>
                </a:solidFill>
              </a:rPr>
              <a:t>souhaitée)</a:t>
            </a:r>
          </a:p>
        </p:txBody>
      </p:sp>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51" name="Bulle ronde 50"/>
          <p:cNvSpPr/>
          <p:nvPr/>
        </p:nvSpPr>
        <p:spPr>
          <a:xfrm>
            <a:off x="9715618" y="-260885"/>
            <a:ext cx="2905326" cy="1530174"/>
          </a:xfrm>
          <a:prstGeom prst="wedgeEllipseCallout">
            <a:avLst>
              <a:gd name="adj1" fmla="val -22962"/>
              <a:gd name="adj2" fmla="val 75334"/>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smtClean="0"/>
              <a:t>Energie</a:t>
            </a:r>
          </a:p>
        </p:txBody>
      </p:sp>
      <p:pic>
        <p:nvPicPr>
          <p:cNvPr id="31" name="Imag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33" name="Groupe 32"/>
          <p:cNvGrpSpPr/>
          <p:nvPr/>
        </p:nvGrpSpPr>
        <p:grpSpPr>
          <a:xfrm>
            <a:off x="1527993" y="5499230"/>
            <a:ext cx="10649700" cy="1076775"/>
            <a:chOff x="1527993" y="5499230"/>
            <a:chExt cx="9112352" cy="1076775"/>
          </a:xfrm>
        </p:grpSpPr>
        <p:cxnSp>
          <p:nvCxnSpPr>
            <p:cNvPr id="35" name="Connecteur droit 34"/>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0" name="Connecteur droit 39"/>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Flèche droite 33"/>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44" name="Connecteur droit 43"/>
          <p:cNvCxnSpPr/>
          <p:nvPr/>
        </p:nvCxnSpPr>
        <p:spPr>
          <a:xfrm flipH="1">
            <a:off x="1783202" y="1683785"/>
            <a:ext cx="8163" cy="4895574"/>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1793218" y="5748583"/>
            <a:ext cx="1993022" cy="584775"/>
          </a:xfrm>
          <a:prstGeom prst="rect">
            <a:avLst/>
          </a:prstGeom>
          <a:noFill/>
        </p:spPr>
        <p:txBody>
          <a:bodyPr wrap="square" rtlCol="0">
            <a:spAutoFit/>
          </a:bodyPr>
          <a:lstStyle/>
          <a:p>
            <a:r>
              <a:rPr lang="fr-BE" sz="3200" b="1" dirty="0" smtClean="0">
                <a:solidFill>
                  <a:srgbClr val="CC66FF"/>
                </a:solidFill>
              </a:rPr>
              <a:t>Décembre</a:t>
            </a:r>
            <a:endParaRPr lang="fr-BE" sz="3200" b="1" dirty="0">
              <a:solidFill>
                <a:srgbClr val="CC66FF"/>
              </a:solidFill>
            </a:endParaRPr>
          </a:p>
        </p:txBody>
      </p:sp>
      <p:sp>
        <p:nvSpPr>
          <p:cNvPr id="50" name="ZoneTexte 49"/>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52" name="ZoneTexte 51"/>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53" name="ZoneTexte 52"/>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4" name="ZoneTexte 53"/>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5" name="ZoneTexte 54"/>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6" name="ZoneTexte 55"/>
          <p:cNvSpPr txBox="1"/>
          <p:nvPr/>
        </p:nvSpPr>
        <p:spPr>
          <a:xfrm>
            <a:off x="11080523" y="5746678"/>
            <a:ext cx="2021702" cy="584775"/>
          </a:xfrm>
          <a:prstGeom prst="rect">
            <a:avLst/>
          </a:prstGeom>
          <a:noFill/>
        </p:spPr>
        <p:txBody>
          <a:bodyPr wrap="square" rtlCol="0">
            <a:spAutoFit/>
          </a:bodyPr>
          <a:lstStyle/>
          <a:p>
            <a:r>
              <a:rPr lang="fr-BE" sz="3200" b="1" dirty="0" smtClean="0">
                <a:solidFill>
                  <a:srgbClr val="CC66FF"/>
                </a:solidFill>
              </a:rPr>
              <a:t>Juin </a:t>
            </a:r>
            <a:endParaRPr lang="fr-BE" sz="3200" b="1" dirty="0">
              <a:solidFill>
                <a:srgbClr val="CC66FF"/>
              </a:solidFill>
            </a:endParaRPr>
          </a:p>
        </p:txBody>
      </p:sp>
      <p:sp>
        <p:nvSpPr>
          <p:cNvPr id="57" name="Rectangle 56"/>
          <p:cNvSpPr/>
          <p:nvPr/>
        </p:nvSpPr>
        <p:spPr>
          <a:xfrm>
            <a:off x="1768862" y="2116866"/>
            <a:ext cx="10852082" cy="1754326"/>
          </a:xfrm>
          <a:prstGeom prst="rect">
            <a:avLst/>
          </a:prstGeom>
        </p:spPr>
        <p:txBody>
          <a:bodyPr wrap="square">
            <a:spAutoFit/>
          </a:bodyPr>
          <a:lstStyle/>
          <a:p>
            <a:pPr marL="806450" indent="-627063" fontAlgn="base">
              <a:spcBef>
                <a:spcPct val="0"/>
              </a:spcBef>
              <a:spcAft>
                <a:spcPct val="0"/>
              </a:spcAft>
              <a:buFont typeface="Wingdings" panose="05000000000000000000" pitchFamily="2" charset="2"/>
              <a:buChar char="Ø"/>
              <a:tabLst>
                <a:tab pos="1260475" algn="l"/>
              </a:tabLst>
            </a:pPr>
            <a:r>
              <a:rPr lang="fr-BE" sz="3600" b="1" dirty="0" smtClean="0">
                <a:solidFill>
                  <a:schemeClr val="tx1">
                    <a:lumMod val="75000"/>
                    <a:lumOff val="25000"/>
                  </a:schemeClr>
                </a:solidFill>
                <a:latin typeface="Calibri" panose="020F0502020204030204" pitchFamily="34" charset="0"/>
                <a:cs typeface="Calibri" panose="020F0502020204030204" pitchFamily="34" charset="0"/>
              </a:rPr>
              <a:t>Actions </a:t>
            </a:r>
            <a:r>
              <a:rPr lang="fr-BE" sz="3600" b="1" dirty="0">
                <a:solidFill>
                  <a:schemeClr val="tx1">
                    <a:lumMod val="75000"/>
                    <a:lumOff val="25000"/>
                  </a:schemeClr>
                </a:solidFill>
                <a:latin typeface="Calibri" panose="020F0502020204030204" pitchFamily="34" charset="0"/>
                <a:cs typeface="Calibri" panose="020F0502020204030204" pitchFamily="34" charset="0"/>
              </a:rPr>
              <a:t>d’adaptation </a:t>
            </a:r>
            <a:r>
              <a:rPr lang="fr-BE" sz="3600" b="1" dirty="0" smtClean="0">
                <a:solidFill>
                  <a:schemeClr val="tx1">
                    <a:lumMod val="75000"/>
                    <a:lumOff val="25000"/>
                  </a:schemeClr>
                </a:solidFill>
                <a:latin typeface="Calibri" panose="020F0502020204030204" pitchFamily="34" charset="0"/>
                <a:cs typeface="Calibri" panose="020F0502020204030204" pitchFamily="34" charset="0"/>
              </a:rPr>
              <a:t>transversales </a:t>
            </a:r>
            <a:r>
              <a:rPr lang="fr-BE" sz="3600" b="1" dirty="0">
                <a:solidFill>
                  <a:schemeClr val="tx1">
                    <a:lumMod val="75000"/>
                    <a:lumOff val="25000"/>
                  </a:schemeClr>
                </a:solidFill>
                <a:latin typeface="Calibri" panose="020F0502020204030204" pitchFamily="34" charset="0"/>
                <a:cs typeface="Calibri" panose="020F0502020204030204" pitchFamily="34" charset="0"/>
              </a:rPr>
              <a:t>à d’autres </a:t>
            </a:r>
            <a:r>
              <a:rPr lang="fr-BE" sz="3600" b="1" dirty="0" smtClean="0">
                <a:solidFill>
                  <a:schemeClr val="tx1">
                    <a:lumMod val="75000"/>
                    <a:lumOff val="25000"/>
                  </a:schemeClr>
                </a:solidFill>
                <a:latin typeface="Calibri" panose="020F0502020204030204" pitchFamily="34" charset="0"/>
                <a:cs typeface="Calibri" panose="020F0502020204030204" pitchFamily="34" charset="0"/>
              </a:rPr>
              <a:t>thématiques</a:t>
            </a:r>
          </a:p>
          <a:p>
            <a:pPr marL="806450" indent="-627063" fontAlgn="base">
              <a:spcBef>
                <a:spcPct val="0"/>
              </a:spcBef>
              <a:spcAft>
                <a:spcPct val="0"/>
              </a:spcAft>
              <a:buFont typeface="Wingdings" panose="05000000000000000000" pitchFamily="2" charset="2"/>
              <a:buChar char="Ø"/>
              <a:tabLst>
                <a:tab pos="1260475" algn="l"/>
              </a:tabLst>
            </a:pPr>
            <a:r>
              <a:rPr lang="fr-BE" sz="3600" b="1" dirty="0" smtClean="0">
                <a:solidFill>
                  <a:schemeClr val="tx1">
                    <a:lumMod val="75000"/>
                    <a:lumOff val="25000"/>
                  </a:schemeClr>
                </a:solidFill>
                <a:latin typeface="Calibri" panose="020F0502020204030204" pitchFamily="34" charset="0"/>
                <a:cs typeface="Calibri" panose="020F0502020204030204" pitchFamily="34" charset="0"/>
              </a:rPr>
              <a:t>+ travail des autres GT et de la CLDR</a:t>
            </a:r>
            <a:endParaRPr lang="fr-BE" sz="2800" b="1" dirty="0" smtClean="0">
              <a:solidFill>
                <a:schemeClr val="tx1">
                  <a:lumMod val="75000"/>
                  <a:lumOff val="25000"/>
                </a:schemeClr>
              </a:solidFill>
              <a:latin typeface="Calibri" panose="020F0502020204030204" pitchFamily="34" charset="0"/>
              <a:cs typeface="Calibri" panose="020F0502020204030204" pitchFamily="34" charset="0"/>
            </a:endParaRPr>
          </a:p>
        </p:txBody>
      </p:sp>
      <p:sp>
        <p:nvSpPr>
          <p:cNvPr id="27" name="ZoneTexte 26"/>
          <p:cNvSpPr txBox="1"/>
          <p:nvPr/>
        </p:nvSpPr>
        <p:spPr>
          <a:xfrm>
            <a:off x="6591055" y="4863492"/>
            <a:ext cx="4360850" cy="646986"/>
          </a:xfrm>
          <a:prstGeom prst="roundRect">
            <a:avLst/>
          </a:prstGeom>
          <a:solidFill>
            <a:srgbClr val="808080">
              <a:alpha val="50196"/>
            </a:srgbClr>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5 réunions</a:t>
            </a:r>
          </a:p>
        </p:txBody>
      </p:sp>
      <p:sp>
        <p:nvSpPr>
          <p:cNvPr id="28" name="ZoneTexte 27"/>
          <p:cNvSpPr txBox="1"/>
          <p:nvPr/>
        </p:nvSpPr>
        <p:spPr>
          <a:xfrm>
            <a:off x="6974683" y="4282076"/>
            <a:ext cx="3052690" cy="510778"/>
          </a:xfrm>
          <a:prstGeom prst="roundRect">
            <a:avLst/>
          </a:prstGeom>
          <a:solidFill>
            <a:srgbClr val="808080">
              <a:alpha val="50196"/>
            </a:srgbClr>
          </a:solidFill>
          <a:effectLst>
            <a:outerShdw blurRad="50800" dist="38100" dir="2700000" algn="tl" rotWithShape="0">
              <a:prstClr val="black">
                <a:alpha val="40000"/>
              </a:prstClr>
            </a:outerShdw>
          </a:effectLst>
        </p:spPr>
        <p:txBody>
          <a:bodyPr wrap="square" rtlCol="0">
            <a:spAutoFit/>
          </a:bodyPr>
          <a:lstStyle/>
          <a:p>
            <a:pPr algn="ctr"/>
            <a:r>
              <a:rPr lang="fr-BE" sz="2400" b="1" dirty="0" smtClean="0">
                <a:solidFill>
                  <a:schemeClr val="bg1"/>
                </a:solidFill>
              </a:rPr>
              <a:t>Visites / rencontres</a:t>
            </a:r>
          </a:p>
        </p:txBody>
      </p:sp>
      <p:sp>
        <p:nvSpPr>
          <p:cNvPr id="29" name="ZoneTexte 28"/>
          <p:cNvSpPr txBox="1"/>
          <p:nvPr/>
        </p:nvSpPr>
        <p:spPr>
          <a:xfrm rot="16200000">
            <a:off x="10079117" y="3822932"/>
            <a:ext cx="2785000" cy="646986"/>
          </a:xfrm>
          <a:prstGeom prst="roundRect">
            <a:avLst/>
          </a:prstGeom>
          <a:solidFill>
            <a:srgbClr val="FF0000"/>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GT commun</a:t>
            </a:r>
          </a:p>
        </p:txBody>
      </p:sp>
    </p:spTree>
    <p:custDataLst>
      <p:tags r:id="rId1"/>
    </p:custDataLst>
    <p:extLst>
      <p:ext uri="{BB962C8B-B14F-4D97-AF65-F5344CB8AC3E}">
        <p14:creationId xmlns:p14="http://schemas.microsoft.com/office/powerpoint/2010/main" val="2431362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p:cNvSpPr txBox="1"/>
          <p:nvPr/>
        </p:nvSpPr>
        <p:spPr>
          <a:xfrm>
            <a:off x="3305690" y="766499"/>
            <a:ext cx="9181019" cy="1055608"/>
          </a:xfrm>
          <a:prstGeom prst="roundRect">
            <a:avLst/>
          </a:prstGeom>
          <a:solidFill>
            <a:srgbClr val="CC66FF"/>
          </a:solidFill>
        </p:spPr>
        <p:txBody>
          <a:bodyPr wrap="square" rtlCol="0">
            <a:spAutoFit/>
          </a:bodyPr>
          <a:lstStyle/>
          <a:p>
            <a:r>
              <a:rPr lang="fr-BE" sz="3200" b="1" dirty="0">
                <a:solidFill>
                  <a:schemeClr val="bg1"/>
                </a:solidFill>
              </a:rPr>
              <a:t>GT thématiques en 2 temps </a:t>
            </a:r>
            <a:endParaRPr lang="fr-BE" sz="3200" b="1" dirty="0" smtClean="0">
              <a:solidFill>
                <a:schemeClr val="bg1"/>
              </a:solidFill>
            </a:endParaRPr>
          </a:p>
          <a:p>
            <a:r>
              <a:rPr lang="fr-BE" sz="2400" b="1" i="1" dirty="0" smtClean="0">
                <a:solidFill>
                  <a:schemeClr val="bg1"/>
                </a:solidFill>
              </a:rPr>
              <a:t>(</a:t>
            </a:r>
            <a:r>
              <a:rPr lang="fr-BE" sz="2400" b="1" i="1" dirty="0">
                <a:solidFill>
                  <a:schemeClr val="bg1"/>
                </a:solidFill>
              </a:rPr>
              <a:t>la présence aux 2 </a:t>
            </a:r>
            <a:r>
              <a:rPr lang="fr-BE" sz="2400" b="1" i="1" dirty="0" smtClean="0">
                <a:solidFill>
                  <a:schemeClr val="bg1"/>
                </a:solidFill>
              </a:rPr>
              <a:t>est </a:t>
            </a:r>
            <a:r>
              <a:rPr lang="fr-BE" sz="2400" b="1" i="1" dirty="0">
                <a:solidFill>
                  <a:schemeClr val="bg1"/>
                </a:solidFill>
              </a:rPr>
              <a:t>souhaitée)</a:t>
            </a:r>
          </a:p>
        </p:txBody>
      </p:sp>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51" name="Bulle ronde 50"/>
          <p:cNvSpPr/>
          <p:nvPr/>
        </p:nvSpPr>
        <p:spPr>
          <a:xfrm>
            <a:off x="9715618" y="-260885"/>
            <a:ext cx="2905326" cy="1530174"/>
          </a:xfrm>
          <a:prstGeom prst="wedgeEllipseCallout">
            <a:avLst>
              <a:gd name="adj1" fmla="val -22962"/>
              <a:gd name="adj2" fmla="val 75334"/>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dirty="0" smtClean="0"/>
              <a:t>Energie</a:t>
            </a:r>
          </a:p>
        </p:txBody>
      </p:sp>
      <p:pic>
        <p:nvPicPr>
          <p:cNvPr id="31" name="Imag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33" name="Groupe 32"/>
          <p:cNvGrpSpPr/>
          <p:nvPr/>
        </p:nvGrpSpPr>
        <p:grpSpPr>
          <a:xfrm>
            <a:off x="1527993" y="5499230"/>
            <a:ext cx="10649700" cy="1076775"/>
            <a:chOff x="1527993" y="5499230"/>
            <a:chExt cx="9112352" cy="1076775"/>
          </a:xfrm>
        </p:grpSpPr>
        <p:cxnSp>
          <p:nvCxnSpPr>
            <p:cNvPr id="35" name="Connecteur droit 34"/>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0" name="Connecteur droit 39"/>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Flèche droite 33"/>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44" name="Connecteur droit 43"/>
          <p:cNvCxnSpPr/>
          <p:nvPr/>
        </p:nvCxnSpPr>
        <p:spPr>
          <a:xfrm flipH="1">
            <a:off x="1783202" y="1683785"/>
            <a:ext cx="8163" cy="4895574"/>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1793218" y="5748583"/>
            <a:ext cx="1993022" cy="584775"/>
          </a:xfrm>
          <a:prstGeom prst="rect">
            <a:avLst/>
          </a:prstGeom>
          <a:noFill/>
        </p:spPr>
        <p:txBody>
          <a:bodyPr wrap="square" rtlCol="0">
            <a:spAutoFit/>
          </a:bodyPr>
          <a:lstStyle/>
          <a:p>
            <a:r>
              <a:rPr lang="fr-BE" sz="3200" b="1" dirty="0" smtClean="0">
                <a:solidFill>
                  <a:srgbClr val="CC66FF"/>
                </a:solidFill>
              </a:rPr>
              <a:t>Décembre</a:t>
            </a:r>
            <a:endParaRPr lang="fr-BE" sz="3200" b="1" dirty="0">
              <a:solidFill>
                <a:srgbClr val="CC66FF"/>
              </a:solidFill>
            </a:endParaRPr>
          </a:p>
        </p:txBody>
      </p:sp>
      <p:sp>
        <p:nvSpPr>
          <p:cNvPr id="50" name="ZoneTexte 49"/>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52" name="ZoneTexte 51"/>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53" name="ZoneTexte 52"/>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4" name="ZoneTexte 53"/>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5" name="ZoneTexte 54"/>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6" name="ZoneTexte 55"/>
          <p:cNvSpPr txBox="1"/>
          <p:nvPr/>
        </p:nvSpPr>
        <p:spPr>
          <a:xfrm>
            <a:off x="11080523" y="5746678"/>
            <a:ext cx="2021702" cy="584775"/>
          </a:xfrm>
          <a:prstGeom prst="rect">
            <a:avLst/>
          </a:prstGeom>
          <a:noFill/>
        </p:spPr>
        <p:txBody>
          <a:bodyPr wrap="square" rtlCol="0">
            <a:spAutoFit/>
          </a:bodyPr>
          <a:lstStyle/>
          <a:p>
            <a:r>
              <a:rPr lang="fr-BE" sz="3200" b="1" dirty="0" smtClean="0">
                <a:solidFill>
                  <a:srgbClr val="CC66FF"/>
                </a:solidFill>
              </a:rPr>
              <a:t>Juin </a:t>
            </a:r>
            <a:endParaRPr lang="fr-BE" sz="3200" b="1" dirty="0">
              <a:solidFill>
                <a:srgbClr val="CC66FF"/>
              </a:solidFill>
            </a:endParaRPr>
          </a:p>
        </p:txBody>
      </p:sp>
      <p:sp>
        <p:nvSpPr>
          <p:cNvPr id="57" name="Rectangle 56"/>
          <p:cNvSpPr/>
          <p:nvPr/>
        </p:nvSpPr>
        <p:spPr>
          <a:xfrm>
            <a:off x="1768862" y="1949929"/>
            <a:ext cx="9183043" cy="2739211"/>
          </a:xfrm>
          <a:prstGeom prst="rect">
            <a:avLst/>
          </a:prstGeom>
        </p:spPr>
        <p:txBody>
          <a:bodyPr wrap="square">
            <a:spAutoFit/>
          </a:bodyPr>
          <a:lstStyle/>
          <a:p>
            <a:pPr marL="806450" indent="-627063" fontAlgn="base">
              <a:spcBef>
                <a:spcPct val="0"/>
              </a:spcBef>
              <a:spcAft>
                <a:spcPct val="0"/>
              </a:spcAft>
              <a:buFont typeface="Wingdings" panose="05000000000000000000" pitchFamily="2" charset="2"/>
              <a:buChar char="Ø"/>
              <a:tabLst>
                <a:tab pos="1260475" algn="l"/>
              </a:tabLst>
            </a:pPr>
            <a:r>
              <a:rPr lang="fr-BE" sz="3600" b="1" dirty="0" smtClean="0">
                <a:solidFill>
                  <a:schemeClr val="tx1">
                    <a:lumMod val="75000"/>
                    <a:lumOff val="25000"/>
                  </a:schemeClr>
                </a:solidFill>
                <a:latin typeface="Calibri" panose="020F0502020204030204" pitchFamily="34" charset="0"/>
                <a:cs typeface="Calibri" panose="020F0502020204030204" pitchFamily="34" charset="0"/>
              </a:rPr>
              <a:t>PAED -&gt; OK</a:t>
            </a:r>
          </a:p>
          <a:p>
            <a:pPr marL="806450" indent="-627063" fontAlgn="base">
              <a:spcBef>
                <a:spcPct val="0"/>
              </a:spcBef>
              <a:spcAft>
                <a:spcPct val="0"/>
              </a:spcAft>
              <a:buFont typeface="Wingdings" panose="05000000000000000000" pitchFamily="2" charset="2"/>
              <a:buChar char="Ø"/>
              <a:tabLst>
                <a:tab pos="1260475" algn="l"/>
              </a:tabLst>
            </a:pPr>
            <a:r>
              <a:rPr lang="fr-BE" sz="3600" b="1" dirty="0" smtClean="0">
                <a:solidFill>
                  <a:schemeClr val="tx1">
                    <a:lumMod val="75000"/>
                    <a:lumOff val="25000"/>
                  </a:schemeClr>
                </a:solidFill>
                <a:latin typeface="Calibri" panose="020F0502020204030204" pitchFamily="34" charset="0"/>
                <a:cs typeface="Calibri" panose="020F0502020204030204" pitchFamily="34" charset="0"/>
              </a:rPr>
              <a:t>PAED -&gt; mise en œuvre; continuité du travail du comité de pilotage</a:t>
            </a:r>
          </a:p>
          <a:p>
            <a:pPr marL="806450" indent="-627063" fontAlgn="base">
              <a:spcBef>
                <a:spcPct val="0"/>
              </a:spcBef>
              <a:spcAft>
                <a:spcPct val="0"/>
              </a:spcAft>
              <a:buFont typeface="Wingdings" panose="05000000000000000000" pitchFamily="2" charset="2"/>
              <a:buChar char="Ø"/>
              <a:tabLst>
                <a:tab pos="1260475" algn="l"/>
              </a:tabLst>
            </a:pPr>
            <a:r>
              <a:rPr lang="fr-BE" sz="3600" b="1" dirty="0" smtClean="0">
                <a:solidFill>
                  <a:schemeClr val="tx1">
                    <a:lumMod val="75000"/>
                    <a:lumOff val="25000"/>
                  </a:schemeClr>
                </a:solidFill>
                <a:latin typeface="Calibri" panose="020F0502020204030204" pitchFamily="34" charset="0"/>
                <a:cs typeface="Calibri" panose="020F0502020204030204" pitchFamily="34" charset="0"/>
              </a:rPr>
              <a:t>PCDR -&gt; hiérarchisation …</a:t>
            </a:r>
          </a:p>
          <a:p>
            <a:pPr marL="806450" indent="-627063" fontAlgn="base">
              <a:spcBef>
                <a:spcPct val="0"/>
              </a:spcBef>
              <a:spcAft>
                <a:spcPct val="0"/>
              </a:spcAft>
              <a:buFont typeface="Wingdings" panose="05000000000000000000" pitchFamily="2" charset="2"/>
              <a:buChar char="Ø"/>
              <a:tabLst>
                <a:tab pos="1260475" algn="l"/>
              </a:tabLst>
            </a:pPr>
            <a:endParaRPr lang="fr-BE" sz="2800" b="1" dirty="0" smtClean="0">
              <a:solidFill>
                <a:schemeClr val="tx1">
                  <a:lumMod val="75000"/>
                  <a:lumOff val="25000"/>
                </a:schemeClr>
              </a:solidFill>
              <a:latin typeface="Calibri" panose="020F0502020204030204" pitchFamily="34" charset="0"/>
              <a:cs typeface="Calibri" panose="020F0502020204030204" pitchFamily="34" charset="0"/>
            </a:endParaRPr>
          </a:p>
        </p:txBody>
      </p:sp>
      <p:sp>
        <p:nvSpPr>
          <p:cNvPr id="27" name="ZoneTexte 26"/>
          <p:cNvSpPr txBox="1"/>
          <p:nvPr/>
        </p:nvSpPr>
        <p:spPr>
          <a:xfrm>
            <a:off x="6591055" y="4863492"/>
            <a:ext cx="4360850" cy="646986"/>
          </a:xfrm>
          <a:prstGeom prst="roundRect">
            <a:avLst/>
          </a:prstGeom>
          <a:solidFill>
            <a:srgbClr val="808080">
              <a:alpha val="50196"/>
            </a:srgbClr>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5 réunions</a:t>
            </a:r>
          </a:p>
        </p:txBody>
      </p:sp>
      <p:sp>
        <p:nvSpPr>
          <p:cNvPr id="28" name="ZoneTexte 27"/>
          <p:cNvSpPr txBox="1"/>
          <p:nvPr/>
        </p:nvSpPr>
        <p:spPr>
          <a:xfrm>
            <a:off x="6974683" y="4282076"/>
            <a:ext cx="3052690" cy="510778"/>
          </a:xfrm>
          <a:prstGeom prst="roundRect">
            <a:avLst/>
          </a:prstGeom>
          <a:solidFill>
            <a:srgbClr val="808080">
              <a:alpha val="50196"/>
            </a:srgbClr>
          </a:solidFill>
          <a:effectLst>
            <a:outerShdw blurRad="50800" dist="38100" dir="2700000" algn="tl" rotWithShape="0">
              <a:prstClr val="black">
                <a:alpha val="40000"/>
              </a:prstClr>
            </a:outerShdw>
          </a:effectLst>
        </p:spPr>
        <p:txBody>
          <a:bodyPr wrap="square" rtlCol="0">
            <a:spAutoFit/>
          </a:bodyPr>
          <a:lstStyle/>
          <a:p>
            <a:pPr algn="ctr"/>
            <a:r>
              <a:rPr lang="fr-BE" sz="2400" b="1" dirty="0" smtClean="0">
                <a:solidFill>
                  <a:schemeClr val="bg1"/>
                </a:solidFill>
              </a:rPr>
              <a:t>Visites / rencontres</a:t>
            </a:r>
          </a:p>
        </p:txBody>
      </p:sp>
      <p:sp>
        <p:nvSpPr>
          <p:cNvPr id="32" name="ZoneTexte 31"/>
          <p:cNvSpPr txBox="1"/>
          <p:nvPr/>
        </p:nvSpPr>
        <p:spPr>
          <a:xfrm rot="16200000">
            <a:off x="10079117" y="3822932"/>
            <a:ext cx="2785000" cy="646986"/>
          </a:xfrm>
          <a:prstGeom prst="roundRect">
            <a:avLst/>
          </a:prstGeom>
          <a:solidFill>
            <a:srgbClr val="FF0000"/>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GT commun</a:t>
            </a:r>
          </a:p>
        </p:txBody>
      </p:sp>
      <p:sp>
        <p:nvSpPr>
          <p:cNvPr id="36" name="ZoneTexte 35"/>
          <p:cNvSpPr txBox="1"/>
          <p:nvPr/>
        </p:nvSpPr>
        <p:spPr>
          <a:xfrm rot="16200000">
            <a:off x="10231517" y="3975332"/>
            <a:ext cx="2785000" cy="646986"/>
          </a:xfrm>
          <a:prstGeom prst="roundRect">
            <a:avLst/>
          </a:prstGeom>
          <a:solidFill>
            <a:srgbClr val="FF0000"/>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GT commun</a:t>
            </a:r>
          </a:p>
        </p:txBody>
      </p:sp>
      <p:sp>
        <p:nvSpPr>
          <p:cNvPr id="42" name="ZoneTexte 41"/>
          <p:cNvSpPr txBox="1"/>
          <p:nvPr/>
        </p:nvSpPr>
        <p:spPr>
          <a:xfrm rot="16200000">
            <a:off x="10383917" y="4127732"/>
            <a:ext cx="2785000" cy="646986"/>
          </a:xfrm>
          <a:prstGeom prst="roundRect">
            <a:avLst/>
          </a:prstGeom>
          <a:solidFill>
            <a:srgbClr val="FF0000"/>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GT commun</a:t>
            </a:r>
          </a:p>
        </p:txBody>
      </p:sp>
    </p:spTree>
    <p:custDataLst>
      <p:tags r:id="rId1"/>
    </p:custDataLst>
    <p:extLst>
      <p:ext uri="{BB962C8B-B14F-4D97-AF65-F5344CB8AC3E}">
        <p14:creationId xmlns:p14="http://schemas.microsoft.com/office/powerpoint/2010/main" val="15081987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51" name="Bulle ronde 50"/>
          <p:cNvSpPr/>
          <p:nvPr/>
        </p:nvSpPr>
        <p:spPr>
          <a:xfrm>
            <a:off x="9715618" y="-260885"/>
            <a:ext cx="2905326" cy="1530174"/>
          </a:xfrm>
          <a:prstGeom prst="wedgeEllipseCallout">
            <a:avLst>
              <a:gd name="adj1" fmla="val -22962"/>
              <a:gd name="adj2" fmla="val 75334"/>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800" dirty="0" smtClean="0"/>
          </a:p>
        </p:txBody>
      </p:sp>
      <p:pic>
        <p:nvPicPr>
          <p:cNvPr id="31" name="Imag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33" name="Groupe 32"/>
          <p:cNvGrpSpPr/>
          <p:nvPr/>
        </p:nvGrpSpPr>
        <p:grpSpPr>
          <a:xfrm>
            <a:off x="1527993" y="5499230"/>
            <a:ext cx="10649700" cy="1076775"/>
            <a:chOff x="1527993" y="5499230"/>
            <a:chExt cx="9112352" cy="1076775"/>
          </a:xfrm>
        </p:grpSpPr>
        <p:cxnSp>
          <p:nvCxnSpPr>
            <p:cNvPr id="35" name="Connecteur droit 34"/>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0" name="Connecteur droit 39"/>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Flèche droite 33"/>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44" name="Connecteur droit 43"/>
          <p:cNvCxnSpPr/>
          <p:nvPr/>
        </p:nvCxnSpPr>
        <p:spPr>
          <a:xfrm flipH="1">
            <a:off x="1783202" y="1683785"/>
            <a:ext cx="8163" cy="4895574"/>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1793218" y="5748583"/>
            <a:ext cx="1993022" cy="584775"/>
          </a:xfrm>
          <a:prstGeom prst="rect">
            <a:avLst/>
          </a:prstGeom>
          <a:noFill/>
        </p:spPr>
        <p:txBody>
          <a:bodyPr wrap="square" rtlCol="0">
            <a:spAutoFit/>
          </a:bodyPr>
          <a:lstStyle/>
          <a:p>
            <a:r>
              <a:rPr lang="fr-BE" sz="3200" b="1" dirty="0" smtClean="0">
                <a:solidFill>
                  <a:srgbClr val="CC66FF"/>
                </a:solidFill>
              </a:rPr>
              <a:t>Décembre</a:t>
            </a:r>
            <a:endParaRPr lang="fr-BE" sz="3200" b="1" dirty="0">
              <a:solidFill>
                <a:srgbClr val="CC66FF"/>
              </a:solidFill>
            </a:endParaRPr>
          </a:p>
        </p:txBody>
      </p:sp>
      <p:sp>
        <p:nvSpPr>
          <p:cNvPr id="50" name="ZoneTexte 49"/>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52" name="ZoneTexte 51"/>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53" name="ZoneTexte 52"/>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4" name="ZoneTexte 53"/>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5" name="ZoneTexte 54"/>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6" name="ZoneTexte 55"/>
          <p:cNvSpPr txBox="1"/>
          <p:nvPr/>
        </p:nvSpPr>
        <p:spPr>
          <a:xfrm>
            <a:off x="11080523" y="5746678"/>
            <a:ext cx="2021702" cy="584775"/>
          </a:xfrm>
          <a:prstGeom prst="rect">
            <a:avLst/>
          </a:prstGeom>
          <a:noFill/>
        </p:spPr>
        <p:txBody>
          <a:bodyPr wrap="square" rtlCol="0">
            <a:spAutoFit/>
          </a:bodyPr>
          <a:lstStyle/>
          <a:p>
            <a:r>
              <a:rPr lang="fr-BE" sz="3200" b="1" dirty="0" smtClean="0">
                <a:solidFill>
                  <a:srgbClr val="CC66FF"/>
                </a:solidFill>
              </a:rPr>
              <a:t>Juin </a:t>
            </a:r>
            <a:endParaRPr lang="fr-BE" sz="3200" b="1" dirty="0">
              <a:solidFill>
                <a:srgbClr val="CC66FF"/>
              </a:solidFill>
            </a:endParaRPr>
          </a:p>
        </p:txBody>
      </p:sp>
      <p:sp>
        <p:nvSpPr>
          <p:cNvPr id="37" name="Titre 1"/>
          <p:cNvSpPr txBox="1">
            <a:spLocks/>
          </p:cNvSpPr>
          <p:nvPr/>
        </p:nvSpPr>
        <p:spPr>
          <a:xfrm>
            <a:off x="1912707" y="-22004"/>
            <a:ext cx="10123953" cy="1143000"/>
          </a:xfrm>
          <a:prstGeom prst="rect">
            <a:avLst/>
          </a:prstGeom>
          <a:ln>
            <a:noFill/>
          </a:ln>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6838" algn="l"/>
            <a:r>
              <a:rPr lang="fr-BE" sz="3600" b="1" cap="all" dirty="0" smtClean="0">
                <a:solidFill>
                  <a:schemeClr val="tx1">
                    <a:lumMod val="75000"/>
                    <a:lumOff val="25000"/>
                  </a:schemeClr>
                </a:solidFill>
                <a:effectLst>
                  <a:outerShdw blurRad="63500" dist="101600" dir="2700000" algn="tl" rotWithShape="0">
                    <a:schemeClr val="bg1">
                      <a:alpha val="87000"/>
                    </a:schemeClr>
                  </a:outerShdw>
                </a:effectLst>
              </a:rPr>
              <a:t>Cadre de vie et développement du territoire</a:t>
            </a:r>
            <a:endParaRPr lang="fr-BE" sz="3600" b="1" cap="all" dirty="0">
              <a:solidFill>
                <a:schemeClr val="tx1">
                  <a:lumMod val="75000"/>
                  <a:lumOff val="25000"/>
                </a:schemeClr>
              </a:solidFill>
              <a:effectLst>
                <a:outerShdw blurRad="63500" dist="101600" dir="2700000" algn="tl" rotWithShape="0">
                  <a:schemeClr val="bg1">
                    <a:alpha val="87000"/>
                  </a:schemeClr>
                </a:outerShdw>
              </a:effectLst>
            </a:endParaRPr>
          </a:p>
        </p:txBody>
      </p:sp>
      <p:graphicFrame>
        <p:nvGraphicFramePr>
          <p:cNvPr id="38" name="Diagramme 37"/>
          <p:cNvGraphicFramePr/>
          <p:nvPr>
            <p:extLst>
              <p:ext uri="{D42A27DB-BD31-4B8C-83A1-F6EECF244321}">
                <p14:modId xmlns:p14="http://schemas.microsoft.com/office/powerpoint/2010/main" val="1836605110"/>
              </p:ext>
            </p:extLst>
          </p:nvPr>
        </p:nvGraphicFramePr>
        <p:xfrm>
          <a:off x="1816190" y="548680"/>
          <a:ext cx="7097220" cy="46085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9" name="ZoneTexte 38"/>
          <p:cNvSpPr txBox="1"/>
          <p:nvPr/>
        </p:nvSpPr>
        <p:spPr>
          <a:xfrm>
            <a:off x="9109770" y="1787657"/>
            <a:ext cx="2829423" cy="3539430"/>
          </a:xfrm>
          <a:prstGeom prst="rect">
            <a:avLst/>
          </a:prstGeom>
          <a:noFill/>
        </p:spPr>
        <p:txBody>
          <a:bodyPr wrap="square" rtlCol="0">
            <a:spAutoFit/>
          </a:bodyPr>
          <a:lstStyle/>
          <a:p>
            <a:pPr marL="457200" indent="-457200">
              <a:buFont typeface="Arial" panose="020B0604020202020204" pitchFamily="34" charset="0"/>
              <a:buChar char="•"/>
            </a:pPr>
            <a:r>
              <a:rPr lang="fr-BE" sz="2800" dirty="0" smtClean="0">
                <a:solidFill>
                  <a:schemeClr val="bg1">
                    <a:lumMod val="50000"/>
                  </a:schemeClr>
                </a:solidFill>
              </a:rPr>
              <a:t>Mutualiser les efforts,</a:t>
            </a:r>
          </a:p>
          <a:p>
            <a:pPr marL="457200" indent="-457200">
              <a:buFont typeface="Arial" panose="020B0604020202020204" pitchFamily="34" charset="0"/>
              <a:buChar char="•"/>
            </a:pPr>
            <a:r>
              <a:rPr lang="fr-BE" sz="2800" dirty="0" smtClean="0">
                <a:solidFill>
                  <a:schemeClr val="bg1">
                    <a:lumMod val="50000"/>
                  </a:schemeClr>
                </a:solidFill>
              </a:rPr>
              <a:t>Coordonner les objectifs et moyens, </a:t>
            </a:r>
          </a:p>
          <a:p>
            <a:pPr marL="457200" indent="-457200">
              <a:buFont typeface="Wingdings" panose="05000000000000000000" pitchFamily="2" charset="2"/>
              <a:buChar char="Ø"/>
            </a:pPr>
            <a:r>
              <a:rPr lang="fr-BE" sz="2800" b="1" dirty="0" smtClean="0">
                <a:solidFill>
                  <a:schemeClr val="bg1">
                    <a:lumMod val="50000"/>
                  </a:schemeClr>
                </a:solidFill>
              </a:rPr>
              <a:t>Travail en parallèle</a:t>
            </a:r>
            <a:endParaRPr lang="fr-BE" sz="2800" b="1" dirty="0">
              <a:solidFill>
                <a:schemeClr val="bg1">
                  <a:lumMod val="50000"/>
                </a:schemeClr>
              </a:solidFill>
            </a:endParaRPr>
          </a:p>
          <a:p>
            <a:endParaRPr lang="fr-BE" sz="2800" dirty="0">
              <a:solidFill>
                <a:schemeClr val="bg1">
                  <a:lumMod val="50000"/>
                </a:schemeClr>
              </a:solidFill>
            </a:endParaRPr>
          </a:p>
        </p:txBody>
      </p:sp>
      <p:sp>
        <p:nvSpPr>
          <p:cNvPr id="41" name="ZoneTexte 40"/>
          <p:cNvSpPr txBox="1"/>
          <p:nvPr/>
        </p:nvSpPr>
        <p:spPr>
          <a:xfrm>
            <a:off x="2710472" y="4037375"/>
            <a:ext cx="9641224" cy="1191816"/>
          </a:xfrm>
          <a:prstGeom prst="roundRect">
            <a:avLst/>
          </a:prstGeom>
          <a:solidFill>
            <a:srgbClr val="CC66FF"/>
          </a:solidFill>
        </p:spPr>
        <p:txBody>
          <a:bodyPr wrap="square" rtlCol="0">
            <a:spAutoFit/>
          </a:bodyPr>
          <a:lstStyle/>
          <a:p>
            <a:r>
              <a:rPr lang="fr-BE" sz="3200" b="1" dirty="0">
                <a:solidFill>
                  <a:schemeClr val="bg1"/>
                </a:solidFill>
              </a:rPr>
              <a:t>Inventaire des périmètres d'intérêt paysager et de point de vue </a:t>
            </a:r>
            <a:r>
              <a:rPr lang="fr-BE" sz="3200" b="1" dirty="0" smtClean="0">
                <a:solidFill>
                  <a:schemeClr val="bg1"/>
                </a:solidFill>
              </a:rPr>
              <a:t>remarquable</a:t>
            </a:r>
            <a:endParaRPr lang="fr-BE" sz="3200" b="1" dirty="0">
              <a:solidFill>
                <a:schemeClr val="bg1"/>
              </a:solidFill>
            </a:endParaRPr>
          </a:p>
        </p:txBody>
      </p:sp>
    </p:spTree>
    <p:custDataLst>
      <p:tags r:id="rId1"/>
    </p:custDataLst>
    <p:extLst>
      <p:ext uri="{BB962C8B-B14F-4D97-AF65-F5344CB8AC3E}">
        <p14:creationId xmlns:p14="http://schemas.microsoft.com/office/powerpoint/2010/main" val="32130563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51" name="Bulle ronde 50"/>
          <p:cNvSpPr/>
          <p:nvPr/>
        </p:nvSpPr>
        <p:spPr>
          <a:xfrm>
            <a:off x="9715618" y="-260885"/>
            <a:ext cx="2905326" cy="1530174"/>
          </a:xfrm>
          <a:prstGeom prst="wedgeEllipseCallout">
            <a:avLst>
              <a:gd name="adj1" fmla="val -22962"/>
              <a:gd name="adj2" fmla="val 75334"/>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800" dirty="0" smtClean="0"/>
          </a:p>
        </p:txBody>
      </p:sp>
      <p:pic>
        <p:nvPicPr>
          <p:cNvPr id="31" name="Imag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33" name="Groupe 32"/>
          <p:cNvGrpSpPr/>
          <p:nvPr/>
        </p:nvGrpSpPr>
        <p:grpSpPr>
          <a:xfrm>
            <a:off x="1527993" y="5499230"/>
            <a:ext cx="10649700" cy="1076775"/>
            <a:chOff x="1527993" y="5499230"/>
            <a:chExt cx="9112352" cy="1076775"/>
          </a:xfrm>
        </p:grpSpPr>
        <p:cxnSp>
          <p:nvCxnSpPr>
            <p:cNvPr id="35" name="Connecteur droit 34"/>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0" name="Connecteur droit 39"/>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Flèche droite 33"/>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44" name="Connecteur droit 43"/>
          <p:cNvCxnSpPr/>
          <p:nvPr/>
        </p:nvCxnSpPr>
        <p:spPr>
          <a:xfrm flipH="1">
            <a:off x="1783202" y="1683785"/>
            <a:ext cx="8163" cy="4895574"/>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52" name="ZoneTexte 51"/>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53" name="ZoneTexte 52"/>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4" name="ZoneTexte 53"/>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5" name="ZoneTexte 54"/>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6" name="ZoneTexte 55"/>
          <p:cNvSpPr txBox="1"/>
          <p:nvPr/>
        </p:nvSpPr>
        <p:spPr>
          <a:xfrm>
            <a:off x="11080523" y="5746678"/>
            <a:ext cx="2021702" cy="584775"/>
          </a:xfrm>
          <a:prstGeom prst="rect">
            <a:avLst/>
          </a:prstGeom>
          <a:noFill/>
        </p:spPr>
        <p:txBody>
          <a:bodyPr wrap="square" rtlCol="0">
            <a:spAutoFit/>
          </a:bodyPr>
          <a:lstStyle/>
          <a:p>
            <a:r>
              <a:rPr lang="fr-BE" sz="3200" b="1" dirty="0" smtClean="0">
                <a:solidFill>
                  <a:srgbClr val="CC66FF"/>
                </a:solidFill>
              </a:rPr>
              <a:t>Juin </a:t>
            </a:r>
            <a:endParaRPr lang="fr-BE" sz="3200" b="1" dirty="0">
              <a:solidFill>
                <a:srgbClr val="CC66FF"/>
              </a:solidFill>
            </a:endParaRPr>
          </a:p>
        </p:txBody>
      </p:sp>
      <p:sp>
        <p:nvSpPr>
          <p:cNvPr id="37" name="Titre 1"/>
          <p:cNvSpPr txBox="1">
            <a:spLocks/>
          </p:cNvSpPr>
          <p:nvPr/>
        </p:nvSpPr>
        <p:spPr>
          <a:xfrm>
            <a:off x="1912707" y="-22004"/>
            <a:ext cx="10123953" cy="1143000"/>
          </a:xfrm>
          <a:prstGeom prst="rect">
            <a:avLst/>
          </a:prstGeom>
          <a:ln>
            <a:noFill/>
          </a:ln>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6838" algn="l"/>
            <a:r>
              <a:rPr lang="fr-BE" sz="3600" b="1" cap="all" dirty="0" smtClean="0">
                <a:solidFill>
                  <a:schemeClr val="tx1">
                    <a:lumMod val="75000"/>
                    <a:lumOff val="25000"/>
                  </a:schemeClr>
                </a:solidFill>
                <a:effectLst>
                  <a:outerShdw blurRad="63500" dist="101600" dir="2700000" algn="tl" rotWithShape="0">
                    <a:schemeClr val="bg1">
                      <a:alpha val="87000"/>
                    </a:schemeClr>
                  </a:outerShdw>
                </a:effectLst>
              </a:rPr>
              <a:t>Cadre de vie et développement du territoire</a:t>
            </a:r>
            <a:endParaRPr lang="fr-BE" sz="3600" b="1" cap="all" dirty="0">
              <a:solidFill>
                <a:schemeClr val="tx1">
                  <a:lumMod val="75000"/>
                  <a:lumOff val="25000"/>
                </a:schemeClr>
              </a:solidFill>
              <a:effectLst>
                <a:outerShdw blurRad="63500" dist="101600" dir="2700000" algn="tl" rotWithShape="0">
                  <a:schemeClr val="bg1">
                    <a:alpha val="87000"/>
                  </a:schemeClr>
                </a:outerShdw>
              </a:effectLst>
            </a:endParaRPr>
          </a:p>
        </p:txBody>
      </p:sp>
      <p:pic>
        <p:nvPicPr>
          <p:cNvPr id="28" name="Imag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29" name="Groupe 28"/>
          <p:cNvGrpSpPr/>
          <p:nvPr/>
        </p:nvGrpSpPr>
        <p:grpSpPr>
          <a:xfrm>
            <a:off x="1527993" y="5499230"/>
            <a:ext cx="10649700" cy="1076775"/>
            <a:chOff x="1527993" y="5499230"/>
            <a:chExt cx="9112352" cy="1076775"/>
          </a:xfrm>
        </p:grpSpPr>
        <p:cxnSp>
          <p:nvCxnSpPr>
            <p:cNvPr id="30" name="Connecteur droit 29"/>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32" name="Connecteur droit 31"/>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6" name="Flèche droite 35"/>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2" name="ZoneTexte 41"/>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43" name="ZoneTexte 42"/>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45" name="ZoneTexte 44"/>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7" name="ZoneTexte 56"/>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8" name="ZoneTexte 57"/>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cxnSp>
        <p:nvCxnSpPr>
          <p:cNvPr id="63" name="Connecteur droit 62"/>
          <p:cNvCxnSpPr/>
          <p:nvPr/>
        </p:nvCxnSpPr>
        <p:spPr>
          <a:xfrm flipH="1">
            <a:off x="1783202" y="1683785"/>
            <a:ext cx="8163" cy="4895574"/>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a:xfrm>
            <a:off x="1200519" y="1977953"/>
            <a:ext cx="7261772" cy="2308324"/>
          </a:xfrm>
          <a:prstGeom prst="rect">
            <a:avLst/>
          </a:prstGeom>
          <a:solidFill>
            <a:schemeClr val="bg1"/>
          </a:solidFill>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wrap="square" rtlCol="0">
            <a:spAutoFit/>
          </a:bodyPr>
          <a:lstStyle/>
          <a:p>
            <a:pPr marL="285750" indent="-285750">
              <a:buFont typeface="Arial" panose="020B0604020202020204" pitchFamily="34" charset="0"/>
              <a:buChar char="•"/>
            </a:pPr>
            <a:r>
              <a:rPr lang="fr-BE" sz="2400" b="1" dirty="0">
                <a:solidFill>
                  <a:srgbClr val="CC66FF"/>
                </a:solidFill>
              </a:rPr>
              <a:t>Présentation </a:t>
            </a:r>
            <a:r>
              <a:rPr lang="fr-BE" sz="2400" b="1" dirty="0" smtClean="0">
                <a:solidFill>
                  <a:srgbClr val="CC66FF"/>
                </a:solidFill>
              </a:rPr>
              <a:t>de l’enquête ADESA</a:t>
            </a:r>
            <a:endParaRPr lang="fr-BE" sz="2400" b="1" dirty="0">
              <a:solidFill>
                <a:srgbClr val="CC66FF"/>
              </a:solidFill>
            </a:endParaRPr>
          </a:p>
          <a:p>
            <a:pPr marL="285750" indent="-285750">
              <a:buFont typeface="Arial" panose="020B0604020202020204" pitchFamily="34" charset="0"/>
              <a:buChar char="•"/>
            </a:pPr>
            <a:r>
              <a:rPr lang="fr-BE" sz="2400" b="1" dirty="0" smtClean="0">
                <a:solidFill>
                  <a:srgbClr val="CC66FF"/>
                </a:solidFill>
              </a:rPr>
              <a:t>Présentation </a:t>
            </a:r>
            <a:r>
              <a:rPr lang="fr-BE" sz="2400" b="1" dirty="0">
                <a:solidFill>
                  <a:srgbClr val="CC66FF"/>
                </a:solidFill>
              </a:rPr>
              <a:t>de la méthode de travail</a:t>
            </a:r>
          </a:p>
          <a:p>
            <a:pPr marL="285750" indent="-285750">
              <a:buFont typeface="Arial" panose="020B0604020202020204" pitchFamily="34" charset="0"/>
              <a:buChar char="•"/>
            </a:pPr>
            <a:r>
              <a:rPr lang="fr-BE" sz="2400" b="1" dirty="0">
                <a:solidFill>
                  <a:srgbClr val="CC66FF"/>
                </a:solidFill>
              </a:rPr>
              <a:t>Présentation des atouts et faiblesses de la </a:t>
            </a:r>
            <a:r>
              <a:rPr lang="fr-BE" sz="2400" b="1" dirty="0" smtClean="0">
                <a:solidFill>
                  <a:srgbClr val="CC66FF"/>
                </a:solidFill>
              </a:rPr>
              <a:t>commune: Cadre </a:t>
            </a:r>
            <a:r>
              <a:rPr lang="fr-BE" sz="2400" b="1" dirty="0">
                <a:solidFill>
                  <a:srgbClr val="CC66FF"/>
                </a:solidFill>
              </a:rPr>
              <a:t>de vie et développement du territoire</a:t>
            </a:r>
          </a:p>
          <a:p>
            <a:pPr marL="285750" indent="-285750">
              <a:buFont typeface="Arial" panose="020B0604020202020204" pitchFamily="34" charset="0"/>
              <a:buChar char="•"/>
            </a:pPr>
            <a:r>
              <a:rPr lang="fr-BE" sz="2400" b="1" dirty="0" smtClean="0">
                <a:solidFill>
                  <a:srgbClr val="CC66FF"/>
                </a:solidFill>
              </a:rPr>
              <a:t>Identification </a:t>
            </a:r>
            <a:r>
              <a:rPr lang="fr-BE" sz="2400" b="1" dirty="0">
                <a:solidFill>
                  <a:srgbClr val="CC66FF"/>
                </a:solidFill>
              </a:rPr>
              <a:t>des défis et objectifs de développement</a:t>
            </a:r>
          </a:p>
        </p:txBody>
      </p:sp>
      <p:sp>
        <p:nvSpPr>
          <p:cNvPr id="65" name="ZoneTexte 64"/>
          <p:cNvSpPr txBox="1"/>
          <p:nvPr/>
        </p:nvSpPr>
        <p:spPr>
          <a:xfrm>
            <a:off x="1607421" y="990760"/>
            <a:ext cx="4206741" cy="523220"/>
          </a:xfrm>
          <a:prstGeom prst="rect">
            <a:avLst/>
          </a:prstGeom>
          <a:noFill/>
        </p:spPr>
        <p:txBody>
          <a:bodyPr wrap="square" rtlCol="0">
            <a:spAutoFit/>
          </a:bodyPr>
          <a:lstStyle/>
          <a:p>
            <a:r>
              <a:rPr lang="fr-BE" sz="2800" b="1" dirty="0" smtClean="0">
                <a:solidFill>
                  <a:schemeClr val="bg1">
                    <a:lumMod val="50000"/>
                  </a:schemeClr>
                </a:solidFill>
              </a:rPr>
              <a:t>16 janvier 2018</a:t>
            </a:r>
            <a:endParaRPr lang="fr-BE" sz="2800" b="1" dirty="0">
              <a:solidFill>
                <a:schemeClr val="bg1">
                  <a:lumMod val="50000"/>
                </a:schemeClr>
              </a:solidFill>
            </a:endParaRPr>
          </a:p>
        </p:txBody>
      </p:sp>
      <p:sp>
        <p:nvSpPr>
          <p:cNvPr id="46" name="ZoneTexte 45"/>
          <p:cNvSpPr txBox="1"/>
          <p:nvPr/>
        </p:nvSpPr>
        <p:spPr>
          <a:xfrm>
            <a:off x="1548850" y="4863492"/>
            <a:ext cx="4280605" cy="646986"/>
          </a:xfrm>
          <a:prstGeom prst="roundRect">
            <a:avLst/>
          </a:prstGeom>
          <a:solidFill>
            <a:srgbClr val="002060"/>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1</a:t>
            </a:r>
            <a:r>
              <a:rPr lang="fr-BE" sz="3200" b="1" baseline="30000" dirty="0" smtClean="0">
                <a:solidFill>
                  <a:schemeClr val="bg1"/>
                </a:solidFill>
              </a:rPr>
              <a:t>er</a:t>
            </a:r>
            <a:r>
              <a:rPr lang="fr-BE" sz="3200" b="1" dirty="0" smtClean="0">
                <a:solidFill>
                  <a:schemeClr val="bg1"/>
                </a:solidFill>
              </a:rPr>
              <a:t> temps </a:t>
            </a:r>
          </a:p>
        </p:txBody>
      </p:sp>
    </p:spTree>
    <p:custDataLst>
      <p:tags r:id="rId1"/>
    </p:custDataLst>
    <p:extLst>
      <p:ext uri="{BB962C8B-B14F-4D97-AF65-F5344CB8AC3E}">
        <p14:creationId xmlns:p14="http://schemas.microsoft.com/office/powerpoint/2010/main" val="1625781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ZoneTexte 61"/>
          <p:cNvSpPr txBox="1"/>
          <p:nvPr/>
        </p:nvSpPr>
        <p:spPr>
          <a:xfrm>
            <a:off x="2162806" y="3346931"/>
            <a:ext cx="10105247" cy="510778"/>
          </a:xfrm>
          <a:prstGeom prst="roundRect">
            <a:avLst/>
          </a:prstGeom>
          <a:gradFill flip="none" rotWithShape="1">
            <a:gsLst>
              <a:gs pos="0">
                <a:srgbClr val="808080">
                  <a:tint val="66000"/>
                  <a:satMod val="160000"/>
                </a:srgbClr>
              </a:gs>
              <a:gs pos="50000">
                <a:srgbClr val="808080">
                  <a:tint val="44500"/>
                  <a:satMod val="160000"/>
                </a:srgbClr>
              </a:gs>
              <a:gs pos="100000">
                <a:schemeClr val="bg1"/>
              </a:gs>
            </a:gsLst>
            <a:lin ang="0" scaled="1"/>
            <a:tileRect/>
          </a:gradFill>
          <a:effectLst>
            <a:outerShdw blurRad="50800" dist="38100" dir="2700000" algn="tl" rotWithShape="0">
              <a:prstClr val="black">
                <a:alpha val="40000"/>
              </a:prstClr>
            </a:outerShdw>
          </a:effectLst>
        </p:spPr>
        <p:txBody>
          <a:bodyPr wrap="square" rtlCol="0">
            <a:spAutoFit/>
          </a:bodyPr>
          <a:lstStyle/>
          <a:p>
            <a:pPr marL="7620000"/>
            <a:r>
              <a:rPr lang="fr-BE" sz="2400" b="1" dirty="0" smtClean="0">
                <a:solidFill>
                  <a:schemeClr val="tx1">
                    <a:lumMod val="75000"/>
                    <a:lumOff val="25000"/>
                  </a:schemeClr>
                </a:solidFill>
              </a:rPr>
              <a:t>ADESA</a:t>
            </a:r>
          </a:p>
        </p:txBody>
      </p:sp>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51" name="Bulle ronde 50"/>
          <p:cNvSpPr/>
          <p:nvPr/>
        </p:nvSpPr>
        <p:spPr>
          <a:xfrm>
            <a:off x="9715618" y="-260885"/>
            <a:ext cx="2905326" cy="1530174"/>
          </a:xfrm>
          <a:prstGeom prst="wedgeEllipseCallout">
            <a:avLst>
              <a:gd name="adj1" fmla="val -22962"/>
              <a:gd name="adj2" fmla="val 75334"/>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4800" dirty="0" smtClean="0"/>
          </a:p>
        </p:txBody>
      </p:sp>
      <p:pic>
        <p:nvPicPr>
          <p:cNvPr id="31" name="Imag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33" name="Groupe 32"/>
          <p:cNvGrpSpPr/>
          <p:nvPr/>
        </p:nvGrpSpPr>
        <p:grpSpPr>
          <a:xfrm>
            <a:off x="1527993" y="5499230"/>
            <a:ext cx="10649700" cy="1076775"/>
            <a:chOff x="1527993" y="5499230"/>
            <a:chExt cx="9112352" cy="1076775"/>
          </a:xfrm>
        </p:grpSpPr>
        <p:cxnSp>
          <p:nvCxnSpPr>
            <p:cNvPr id="35" name="Connecteur droit 34"/>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40" name="Connecteur droit 39"/>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4" name="Flèche droite 33"/>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44" name="Connecteur droit 43"/>
          <p:cNvCxnSpPr/>
          <p:nvPr/>
        </p:nvCxnSpPr>
        <p:spPr>
          <a:xfrm flipH="1">
            <a:off x="1783202" y="1683785"/>
            <a:ext cx="8163" cy="4895574"/>
          </a:xfrm>
          <a:prstGeom prst="line">
            <a:avLst/>
          </a:prstGeom>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52" name="ZoneTexte 51"/>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53" name="ZoneTexte 52"/>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54" name="ZoneTexte 53"/>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5" name="ZoneTexte 54"/>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6" name="ZoneTexte 55"/>
          <p:cNvSpPr txBox="1"/>
          <p:nvPr/>
        </p:nvSpPr>
        <p:spPr>
          <a:xfrm>
            <a:off x="11080523" y="5746678"/>
            <a:ext cx="2021702" cy="584775"/>
          </a:xfrm>
          <a:prstGeom prst="rect">
            <a:avLst/>
          </a:prstGeom>
          <a:noFill/>
        </p:spPr>
        <p:txBody>
          <a:bodyPr wrap="square" rtlCol="0">
            <a:spAutoFit/>
          </a:bodyPr>
          <a:lstStyle/>
          <a:p>
            <a:r>
              <a:rPr lang="fr-BE" sz="3200" b="1" dirty="0" smtClean="0">
                <a:solidFill>
                  <a:srgbClr val="CC66FF"/>
                </a:solidFill>
              </a:rPr>
              <a:t>Juin </a:t>
            </a:r>
            <a:endParaRPr lang="fr-BE" sz="3200" b="1" dirty="0">
              <a:solidFill>
                <a:srgbClr val="CC66FF"/>
              </a:solidFill>
            </a:endParaRPr>
          </a:p>
        </p:txBody>
      </p:sp>
      <p:sp>
        <p:nvSpPr>
          <p:cNvPr id="37" name="Titre 1"/>
          <p:cNvSpPr txBox="1">
            <a:spLocks/>
          </p:cNvSpPr>
          <p:nvPr/>
        </p:nvSpPr>
        <p:spPr>
          <a:xfrm>
            <a:off x="1912707" y="-22004"/>
            <a:ext cx="10123953" cy="1143000"/>
          </a:xfrm>
          <a:prstGeom prst="rect">
            <a:avLst/>
          </a:prstGeom>
          <a:ln>
            <a:noFill/>
          </a:ln>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6838" algn="l"/>
            <a:r>
              <a:rPr lang="fr-BE" sz="3600" b="1" cap="all" dirty="0" smtClean="0">
                <a:solidFill>
                  <a:schemeClr val="tx1">
                    <a:lumMod val="75000"/>
                    <a:lumOff val="25000"/>
                  </a:schemeClr>
                </a:solidFill>
                <a:effectLst>
                  <a:outerShdw blurRad="63500" dist="101600" dir="2700000" algn="tl" rotWithShape="0">
                    <a:schemeClr val="bg1">
                      <a:alpha val="87000"/>
                    </a:schemeClr>
                  </a:outerShdw>
                </a:effectLst>
              </a:rPr>
              <a:t>Cadre de vie et développement du territoire</a:t>
            </a:r>
            <a:endParaRPr lang="fr-BE" sz="3600" b="1" cap="all" dirty="0">
              <a:solidFill>
                <a:schemeClr val="tx1">
                  <a:lumMod val="75000"/>
                  <a:lumOff val="25000"/>
                </a:schemeClr>
              </a:solidFill>
              <a:effectLst>
                <a:outerShdw blurRad="63500" dist="101600" dir="2700000" algn="tl" rotWithShape="0">
                  <a:schemeClr val="bg1">
                    <a:alpha val="87000"/>
                  </a:schemeClr>
                </a:outerShdw>
              </a:effectLst>
            </a:endParaRPr>
          </a:p>
        </p:txBody>
      </p:sp>
      <p:pic>
        <p:nvPicPr>
          <p:cNvPr id="28" name="Imag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nvGrpSpPr>
          <p:cNvPr id="29" name="Groupe 28"/>
          <p:cNvGrpSpPr/>
          <p:nvPr/>
        </p:nvGrpSpPr>
        <p:grpSpPr>
          <a:xfrm>
            <a:off x="1527993" y="5499230"/>
            <a:ext cx="10649700" cy="1076775"/>
            <a:chOff x="1527993" y="5499230"/>
            <a:chExt cx="9112352" cy="1076775"/>
          </a:xfrm>
        </p:grpSpPr>
        <p:cxnSp>
          <p:nvCxnSpPr>
            <p:cNvPr id="30" name="Connecteur droit 29"/>
            <p:cNvCxnSpPr/>
            <p:nvPr/>
          </p:nvCxnSpPr>
          <p:spPr>
            <a:xfrm>
              <a:off x="1550495" y="5765969"/>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32" name="Connecteur droit 31"/>
            <p:cNvCxnSpPr/>
            <p:nvPr/>
          </p:nvCxnSpPr>
          <p:spPr>
            <a:xfrm>
              <a:off x="1527993" y="6293136"/>
              <a:ext cx="8325925" cy="16184"/>
            </a:xfrm>
            <a:prstGeom prst="line">
              <a:avLst/>
            </a:prstGeom>
            <a:solidFill>
              <a:schemeClr val="bg1"/>
            </a:solid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36" name="Flèche droite 35"/>
            <p:cNvSpPr/>
            <p:nvPr/>
          </p:nvSpPr>
          <p:spPr>
            <a:xfrm>
              <a:off x="9591507" y="5499230"/>
              <a:ext cx="1048838" cy="1076775"/>
            </a:xfrm>
            <a:prstGeom prst="right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42" name="ZoneTexte 41"/>
          <p:cNvSpPr txBox="1"/>
          <p:nvPr/>
        </p:nvSpPr>
        <p:spPr>
          <a:xfrm>
            <a:off x="3946199" y="5748582"/>
            <a:ext cx="1993022" cy="584775"/>
          </a:xfrm>
          <a:prstGeom prst="rect">
            <a:avLst/>
          </a:prstGeom>
          <a:noFill/>
        </p:spPr>
        <p:txBody>
          <a:bodyPr wrap="square" rtlCol="0">
            <a:spAutoFit/>
          </a:bodyPr>
          <a:lstStyle/>
          <a:p>
            <a:r>
              <a:rPr lang="fr-BE" sz="3200" b="1" dirty="0" smtClean="0">
                <a:solidFill>
                  <a:srgbClr val="CC66FF"/>
                </a:solidFill>
              </a:rPr>
              <a:t>Janvier</a:t>
            </a:r>
            <a:endParaRPr lang="fr-BE" sz="3200" b="1" dirty="0">
              <a:solidFill>
                <a:srgbClr val="CC66FF"/>
              </a:solidFill>
            </a:endParaRPr>
          </a:p>
        </p:txBody>
      </p:sp>
      <p:sp>
        <p:nvSpPr>
          <p:cNvPr id="43" name="ZoneTexte 42"/>
          <p:cNvSpPr txBox="1"/>
          <p:nvPr/>
        </p:nvSpPr>
        <p:spPr>
          <a:xfrm>
            <a:off x="5683559" y="5748581"/>
            <a:ext cx="1993022" cy="584775"/>
          </a:xfrm>
          <a:prstGeom prst="rect">
            <a:avLst/>
          </a:prstGeom>
          <a:noFill/>
        </p:spPr>
        <p:txBody>
          <a:bodyPr wrap="square" rtlCol="0">
            <a:spAutoFit/>
          </a:bodyPr>
          <a:lstStyle/>
          <a:p>
            <a:r>
              <a:rPr lang="fr-BE" sz="3200" b="1" dirty="0" smtClean="0">
                <a:solidFill>
                  <a:srgbClr val="CC66FF"/>
                </a:solidFill>
              </a:rPr>
              <a:t>Février</a:t>
            </a:r>
            <a:endParaRPr lang="fr-BE" sz="3200" b="1" dirty="0">
              <a:solidFill>
                <a:srgbClr val="CC66FF"/>
              </a:solidFill>
            </a:endParaRPr>
          </a:p>
        </p:txBody>
      </p:sp>
      <p:sp>
        <p:nvSpPr>
          <p:cNvPr id="45" name="ZoneTexte 44"/>
          <p:cNvSpPr txBox="1"/>
          <p:nvPr/>
        </p:nvSpPr>
        <p:spPr>
          <a:xfrm>
            <a:off x="7420919" y="5744932"/>
            <a:ext cx="1061225" cy="584775"/>
          </a:xfrm>
          <a:prstGeom prst="rect">
            <a:avLst/>
          </a:prstGeom>
          <a:noFill/>
        </p:spPr>
        <p:txBody>
          <a:bodyPr wrap="square" rtlCol="0">
            <a:spAutoFit/>
          </a:bodyPr>
          <a:lstStyle/>
          <a:p>
            <a:r>
              <a:rPr lang="fr-BE" sz="3200" b="1" dirty="0" smtClean="0">
                <a:solidFill>
                  <a:srgbClr val="CC66FF"/>
                </a:solidFill>
              </a:rPr>
              <a:t>Mars </a:t>
            </a:r>
            <a:endParaRPr lang="fr-BE" sz="3200" b="1" dirty="0">
              <a:solidFill>
                <a:srgbClr val="CC66FF"/>
              </a:solidFill>
            </a:endParaRPr>
          </a:p>
        </p:txBody>
      </p:sp>
      <p:sp>
        <p:nvSpPr>
          <p:cNvPr id="46" name="ZoneTexte 45"/>
          <p:cNvSpPr txBox="1"/>
          <p:nvPr/>
        </p:nvSpPr>
        <p:spPr>
          <a:xfrm>
            <a:off x="1548850" y="4863492"/>
            <a:ext cx="4280605" cy="646986"/>
          </a:xfrm>
          <a:prstGeom prst="roundRect">
            <a:avLst/>
          </a:prstGeom>
          <a:solidFill>
            <a:srgbClr val="002060"/>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1</a:t>
            </a:r>
            <a:r>
              <a:rPr lang="fr-BE" sz="3200" b="1" baseline="30000" dirty="0" smtClean="0">
                <a:solidFill>
                  <a:schemeClr val="bg1"/>
                </a:solidFill>
              </a:rPr>
              <a:t>er</a:t>
            </a:r>
            <a:r>
              <a:rPr lang="fr-BE" sz="3200" b="1" dirty="0" smtClean="0">
                <a:solidFill>
                  <a:schemeClr val="bg1"/>
                </a:solidFill>
              </a:rPr>
              <a:t> temps </a:t>
            </a:r>
          </a:p>
        </p:txBody>
      </p:sp>
      <p:sp>
        <p:nvSpPr>
          <p:cNvPr id="48" name="ZoneTexte 47"/>
          <p:cNvSpPr txBox="1"/>
          <p:nvPr/>
        </p:nvSpPr>
        <p:spPr>
          <a:xfrm>
            <a:off x="7878097" y="4863492"/>
            <a:ext cx="2149276" cy="646986"/>
          </a:xfrm>
          <a:prstGeom prst="roundRect">
            <a:avLst/>
          </a:prstGeom>
          <a:solidFill>
            <a:srgbClr val="808080">
              <a:alpha val="50196"/>
            </a:srgbClr>
          </a:solidFill>
          <a:effectLst>
            <a:outerShdw blurRad="50800" dist="38100" dir="2700000" algn="tl" rotWithShape="0">
              <a:prstClr val="black">
                <a:alpha val="40000"/>
              </a:prstClr>
            </a:outerShdw>
          </a:effectLst>
        </p:spPr>
        <p:txBody>
          <a:bodyPr wrap="square" rtlCol="0">
            <a:spAutoFit/>
          </a:bodyPr>
          <a:lstStyle/>
          <a:p>
            <a:pPr algn="ctr"/>
            <a:r>
              <a:rPr lang="fr-BE" sz="3200" b="1" dirty="0" smtClean="0">
                <a:solidFill>
                  <a:schemeClr val="bg1"/>
                </a:solidFill>
              </a:rPr>
              <a:t>2</a:t>
            </a:r>
            <a:r>
              <a:rPr lang="fr-BE" sz="3200" b="1" baseline="30000" dirty="0" smtClean="0">
                <a:solidFill>
                  <a:schemeClr val="bg1"/>
                </a:solidFill>
              </a:rPr>
              <a:t>ème</a:t>
            </a:r>
            <a:r>
              <a:rPr lang="fr-BE" sz="3200" b="1" dirty="0" smtClean="0">
                <a:solidFill>
                  <a:schemeClr val="bg1"/>
                </a:solidFill>
              </a:rPr>
              <a:t> temps </a:t>
            </a:r>
          </a:p>
        </p:txBody>
      </p:sp>
      <p:sp>
        <p:nvSpPr>
          <p:cNvPr id="57" name="ZoneTexte 56"/>
          <p:cNvSpPr txBox="1"/>
          <p:nvPr/>
        </p:nvSpPr>
        <p:spPr>
          <a:xfrm>
            <a:off x="8754818" y="5744932"/>
            <a:ext cx="2021702" cy="584775"/>
          </a:xfrm>
          <a:prstGeom prst="rect">
            <a:avLst/>
          </a:prstGeom>
          <a:noFill/>
        </p:spPr>
        <p:txBody>
          <a:bodyPr wrap="square" rtlCol="0">
            <a:spAutoFit/>
          </a:bodyPr>
          <a:lstStyle/>
          <a:p>
            <a:r>
              <a:rPr lang="fr-BE" sz="3200" b="1" dirty="0" smtClean="0">
                <a:solidFill>
                  <a:srgbClr val="CC66FF"/>
                </a:solidFill>
              </a:rPr>
              <a:t>Avril </a:t>
            </a:r>
            <a:endParaRPr lang="fr-BE" sz="3200" b="1" dirty="0">
              <a:solidFill>
                <a:srgbClr val="CC66FF"/>
              </a:solidFill>
            </a:endParaRPr>
          </a:p>
        </p:txBody>
      </p:sp>
      <p:sp>
        <p:nvSpPr>
          <p:cNvPr id="58" name="ZoneTexte 57"/>
          <p:cNvSpPr txBox="1"/>
          <p:nvPr/>
        </p:nvSpPr>
        <p:spPr>
          <a:xfrm>
            <a:off x="9941054" y="5744932"/>
            <a:ext cx="2021702" cy="584775"/>
          </a:xfrm>
          <a:prstGeom prst="rect">
            <a:avLst/>
          </a:prstGeom>
          <a:noFill/>
        </p:spPr>
        <p:txBody>
          <a:bodyPr wrap="square" rtlCol="0">
            <a:spAutoFit/>
          </a:bodyPr>
          <a:lstStyle/>
          <a:p>
            <a:r>
              <a:rPr lang="fr-BE" sz="3200" b="1" dirty="0" smtClean="0">
                <a:solidFill>
                  <a:srgbClr val="CC66FF"/>
                </a:solidFill>
              </a:rPr>
              <a:t>Mai </a:t>
            </a:r>
            <a:endParaRPr lang="fr-BE" sz="3200" b="1" dirty="0">
              <a:solidFill>
                <a:srgbClr val="CC66FF"/>
              </a:solidFill>
            </a:endParaRPr>
          </a:p>
        </p:txBody>
      </p:sp>
      <p:sp>
        <p:nvSpPr>
          <p:cNvPr id="59" name="ZoneTexte 58"/>
          <p:cNvSpPr txBox="1"/>
          <p:nvPr/>
        </p:nvSpPr>
        <p:spPr>
          <a:xfrm rot="16200000">
            <a:off x="10011132" y="4544149"/>
            <a:ext cx="1256848" cy="646986"/>
          </a:xfrm>
          <a:prstGeom prst="roundRect">
            <a:avLst/>
          </a:prstGeom>
          <a:solidFill>
            <a:srgbClr val="FF0000">
              <a:alpha val="50196"/>
            </a:srgbClr>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3200" b="1">
                <a:solidFill>
                  <a:schemeClr val="bg1"/>
                </a:solidFill>
              </a:defRPr>
            </a:lvl1pPr>
          </a:lstStyle>
          <a:p>
            <a:r>
              <a:rPr lang="fr-BE" dirty="0"/>
              <a:t>CLDR</a:t>
            </a:r>
          </a:p>
        </p:txBody>
      </p:sp>
      <p:sp>
        <p:nvSpPr>
          <p:cNvPr id="60" name="ZoneTexte 59"/>
          <p:cNvSpPr txBox="1"/>
          <p:nvPr/>
        </p:nvSpPr>
        <p:spPr>
          <a:xfrm rot="16200000">
            <a:off x="10662100" y="4536795"/>
            <a:ext cx="1256848" cy="646986"/>
          </a:xfrm>
          <a:prstGeom prst="roundRect">
            <a:avLst/>
          </a:prstGeom>
          <a:solidFill>
            <a:srgbClr val="FF0000">
              <a:alpha val="50196"/>
            </a:srgbClr>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3200" b="1">
                <a:solidFill>
                  <a:schemeClr val="bg1"/>
                </a:solidFill>
              </a:defRPr>
            </a:lvl1pPr>
          </a:lstStyle>
          <a:p>
            <a:r>
              <a:rPr lang="fr-BE" dirty="0"/>
              <a:t>CLDR</a:t>
            </a:r>
          </a:p>
        </p:txBody>
      </p:sp>
      <p:sp>
        <p:nvSpPr>
          <p:cNvPr id="61" name="ZoneTexte 60"/>
          <p:cNvSpPr txBox="1"/>
          <p:nvPr/>
        </p:nvSpPr>
        <p:spPr>
          <a:xfrm rot="16200000">
            <a:off x="11316136" y="4534749"/>
            <a:ext cx="1256848" cy="646986"/>
          </a:xfrm>
          <a:prstGeom prst="roundRect">
            <a:avLst/>
          </a:prstGeom>
          <a:solidFill>
            <a:srgbClr val="FF0000">
              <a:alpha val="50196"/>
            </a:srgbClr>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3200" b="1">
                <a:solidFill>
                  <a:schemeClr val="bg1"/>
                </a:solidFill>
              </a:defRPr>
            </a:lvl1pPr>
          </a:lstStyle>
          <a:p>
            <a:r>
              <a:rPr lang="fr-BE" dirty="0"/>
              <a:t>CLDR</a:t>
            </a:r>
          </a:p>
        </p:txBody>
      </p:sp>
      <p:sp>
        <p:nvSpPr>
          <p:cNvPr id="63" name="ZoneTexte 62"/>
          <p:cNvSpPr txBox="1"/>
          <p:nvPr/>
        </p:nvSpPr>
        <p:spPr>
          <a:xfrm>
            <a:off x="1340986" y="1982559"/>
            <a:ext cx="2198714" cy="2308324"/>
          </a:xfrm>
          <a:prstGeom prst="rect">
            <a:avLst/>
          </a:prstGeom>
          <a:solidFill>
            <a:schemeClr val="bg1"/>
          </a:solidFill>
          <a:ln w="38100">
            <a:solidFill>
              <a:srgbClr val="CC66FF"/>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wrap="square" rtlCol="0">
            <a:spAutoFit/>
          </a:bodyPr>
          <a:lstStyle/>
          <a:p>
            <a:pPr marL="285750" indent="-285750">
              <a:buFont typeface="Arial" panose="020B0604020202020204" pitchFamily="34" charset="0"/>
              <a:buChar char="•"/>
            </a:pPr>
            <a:r>
              <a:rPr lang="fr-BE" sz="2400" b="1" dirty="0" smtClean="0">
                <a:solidFill>
                  <a:srgbClr val="CC66FF"/>
                </a:solidFill>
              </a:rPr>
              <a:t>Travail en synergie</a:t>
            </a:r>
          </a:p>
          <a:p>
            <a:pPr marL="285750" indent="-285750">
              <a:buFont typeface="Arial" panose="020B0604020202020204" pitchFamily="34" charset="0"/>
              <a:buChar char="•"/>
            </a:pPr>
            <a:r>
              <a:rPr lang="fr-BE" sz="2400" b="1" dirty="0" smtClean="0">
                <a:solidFill>
                  <a:srgbClr val="CC66FF"/>
                </a:solidFill>
              </a:rPr>
              <a:t>Membres en commun</a:t>
            </a:r>
          </a:p>
          <a:p>
            <a:pPr marL="285750" indent="-285750">
              <a:buFont typeface="Arial" panose="020B0604020202020204" pitchFamily="34" charset="0"/>
              <a:buChar char="•"/>
            </a:pPr>
            <a:r>
              <a:rPr lang="fr-BE" sz="2400" b="1" dirty="0" smtClean="0">
                <a:solidFill>
                  <a:srgbClr val="CC66FF"/>
                </a:solidFill>
              </a:rPr>
              <a:t>Relais FRW</a:t>
            </a:r>
          </a:p>
          <a:p>
            <a:pPr marL="285750" indent="-285750">
              <a:buFont typeface="Arial" panose="020B0604020202020204" pitchFamily="34" charset="0"/>
              <a:buChar char="•"/>
            </a:pPr>
            <a:endParaRPr lang="fr-BE" sz="2400" b="1" dirty="0">
              <a:solidFill>
                <a:srgbClr val="CC66FF"/>
              </a:solidFill>
            </a:endParaRPr>
          </a:p>
        </p:txBody>
      </p:sp>
      <p:graphicFrame>
        <p:nvGraphicFramePr>
          <p:cNvPr id="3" name="Diagramme 2"/>
          <p:cNvGraphicFramePr/>
          <p:nvPr>
            <p:extLst>
              <p:ext uri="{D42A27DB-BD31-4B8C-83A1-F6EECF244321}">
                <p14:modId xmlns:p14="http://schemas.microsoft.com/office/powerpoint/2010/main" val="2661193231"/>
              </p:ext>
            </p:extLst>
          </p:nvPr>
        </p:nvGraphicFramePr>
        <p:xfrm>
          <a:off x="2233581" y="2612311"/>
          <a:ext cx="4533366" cy="26632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5" name="ZoneTexte 64"/>
          <p:cNvSpPr txBox="1"/>
          <p:nvPr/>
        </p:nvSpPr>
        <p:spPr>
          <a:xfrm rot="16200000">
            <a:off x="5915329" y="4584728"/>
            <a:ext cx="1256848" cy="646986"/>
          </a:xfrm>
          <a:prstGeom prst="roundRect">
            <a:avLst/>
          </a:prstGeom>
          <a:solidFill>
            <a:srgbClr val="FF0000"/>
          </a:solidFill>
          <a:ln>
            <a:noFill/>
          </a:ln>
          <a:effectLst>
            <a:outerShdw blurRad="50800" dist="38100" dir="2700000" algn="tl" rotWithShape="0">
              <a:prstClr val="black">
                <a:alpha val="40000"/>
              </a:prstClr>
            </a:outerShdw>
          </a:effectLst>
        </p:spPr>
        <p:txBody>
          <a:bodyPr wrap="square" rtlCol="0">
            <a:spAutoFit/>
          </a:bodyPr>
          <a:lstStyle>
            <a:defPPr>
              <a:defRPr lang="fr-FR"/>
            </a:defPPr>
            <a:lvl1pPr algn="ctr">
              <a:defRPr sz="3200" b="1">
                <a:solidFill>
                  <a:schemeClr val="bg1"/>
                </a:solidFill>
              </a:defRPr>
            </a:lvl1pPr>
          </a:lstStyle>
          <a:p>
            <a:r>
              <a:rPr lang="fr-BE" dirty="0"/>
              <a:t>CLDR</a:t>
            </a:r>
          </a:p>
        </p:txBody>
      </p:sp>
      <p:sp>
        <p:nvSpPr>
          <p:cNvPr id="47" name="ZoneTexte 46"/>
          <p:cNvSpPr txBox="1"/>
          <p:nvPr/>
        </p:nvSpPr>
        <p:spPr>
          <a:xfrm>
            <a:off x="1607421" y="990760"/>
            <a:ext cx="4206741" cy="523220"/>
          </a:xfrm>
          <a:prstGeom prst="rect">
            <a:avLst/>
          </a:prstGeom>
          <a:noFill/>
        </p:spPr>
        <p:txBody>
          <a:bodyPr wrap="square" rtlCol="0">
            <a:spAutoFit/>
          </a:bodyPr>
          <a:lstStyle/>
          <a:p>
            <a:r>
              <a:rPr lang="fr-BE" sz="2800" b="1" dirty="0" smtClean="0">
                <a:solidFill>
                  <a:schemeClr val="bg1">
                    <a:lumMod val="50000"/>
                  </a:schemeClr>
                </a:solidFill>
              </a:rPr>
              <a:t>16 janvier 2018</a:t>
            </a:r>
            <a:endParaRPr lang="fr-BE" sz="2800" b="1" dirty="0">
              <a:solidFill>
                <a:schemeClr val="bg1">
                  <a:lumMod val="50000"/>
                </a:schemeClr>
              </a:solidFill>
            </a:endParaRPr>
          </a:p>
        </p:txBody>
      </p:sp>
    </p:spTree>
    <p:custDataLst>
      <p:tags r:id="rId1"/>
    </p:custDataLst>
    <p:extLst>
      <p:ext uri="{BB962C8B-B14F-4D97-AF65-F5344CB8AC3E}">
        <p14:creationId xmlns:p14="http://schemas.microsoft.com/office/powerpoint/2010/main" val="1453247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057" y="1167530"/>
            <a:ext cx="5571459" cy="52064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nvGrpSpPr>
          <p:cNvPr id="4" name="Groupe 3"/>
          <p:cNvGrpSpPr/>
          <p:nvPr/>
        </p:nvGrpSpPr>
        <p:grpSpPr>
          <a:xfrm>
            <a:off x="-828599" y="-1224136"/>
            <a:ext cx="2741307" cy="8082136"/>
            <a:chOff x="-828599" y="-1224136"/>
            <a:chExt cx="2741307" cy="8082136"/>
          </a:xfrm>
        </p:grpSpPr>
        <p:grpSp>
          <p:nvGrpSpPr>
            <p:cNvPr id="5" name="Groupe 4"/>
            <p:cNvGrpSpPr/>
            <p:nvPr/>
          </p:nvGrpSpPr>
          <p:grpSpPr>
            <a:xfrm>
              <a:off x="0" y="-171400"/>
              <a:ext cx="864096" cy="7029400"/>
              <a:chOff x="0" y="-171400"/>
              <a:chExt cx="864096" cy="7992888"/>
            </a:xfrm>
            <a:solidFill>
              <a:srgbClr val="C0B5A2"/>
            </a:solidFill>
          </p:grpSpPr>
          <p:sp>
            <p:nvSpPr>
              <p:cNvPr id="10" name="Rectangle 9"/>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1" name="ZoneTexte 13"/>
              <p:cNvSpPr txBox="1"/>
              <p:nvPr/>
            </p:nvSpPr>
            <p:spPr>
              <a:xfrm rot="16200000">
                <a:off x="-2037713" y="3425809"/>
                <a:ext cx="4939523"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a:solidFill>
                      <a:schemeClr val="bg1"/>
                    </a:solidFill>
                  </a:rPr>
                  <a:t>Calendrier </a:t>
                </a:r>
              </a:p>
            </p:txBody>
          </p:sp>
        </p:grpSp>
        <p:grpSp>
          <p:nvGrpSpPr>
            <p:cNvPr id="6" name="Groupe 5"/>
            <p:cNvGrpSpPr/>
            <p:nvPr/>
          </p:nvGrpSpPr>
          <p:grpSpPr>
            <a:xfrm>
              <a:off x="-828599" y="-1224136"/>
              <a:ext cx="2741307" cy="2459119"/>
              <a:chOff x="-828600" y="-1395536"/>
              <a:chExt cx="2741307" cy="2459119"/>
            </a:xfrm>
          </p:grpSpPr>
          <p:sp>
            <p:nvSpPr>
              <p:cNvPr id="8" name="Ellipse 7"/>
              <p:cNvSpPr/>
              <p:nvPr/>
            </p:nvSpPr>
            <p:spPr>
              <a:xfrm rot="10800000">
                <a:off x="-684754" y="-1328082"/>
                <a:ext cx="2597461" cy="2391665"/>
              </a:xfrm>
              <a:prstGeom prst="ellipse">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9" name="Ellipse 8"/>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sp>
        <p:nvSpPr>
          <p:cNvPr id="12" name="Titre 1"/>
          <p:cNvSpPr txBox="1">
            <a:spLocks/>
          </p:cNvSpPr>
          <p:nvPr/>
        </p:nvSpPr>
        <p:spPr>
          <a:xfrm>
            <a:off x="1524000" y="0"/>
            <a:ext cx="91440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41325" algn="l"/>
            <a:r>
              <a:rPr lang="fr-BE" sz="3600" b="1" cap="all" dirty="0" smtClean="0">
                <a:solidFill>
                  <a:srgbClr val="002060"/>
                </a:solidFill>
              </a:rPr>
              <a:t>Evaluation de la réunion</a:t>
            </a:r>
            <a:endParaRPr lang="fr-BE" sz="3600" b="1" cap="all" dirty="0">
              <a:solidFill>
                <a:srgbClr val="002060"/>
              </a:solidFill>
            </a:endParaRPr>
          </a:p>
        </p:txBody>
      </p:sp>
      <p:pic>
        <p:nvPicPr>
          <p:cNvPr id="10244" name="Picture 4" descr="Image associé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1562" y="322088"/>
            <a:ext cx="4014214" cy="168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414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0" y="-184475"/>
            <a:ext cx="864096" cy="7029400"/>
            <a:chOff x="0" y="-171400"/>
            <a:chExt cx="864096" cy="7992888"/>
          </a:xfrm>
          <a:solidFill>
            <a:srgbClr val="C0B5A2"/>
          </a:solidFill>
        </p:grpSpPr>
        <p:sp>
          <p:nvSpPr>
            <p:cNvPr id="16" name="Rectangle 15"/>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7" name="ZoneTexte 13"/>
            <p:cNvSpPr txBox="1"/>
            <p:nvPr/>
          </p:nvSpPr>
          <p:spPr>
            <a:xfrm rot="16200000">
              <a:off x="-2794429" y="4182526"/>
              <a:ext cx="6452955"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a:r>
                <a:rPr lang="fr-BE" sz="4400" b="1" dirty="0" smtClean="0">
                  <a:solidFill>
                    <a:schemeClr val="bg1"/>
                  </a:solidFill>
                </a:rPr>
                <a:t>Introduction</a:t>
              </a:r>
              <a:endParaRPr lang="fr-BE" sz="4400" b="1" dirty="0">
                <a:solidFill>
                  <a:schemeClr val="bg1"/>
                </a:solidFill>
              </a:endParaRPr>
            </a:p>
          </p:txBody>
        </p:sp>
      </p:grpSp>
      <p:grpSp>
        <p:nvGrpSpPr>
          <p:cNvPr id="18" name="Groupe 17"/>
          <p:cNvGrpSpPr/>
          <p:nvPr/>
        </p:nvGrpSpPr>
        <p:grpSpPr>
          <a:xfrm>
            <a:off x="-828599" y="-1237211"/>
            <a:ext cx="2741307" cy="2459119"/>
            <a:chOff x="-828600" y="-1395536"/>
            <a:chExt cx="2741307" cy="2459119"/>
          </a:xfrm>
        </p:grpSpPr>
        <p:sp>
          <p:nvSpPr>
            <p:cNvPr id="19" name="Ellipse 18"/>
            <p:cNvSpPr/>
            <p:nvPr/>
          </p:nvSpPr>
          <p:spPr>
            <a:xfrm rot="10800000">
              <a:off x="-684754" y="-1328082"/>
              <a:ext cx="2597461" cy="239166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0" name="Ellipse 19"/>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sp>
        <p:nvSpPr>
          <p:cNvPr id="31" name="Titre 1"/>
          <p:cNvSpPr txBox="1">
            <a:spLocks/>
          </p:cNvSpPr>
          <p:nvPr/>
        </p:nvSpPr>
        <p:spPr>
          <a:xfrm>
            <a:off x="2180565" y="650409"/>
            <a:ext cx="10123953"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42925" indent="-446088" algn="l"/>
            <a:r>
              <a:rPr lang="fr-BE" sz="3600" b="1" cap="all" dirty="0" smtClean="0">
                <a:solidFill>
                  <a:schemeClr val="tx1">
                    <a:lumMod val="75000"/>
                    <a:lumOff val="25000"/>
                  </a:schemeClr>
                </a:solidFill>
              </a:rPr>
              <a:t>1. Introduction par le </a:t>
            </a:r>
            <a:r>
              <a:rPr lang="fr-BE" sz="3600" b="1" cap="all" dirty="0" smtClean="0">
                <a:solidFill>
                  <a:schemeClr val="tx1">
                    <a:lumMod val="75000"/>
                    <a:lumOff val="25000"/>
                  </a:schemeClr>
                </a:solidFill>
              </a:rPr>
              <a:t>Président </a:t>
            </a:r>
            <a:r>
              <a:rPr lang="fr-BE" sz="3600" b="1" cap="all" dirty="0" smtClean="0">
                <a:solidFill>
                  <a:schemeClr val="tx1">
                    <a:lumMod val="75000"/>
                    <a:lumOff val="25000"/>
                  </a:schemeClr>
                </a:solidFill>
              </a:rPr>
              <a:t>de la CLDR</a:t>
            </a:r>
            <a:endParaRPr lang="fr-BE" sz="3600" b="1" cap="all" dirty="0">
              <a:solidFill>
                <a:schemeClr val="tx1">
                  <a:lumMod val="75000"/>
                  <a:lumOff val="25000"/>
                </a:schemeClr>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206"/>
          <a:stretch/>
        </p:blipFill>
        <p:spPr bwMode="auto">
          <a:xfrm>
            <a:off x="3103961" y="2168860"/>
            <a:ext cx="6010275" cy="4704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3188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828599" y="-1224136"/>
            <a:ext cx="2741307" cy="8082136"/>
            <a:chOff x="-828599" y="-1224136"/>
            <a:chExt cx="2741307" cy="8082136"/>
          </a:xfrm>
        </p:grpSpPr>
        <p:grpSp>
          <p:nvGrpSpPr>
            <p:cNvPr id="5" name="Groupe 4"/>
            <p:cNvGrpSpPr/>
            <p:nvPr/>
          </p:nvGrpSpPr>
          <p:grpSpPr>
            <a:xfrm>
              <a:off x="0" y="-171400"/>
              <a:ext cx="864096" cy="7029400"/>
              <a:chOff x="0" y="-171400"/>
              <a:chExt cx="864096" cy="7992888"/>
            </a:xfrm>
            <a:solidFill>
              <a:srgbClr val="C0B5A2"/>
            </a:solidFill>
          </p:grpSpPr>
          <p:sp>
            <p:nvSpPr>
              <p:cNvPr id="10" name="Rectangle 9"/>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1" name="ZoneTexte 13"/>
              <p:cNvSpPr txBox="1"/>
              <p:nvPr/>
            </p:nvSpPr>
            <p:spPr>
              <a:xfrm rot="16200000">
                <a:off x="-2037713" y="3425809"/>
                <a:ext cx="4939523"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 </a:t>
                </a:r>
                <a:endParaRPr lang="fr-BE" sz="4400" b="1" dirty="0">
                  <a:solidFill>
                    <a:schemeClr val="bg1"/>
                  </a:solidFill>
                </a:endParaRPr>
              </a:p>
            </p:txBody>
          </p:sp>
        </p:grpSp>
        <p:grpSp>
          <p:nvGrpSpPr>
            <p:cNvPr id="6" name="Groupe 5"/>
            <p:cNvGrpSpPr/>
            <p:nvPr/>
          </p:nvGrpSpPr>
          <p:grpSpPr>
            <a:xfrm>
              <a:off x="-828599" y="-1224136"/>
              <a:ext cx="2741307" cy="2459119"/>
              <a:chOff x="-828600" y="-1395536"/>
              <a:chExt cx="2741307" cy="2459119"/>
            </a:xfrm>
          </p:grpSpPr>
          <p:sp>
            <p:nvSpPr>
              <p:cNvPr id="8" name="Ellipse 7"/>
              <p:cNvSpPr/>
              <p:nvPr/>
            </p:nvSpPr>
            <p:spPr>
              <a:xfrm rot="10800000">
                <a:off x="-684754" y="-1328082"/>
                <a:ext cx="2597461" cy="2391665"/>
              </a:xfrm>
              <a:prstGeom prst="ellipse">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9" name="Ellipse 8"/>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grpSp>
      <p:sp>
        <p:nvSpPr>
          <p:cNvPr id="12" name="Titre 1"/>
          <p:cNvSpPr txBox="1">
            <a:spLocks/>
          </p:cNvSpPr>
          <p:nvPr/>
        </p:nvSpPr>
        <p:spPr>
          <a:xfrm>
            <a:off x="1524000" y="0"/>
            <a:ext cx="91440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41325" algn="l"/>
            <a:r>
              <a:rPr lang="fr-BE" sz="3600" b="1" cap="all" dirty="0" smtClean="0">
                <a:solidFill>
                  <a:srgbClr val="002060"/>
                </a:solidFill>
              </a:rPr>
              <a:t>Merci de votre attention</a:t>
            </a:r>
            <a:endParaRPr lang="fr-BE" sz="3600" b="1" cap="all" dirty="0">
              <a:solidFill>
                <a:srgbClr val="002060"/>
              </a:solidFill>
            </a:endParaRPr>
          </a:p>
        </p:txBody>
      </p:sp>
      <p:pic>
        <p:nvPicPr>
          <p:cNvPr id="2" name="Image 1"/>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95241" l="4063" r="96437"/>
                    </a14:imgEffect>
                  </a14:imgLayer>
                </a14:imgProps>
              </a:ext>
              <a:ext uri="{28A0092B-C50C-407E-A947-70E740481C1C}">
                <a14:useLocalDpi xmlns:a14="http://schemas.microsoft.com/office/drawing/2010/main"/>
              </a:ext>
            </a:extLst>
          </a:blip>
          <a:srcRect l="5875" t="15968" r="2954" b="16501"/>
          <a:stretch/>
        </p:blipFill>
        <p:spPr>
          <a:xfrm>
            <a:off x="156408" y="909582"/>
            <a:ext cx="8865986" cy="50735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5" name="ZoneTexte 14"/>
          <p:cNvSpPr txBox="1"/>
          <p:nvPr/>
        </p:nvSpPr>
        <p:spPr>
          <a:xfrm>
            <a:off x="7752465" y="2052582"/>
            <a:ext cx="4185465" cy="4955203"/>
          </a:xfrm>
          <a:prstGeom prst="rect">
            <a:avLst/>
          </a:prstGeom>
          <a:noFill/>
        </p:spPr>
        <p:txBody>
          <a:bodyPr wrap="square" rtlCol="0">
            <a:spAutoFit/>
          </a:bodyPr>
          <a:lstStyle/>
          <a:p>
            <a:pPr marL="457200" indent="-457200">
              <a:buFont typeface="Arial" panose="020B0604020202020204" pitchFamily="34" charset="0"/>
              <a:buChar char="•"/>
            </a:pPr>
            <a:r>
              <a:rPr lang="fr-BE" sz="3200" b="1" dirty="0" smtClean="0">
                <a:solidFill>
                  <a:schemeClr val="bg1">
                    <a:lumMod val="50000"/>
                  </a:schemeClr>
                </a:solidFill>
              </a:rPr>
              <a:t>26 octobre: CLDR</a:t>
            </a:r>
          </a:p>
          <a:p>
            <a:pPr marL="457200" indent="-457200">
              <a:buFont typeface="Arial" panose="020B0604020202020204" pitchFamily="34" charset="0"/>
              <a:buChar char="•"/>
            </a:pPr>
            <a:r>
              <a:rPr lang="fr-BE" sz="3200" b="1" dirty="0" smtClean="0">
                <a:solidFill>
                  <a:schemeClr val="bg1">
                    <a:lumMod val="50000"/>
                  </a:schemeClr>
                </a:solidFill>
              </a:rPr>
              <a:t>13 novembre: CLDR</a:t>
            </a:r>
          </a:p>
          <a:p>
            <a:pPr marL="457200" indent="-457200">
              <a:buFont typeface="Arial" panose="020B0604020202020204" pitchFamily="34" charset="0"/>
              <a:buChar char="•"/>
            </a:pPr>
            <a:r>
              <a:rPr lang="fr-BE" sz="3200" i="1" dirty="0" smtClean="0">
                <a:solidFill>
                  <a:schemeClr val="bg1">
                    <a:lumMod val="50000"/>
                  </a:schemeClr>
                </a:solidFill>
              </a:rPr>
              <a:t>27 novembre: GT</a:t>
            </a:r>
          </a:p>
          <a:p>
            <a:pPr marL="457200" indent="-457200">
              <a:buFont typeface="Arial" panose="020B0604020202020204" pitchFamily="34" charset="0"/>
              <a:buChar char="•"/>
            </a:pPr>
            <a:r>
              <a:rPr lang="fr-BE" sz="3200" i="1" dirty="0" smtClean="0">
                <a:solidFill>
                  <a:schemeClr val="bg1">
                    <a:lumMod val="50000"/>
                  </a:schemeClr>
                </a:solidFill>
              </a:rPr>
              <a:t>5 décembre: GT</a:t>
            </a:r>
          </a:p>
          <a:p>
            <a:pPr marL="457200" indent="-457200">
              <a:buFont typeface="Arial" panose="020B0604020202020204" pitchFamily="34" charset="0"/>
              <a:buChar char="•"/>
            </a:pPr>
            <a:r>
              <a:rPr lang="fr-BE" sz="3200" i="1" dirty="0" smtClean="0">
                <a:solidFill>
                  <a:schemeClr val="bg1">
                    <a:lumMod val="50000"/>
                  </a:schemeClr>
                </a:solidFill>
              </a:rPr>
              <a:t>8 janvier: GT</a:t>
            </a:r>
          </a:p>
          <a:p>
            <a:pPr marL="457200" indent="-457200">
              <a:buFont typeface="Arial" panose="020B0604020202020204" pitchFamily="34" charset="0"/>
              <a:buChar char="•"/>
            </a:pPr>
            <a:r>
              <a:rPr lang="fr-BE" sz="3200" i="1" dirty="0" smtClean="0">
                <a:solidFill>
                  <a:schemeClr val="bg1">
                    <a:lumMod val="50000"/>
                  </a:schemeClr>
                </a:solidFill>
              </a:rPr>
              <a:t>16 janvier: GT</a:t>
            </a:r>
          </a:p>
          <a:p>
            <a:pPr marL="457200" indent="-457200">
              <a:buFont typeface="Arial" panose="020B0604020202020204" pitchFamily="34" charset="0"/>
              <a:buChar char="•"/>
            </a:pPr>
            <a:r>
              <a:rPr lang="fr-BE" sz="3200" i="1" dirty="0" smtClean="0">
                <a:solidFill>
                  <a:schemeClr val="bg1">
                    <a:lumMod val="50000"/>
                  </a:schemeClr>
                </a:solidFill>
              </a:rPr>
              <a:t>22 janvier: GT</a:t>
            </a:r>
          </a:p>
          <a:p>
            <a:pPr marL="457200" indent="-457200">
              <a:buFont typeface="Arial" panose="020B0604020202020204" pitchFamily="34" charset="0"/>
              <a:buChar char="•"/>
            </a:pPr>
            <a:r>
              <a:rPr lang="fr-BE" sz="3200" i="1" dirty="0" smtClean="0">
                <a:solidFill>
                  <a:schemeClr val="bg1">
                    <a:lumMod val="50000"/>
                  </a:schemeClr>
                </a:solidFill>
              </a:rPr>
              <a:t>1</a:t>
            </a:r>
            <a:r>
              <a:rPr lang="fr-BE" sz="3200" i="1" baseline="30000" dirty="0" smtClean="0">
                <a:solidFill>
                  <a:schemeClr val="bg1">
                    <a:lumMod val="50000"/>
                  </a:schemeClr>
                </a:solidFill>
              </a:rPr>
              <a:t>er</a:t>
            </a:r>
            <a:r>
              <a:rPr lang="fr-BE" sz="3200" i="1" dirty="0" smtClean="0">
                <a:solidFill>
                  <a:schemeClr val="bg1">
                    <a:lumMod val="50000"/>
                  </a:schemeClr>
                </a:solidFill>
              </a:rPr>
              <a:t> février: GT</a:t>
            </a:r>
          </a:p>
          <a:p>
            <a:pPr marL="457200" indent="-457200">
              <a:buFont typeface="Arial" panose="020B0604020202020204" pitchFamily="34" charset="0"/>
              <a:buChar char="•"/>
            </a:pPr>
            <a:r>
              <a:rPr lang="fr-BE" sz="3200" b="1" dirty="0" smtClean="0">
                <a:solidFill>
                  <a:schemeClr val="bg1">
                    <a:lumMod val="50000"/>
                  </a:schemeClr>
                </a:solidFill>
              </a:rPr>
              <a:t>28 février: CLDR</a:t>
            </a:r>
          </a:p>
          <a:p>
            <a:pPr marL="457200" indent="-457200">
              <a:buFont typeface="Arial" panose="020B0604020202020204" pitchFamily="34" charset="0"/>
              <a:buChar char="•"/>
            </a:pPr>
            <a:endParaRPr lang="fr-BE" sz="2800" b="1" dirty="0">
              <a:solidFill>
                <a:schemeClr val="bg1">
                  <a:lumMod val="50000"/>
                </a:schemeClr>
              </a:solidFill>
            </a:endParaRPr>
          </a:p>
        </p:txBody>
      </p:sp>
      <p:pic>
        <p:nvPicPr>
          <p:cNvPr id="3" name="Image 2"/>
          <p:cNvPicPr>
            <a:picLocks noChangeAspect="1"/>
          </p:cNvPicPr>
          <p:nvPr/>
        </p:nvPicPr>
        <p:blipFill>
          <a:blip r:embed="rId6"/>
          <a:stretch>
            <a:fillRect/>
          </a:stretch>
        </p:blipFill>
        <p:spPr>
          <a:xfrm>
            <a:off x="7799507" y="163513"/>
            <a:ext cx="3999279" cy="1728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30202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oneTexte 4"/>
          <p:cNvSpPr txBox="1">
            <a:spLocks noChangeArrowheads="1"/>
          </p:cNvSpPr>
          <p:nvPr/>
        </p:nvSpPr>
        <p:spPr bwMode="auto">
          <a:xfrm>
            <a:off x="1043518" y="260350"/>
            <a:ext cx="1007956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ct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Le logement tremplin, une solution pour garder les jeunes ménages au cœur des villages</a:t>
            </a:r>
          </a:p>
        </p:txBody>
      </p:sp>
      <p:pic>
        <p:nvPicPr>
          <p:cNvPr id="4505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185" y="6092826"/>
            <a:ext cx="984249"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cstate="screen">
            <a:extLst/>
          </a:blip>
          <a:srcRect/>
          <a:stretch>
            <a:fillRect/>
          </a:stretch>
        </p:blipFill>
        <p:spPr bwMode="auto">
          <a:xfrm>
            <a:off x="3683664" y="1877948"/>
            <a:ext cx="7584843" cy="3783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Ellipse 8"/>
          <p:cNvSpPr/>
          <p:nvPr/>
        </p:nvSpPr>
        <p:spPr>
          <a:xfrm>
            <a:off x="239349" y="1557136"/>
            <a:ext cx="4320480" cy="3096000"/>
          </a:xfrm>
          <a:prstGeom prst="ellipse">
            <a:avLst/>
          </a:prstGeom>
          <a:solidFill>
            <a:srgbClr val="A72177"/>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fr-BE" sz="2000" dirty="0">
                <a:solidFill>
                  <a:prstClr val="white"/>
                </a:solidFill>
                <a:latin typeface="Calibri" panose="020F0502020204030204" pitchFamily="34" charset="0"/>
              </a:rPr>
              <a:t>La réhabilitation de l’ancienne gare de Waimes</a:t>
            </a:r>
            <a:br>
              <a:rPr lang="fr-BE" sz="2000" dirty="0">
                <a:solidFill>
                  <a:prstClr val="white"/>
                </a:solidFill>
                <a:latin typeface="Calibri" panose="020F0502020204030204" pitchFamily="34" charset="0"/>
              </a:rPr>
            </a:br>
            <a:r>
              <a:rPr lang="fr-BE" sz="2000" dirty="0">
                <a:solidFill>
                  <a:prstClr val="white"/>
                </a:solidFill>
                <a:latin typeface="Calibri" panose="020F0502020204030204" pitchFamily="34" charset="0"/>
              </a:rPr>
              <a:t>a permis une véritable revitalisation du site</a:t>
            </a:r>
          </a:p>
        </p:txBody>
      </p:sp>
      <p:grpSp>
        <p:nvGrpSpPr>
          <p:cNvPr id="2" name="Groupe 14"/>
          <p:cNvGrpSpPr/>
          <p:nvPr/>
        </p:nvGrpSpPr>
        <p:grpSpPr>
          <a:xfrm>
            <a:off x="8545874" y="4439606"/>
            <a:ext cx="2830713" cy="2157746"/>
            <a:chOff x="5328059" y="2919824"/>
            <a:chExt cx="1825950" cy="1825366"/>
          </a:xfrm>
          <a:solidFill>
            <a:srgbClr val="A72177"/>
          </a:solidFill>
        </p:grpSpPr>
        <p:sp>
          <p:nvSpPr>
            <p:cNvPr id="16" name="Ellipse 15"/>
            <p:cNvSpPr/>
            <p:nvPr/>
          </p:nvSpPr>
          <p:spPr>
            <a:xfrm>
              <a:off x="5328059" y="2919824"/>
              <a:ext cx="1825950" cy="1825366"/>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Ellipse 4"/>
            <p:cNvSpPr/>
            <p:nvPr/>
          </p:nvSpPr>
          <p:spPr>
            <a:xfrm>
              <a:off x="5412138" y="3187143"/>
              <a:ext cx="1672154" cy="1290728"/>
            </a:xfrm>
            <a:prstGeom prst="rect">
              <a:avLst/>
            </a:prstGeom>
            <a:noFill/>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fontAlgn="base">
                <a:spcBef>
                  <a:spcPct val="0"/>
                </a:spcBef>
                <a:spcAft>
                  <a:spcPct val="0"/>
                </a:spcAft>
                <a:defRPr/>
              </a:pPr>
              <a:r>
                <a:rPr lang="fr-BE" sz="2000" dirty="0">
                  <a:solidFill>
                    <a:prstClr val="white"/>
                  </a:solidFill>
                  <a:latin typeface="Calibri" panose="020F0502020204030204" pitchFamily="34" charset="0"/>
                </a:rPr>
                <a:t>Deux appartements de 120m²</a:t>
              </a:r>
            </a:p>
            <a:p>
              <a:pPr algn="ctr" fontAlgn="base">
                <a:spcBef>
                  <a:spcPct val="0"/>
                </a:spcBef>
                <a:spcAft>
                  <a:spcPct val="0"/>
                </a:spcAft>
                <a:defRPr/>
              </a:pPr>
              <a:r>
                <a:rPr lang="fr-BE" sz="2000" dirty="0">
                  <a:solidFill>
                    <a:prstClr val="white"/>
                  </a:solidFill>
                  <a:latin typeface="Calibri" panose="020F0502020204030204" pitchFamily="34" charset="0"/>
                </a:rPr>
                <a:t>et une salle des jeunes</a:t>
              </a:r>
            </a:p>
          </p:txBody>
        </p:sp>
      </p:grpSp>
    </p:spTree>
    <p:extLst>
      <p:ext uri="{BB962C8B-B14F-4D97-AF65-F5344CB8AC3E}">
        <p14:creationId xmlns:p14="http://schemas.microsoft.com/office/powerpoint/2010/main" val="1837671533"/>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oneTexte 4"/>
          <p:cNvSpPr txBox="1">
            <a:spLocks noChangeArrowheads="1"/>
          </p:cNvSpPr>
          <p:nvPr/>
        </p:nvSpPr>
        <p:spPr bwMode="auto">
          <a:xfrm>
            <a:off x="334433" y="188914"/>
            <a:ext cx="10820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ct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Créer des liens et de la cohésion</a:t>
            </a:r>
            <a:br>
              <a:rPr lang="fr-BE" altLang="fr-FR" sz="2800" b="1">
                <a:solidFill>
                  <a:srgbClr val="A72177"/>
                </a:solidFill>
                <a:latin typeface="Calibri" pitchFamily="34" charset="0"/>
                <a:cs typeface="Arial" pitchFamily="34" charset="0"/>
              </a:rPr>
            </a:br>
            <a:r>
              <a:rPr lang="fr-BE" altLang="fr-FR" sz="2800" b="1">
                <a:solidFill>
                  <a:srgbClr val="A72177"/>
                </a:solidFill>
                <a:latin typeface="Calibri" pitchFamily="34" charset="0"/>
                <a:cs typeface="Arial" pitchFamily="34" charset="0"/>
              </a:rPr>
              <a:t>entre les habitants de nos campagnes</a:t>
            </a:r>
          </a:p>
        </p:txBody>
      </p:sp>
      <p:pic>
        <p:nvPicPr>
          <p:cNvPr id="18" name="Picture 2"/>
          <p:cNvPicPr>
            <a:picLocks noChangeAspect="1" noChangeArrowheads="1"/>
          </p:cNvPicPr>
          <p:nvPr/>
        </p:nvPicPr>
        <p:blipFill>
          <a:blip r:embed="rId2" cstate="screen">
            <a:extLst/>
          </a:blip>
          <a:srcRect/>
          <a:stretch>
            <a:fillRect/>
          </a:stretch>
        </p:blipFill>
        <p:spPr bwMode="auto">
          <a:xfrm>
            <a:off x="4229458" y="4430839"/>
            <a:ext cx="7254169" cy="2160000"/>
          </a:xfrm>
          <a:prstGeom prst="roundRect">
            <a:avLst>
              <a:gd name="adj" fmla="val 8594"/>
            </a:avLst>
          </a:prstGeom>
          <a:solidFill>
            <a:srgbClr val="FFFFFF">
              <a:shade val="85000"/>
            </a:srgbClr>
          </a:solidFill>
          <a:ln w="38100">
            <a:solidFill>
              <a:srgbClr val="FFFFFF"/>
            </a:solidFill>
            <a:miter lim="800000"/>
            <a:headEnd/>
            <a:tailEnd/>
          </a:ln>
          <a:effectLst/>
          <a:extLst/>
        </p:spPr>
      </p:pic>
      <p:pic>
        <p:nvPicPr>
          <p:cNvPr id="2051" name="Picture 3" descr="N:\SOMME-LEUZE\Ancienne ODR\Projet maison de village de Somme-Leuze\0606 Inauguration\IMG_0388.JPG"/>
          <p:cNvPicPr>
            <a:picLocks noChangeAspect="1" noChangeArrowheads="1"/>
          </p:cNvPicPr>
          <p:nvPr/>
        </p:nvPicPr>
        <p:blipFill>
          <a:blip r:embed="rId3" cstate="screen">
            <a:extLst/>
          </a:blip>
          <a:srcRect/>
          <a:stretch>
            <a:fillRect/>
          </a:stretch>
        </p:blipFill>
        <p:spPr bwMode="auto">
          <a:xfrm>
            <a:off x="1199460" y="1324501"/>
            <a:ext cx="5036880" cy="2700000"/>
          </a:xfrm>
          <a:prstGeom prst="roundRect">
            <a:avLst>
              <a:gd name="adj" fmla="val 8594"/>
            </a:avLst>
          </a:prstGeom>
          <a:solidFill>
            <a:srgbClr val="FFFFFF">
              <a:shade val="85000"/>
            </a:srgbClr>
          </a:solidFill>
          <a:ln w="57150">
            <a:solidFill>
              <a:srgbClr val="FFFFFF"/>
            </a:solidFill>
          </a:ln>
          <a:effectLst/>
          <a:extLst/>
        </p:spPr>
      </p:pic>
      <p:sp>
        <p:nvSpPr>
          <p:cNvPr id="17" name="Ellipse 4"/>
          <p:cNvSpPr>
            <a:spLocks noChangeAspect="1"/>
          </p:cNvSpPr>
          <p:nvPr/>
        </p:nvSpPr>
        <p:spPr>
          <a:xfrm>
            <a:off x="1043168" y="4566708"/>
            <a:ext cx="2880000" cy="2160000"/>
          </a:xfrm>
          <a:prstGeom prst="ellipse">
            <a:avLst/>
          </a:prstGeom>
          <a:solidFill>
            <a:srgbClr val="A72177"/>
          </a:solid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fontAlgn="base">
              <a:spcBef>
                <a:spcPct val="0"/>
              </a:spcBef>
              <a:spcAft>
                <a:spcPct val="0"/>
              </a:spcAft>
              <a:defRPr/>
            </a:pPr>
            <a:r>
              <a:rPr lang="fr-BE" sz="2000" dirty="0">
                <a:solidFill>
                  <a:prstClr val="white"/>
                </a:solidFill>
                <a:latin typeface="Calibri" panose="020F0502020204030204" pitchFamily="34" charset="0"/>
              </a:rPr>
              <a:t>La Maison de village</a:t>
            </a:r>
          </a:p>
          <a:p>
            <a:pPr algn="ctr" fontAlgn="base">
              <a:spcBef>
                <a:spcPct val="0"/>
              </a:spcBef>
              <a:spcAft>
                <a:spcPct val="0"/>
              </a:spcAft>
              <a:defRPr/>
            </a:pPr>
            <a:r>
              <a:rPr lang="fr-BE" sz="2000" dirty="0">
                <a:solidFill>
                  <a:prstClr val="white"/>
                </a:solidFill>
                <a:latin typeface="Calibri" panose="020F0502020204030204" pitchFamily="34" charset="0"/>
              </a:rPr>
              <a:t>de Lontzen</a:t>
            </a:r>
          </a:p>
        </p:txBody>
      </p:sp>
      <p:sp>
        <p:nvSpPr>
          <p:cNvPr id="10" name="Ellipse 4"/>
          <p:cNvSpPr>
            <a:spLocks noChangeAspect="1"/>
          </p:cNvSpPr>
          <p:nvPr/>
        </p:nvSpPr>
        <p:spPr>
          <a:xfrm>
            <a:off x="6864085" y="1916832"/>
            <a:ext cx="3456384" cy="2160000"/>
          </a:xfrm>
          <a:prstGeom prst="ellipse">
            <a:avLst/>
          </a:prstGeom>
          <a:solidFill>
            <a:srgbClr val="A72177"/>
          </a:solid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fontAlgn="base">
              <a:spcBef>
                <a:spcPct val="0"/>
              </a:spcBef>
              <a:spcAft>
                <a:spcPct val="0"/>
              </a:spcAft>
              <a:defRPr/>
            </a:pPr>
            <a:r>
              <a:rPr lang="fr-BE" sz="2000" dirty="0">
                <a:solidFill>
                  <a:prstClr val="white"/>
                </a:solidFill>
                <a:latin typeface="Calibri" panose="020F0502020204030204" pitchFamily="34" charset="0"/>
              </a:rPr>
              <a:t>La Maison de village de Somme-Leuze</a:t>
            </a:r>
          </a:p>
        </p:txBody>
      </p:sp>
      <p:pic>
        <p:nvPicPr>
          <p:cNvPr id="4609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934" y="6132514"/>
            <a:ext cx="920751"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492915"/>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screen">
            <a:extLst/>
          </a:blip>
          <a:srcRect/>
          <a:stretch>
            <a:fillRect/>
          </a:stretch>
        </p:blipFill>
        <p:spPr bwMode="auto">
          <a:xfrm>
            <a:off x="2255574" y="2912968"/>
            <a:ext cx="9121713" cy="3600000"/>
          </a:xfrm>
          <a:prstGeom prst="roundRect">
            <a:avLst>
              <a:gd name="adj" fmla="val 8594"/>
            </a:avLst>
          </a:prstGeom>
          <a:solidFill>
            <a:srgbClr val="FFFFFF">
              <a:shade val="85000"/>
            </a:srgbClr>
          </a:solidFill>
          <a:ln>
            <a:noFill/>
          </a:ln>
          <a:effectLst/>
          <a:extLst/>
        </p:spPr>
      </p:pic>
      <p:sp>
        <p:nvSpPr>
          <p:cNvPr id="47107" name="ZoneTexte 5"/>
          <p:cNvSpPr txBox="1">
            <a:spLocks noChangeArrowheads="1"/>
          </p:cNvSpPr>
          <p:nvPr/>
        </p:nvSpPr>
        <p:spPr bwMode="auto">
          <a:xfrm>
            <a:off x="1871133" y="863600"/>
            <a:ext cx="6004984"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ct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Les espaces publics</a:t>
            </a:r>
            <a:br>
              <a:rPr lang="fr-BE" altLang="fr-FR" sz="2800" b="1">
                <a:solidFill>
                  <a:srgbClr val="A72177"/>
                </a:solidFill>
                <a:latin typeface="Calibri" pitchFamily="34" charset="0"/>
                <a:cs typeface="Arial" pitchFamily="34" charset="0"/>
              </a:rPr>
            </a:br>
            <a:r>
              <a:rPr lang="fr-BE" altLang="fr-FR" sz="2800" b="1">
                <a:solidFill>
                  <a:srgbClr val="A72177"/>
                </a:solidFill>
                <a:latin typeface="Calibri" pitchFamily="34" charset="0"/>
                <a:cs typeface="Arial" pitchFamily="34" charset="0"/>
              </a:rPr>
              <a:t>villageois</a:t>
            </a:r>
          </a:p>
        </p:txBody>
      </p:sp>
      <p:sp>
        <p:nvSpPr>
          <p:cNvPr id="10" name="Ellipse 9"/>
          <p:cNvSpPr/>
          <p:nvPr/>
        </p:nvSpPr>
        <p:spPr>
          <a:xfrm>
            <a:off x="7248128" y="237253"/>
            <a:ext cx="4416491" cy="3096000"/>
          </a:xfrm>
          <a:prstGeom prst="ellipse">
            <a:avLst/>
          </a:prstGeom>
          <a:solidFill>
            <a:schemeClr val="bg2">
              <a:lumMod val="50000"/>
            </a:schemeClr>
          </a:solidFill>
          <a:ln>
            <a:solidFill>
              <a:srgbClr val="FF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fr-BE" sz="2200" b="1" dirty="0">
                <a:solidFill>
                  <a:prstClr val="white"/>
                </a:solidFill>
                <a:latin typeface="Calibri" panose="020F0502020204030204" pitchFamily="34" charset="0"/>
              </a:rPr>
              <a:t>Comment bien les aménager dans le cadre d’une Opération de Développement Rural</a:t>
            </a:r>
          </a:p>
        </p:txBody>
      </p:sp>
      <p:pic>
        <p:nvPicPr>
          <p:cNvPr id="471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034" y="6122989"/>
            <a:ext cx="920751"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lipse 4"/>
          <p:cNvSpPr>
            <a:spLocks noChangeAspect="1"/>
          </p:cNvSpPr>
          <p:nvPr/>
        </p:nvSpPr>
        <p:spPr>
          <a:xfrm>
            <a:off x="239349" y="1340768"/>
            <a:ext cx="2880000" cy="2160000"/>
          </a:xfrm>
          <a:prstGeom prst="ellipse">
            <a:avLst/>
          </a:prstGeom>
          <a:solidFill>
            <a:srgbClr val="A72177"/>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fontAlgn="base">
              <a:spcBef>
                <a:spcPct val="0"/>
              </a:spcBef>
              <a:spcAft>
                <a:spcPct val="0"/>
              </a:spcAft>
              <a:defRPr/>
            </a:pPr>
            <a:r>
              <a:rPr lang="fr-BE" sz="2000" dirty="0">
                <a:solidFill>
                  <a:prstClr val="white"/>
                </a:solidFill>
                <a:latin typeface="Calibri" panose="020F0502020204030204" pitchFamily="34" charset="0"/>
              </a:rPr>
              <a:t>Le cœur du village de Heur-en-Famenne</a:t>
            </a:r>
          </a:p>
        </p:txBody>
      </p:sp>
    </p:spTree>
    <p:extLst>
      <p:ext uri="{BB962C8B-B14F-4D97-AF65-F5344CB8AC3E}">
        <p14:creationId xmlns:p14="http://schemas.microsoft.com/office/powerpoint/2010/main" val="555367547"/>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oneTexte 3"/>
          <p:cNvSpPr txBox="1">
            <a:spLocks noChangeArrowheads="1"/>
          </p:cNvSpPr>
          <p:nvPr/>
        </p:nvSpPr>
        <p:spPr bwMode="auto">
          <a:xfrm>
            <a:off x="488951" y="327025"/>
            <a:ext cx="1096433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L’atelier rural, une solution communale pour garder et développer des petites entreprises à la campagne</a:t>
            </a:r>
          </a:p>
        </p:txBody>
      </p:sp>
      <p:pic>
        <p:nvPicPr>
          <p:cNvPr id="2050" name="Picture 2"/>
          <p:cNvPicPr>
            <a:picLocks noChangeAspect="1" noChangeArrowheads="1"/>
          </p:cNvPicPr>
          <p:nvPr/>
        </p:nvPicPr>
        <p:blipFill>
          <a:blip r:embed="rId2" cstate="screen">
            <a:extLst/>
          </a:blip>
          <a:srcRect/>
          <a:stretch>
            <a:fillRect/>
          </a:stretch>
        </p:blipFill>
        <p:spPr bwMode="auto">
          <a:xfrm>
            <a:off x="6828788" y="1556792"/>
            <a:ext cx="4968043" cy="2283019"/>
          </a:xfrm>
          <a:prstGeom prst="roundRect">
            <a:avLst>
              <a:gd name="adj" fmla="val 8594"/>
            </a:avLst>
          </a:prstGeom>
          <a:solidFill>
            <a:srgbClr val="FFFFFF">
              <a:shade val="85000"/>
            </a:srgbClr>
          </a:solidFill>
          <a:ln>
            <a:noFill/>
          </a:ln>
          <a:effectLst/>
          <a:extLst/>
        </p:spPr>
      </p:pic>
      <p:pic>
        <p:nvPicPr>
          <p:cNvPr id="2051" name="Picture 3"/>
          <p:cNvPicPr>
            <a:picLocks noChangeAspect="1" noChangeArrowheads="1"/>
          </p:cNvPicPr>
          <p:nvPr/>
        </p:nvPicPr>
        <p:blipFill>
          <a:blip r:embed="rId3" cstate="screen">
            <a:extLst/>
          </a:blip>
          <a:srcRect/>
          <a:stretch>
            <a:fillRect/>
          </a:stretch>
        </p:blipFill>
        <p:spPr bwMode="auto">
          <a:xfrm>
            <a:off x="4676357" y="4077072"/>
            <a:ext cx="4587995" cy="2282400"/>
          </a:xfrm>
          <a:prstGeom prst="roundRect">
            <a:avLst>
              <a:gd name="adj" fmla="val 8594"/>
            </a:avLst>
          </a:prstGeom>
          <a:solidFill>
            <a:srgbClr val="FFFFFF">
              <a:shade val="85000"/>
            </a:srgbClr>
          </a:solidFill>
          <a:ln>
            <a:noFill/>
          </a:ln>
          <a:effectLst/>
          <a:extLst/>
        </p:spPr>
      </p:pic>
      <p:sp>
        <p:nvSpPr>
          <p:cNvPr id="10" name="Ellipse 9"/>
          <p:cNvSpPr/>
          <p:nvPr/>
        </p:nvSpPr>
        <p:spPr>
          <a:xfrm>
            <a:off x="427895" y="1281412"/>
            <a:ext cx="4128459" cy="3096000"/>
          </a:xfrm>
          <a:prstGeom prst="ellipse">
            <a:avLst/>
          </a:prstGeom>
          <a:solidFill>
            <a:srgbClr val="A72177"/>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fontAlgn="base">
              <a:spcBef>
                <a:spcPct val="0"/>
              </a:spcBef>
              <a:spcAft>
                <a:spcPct val="0"/>
              </a:spcAft>
              <a:defRPr/>
            </a:pPr>
            <a:r>
              <a:rPr lang="fr-BE" sz="2000" dirty="0">
                <a:solidFill>
                  <a:prstClr val="white"/>
                </a:solidFill>
                <a:latin typeface="Calibri" panose="020F0502020204030204" pitchFamily="34" charset="0"/>
              </a:rPr>
              <a:t>L’Atelier rural de Péruwelz</a:t>
            </a:r>
          </a:p>
          <a:p>
            <a:pPr algn="ctr" fontAlgn="base">
              <a:spcBef>
                <a:spcPct val="0"/>
              </a:spcBef>
              <a:spcAft>
                <a:spcPct val="0"/>
              </a:spcAft>
              <a:defRPr/>
            </a:pPr>
            <a:r>
              <a:rPr lang="fr-BE" sz="2000" dirty="0">
                <a:solidFill>
                  <a:prstClr val="white"/>
                </a:solidFill>
                <a:latin typeface="Calibri" panose="020F0502020204030204" pitchFamily="34" charset="0"/>
              </a:rPr>
              <a:t>Rénovation de l’ancienne gare de tram</a:t>
            </a:r>
          </a:p>
        </p:txBody>
      </p:sp>
      <p:sp>
        <p:nvSpPr>
          <p:cNvPr id="13" name="Ellipse 4"/>
          <p:cNvSpPr>
            <a:spLocks noChangeAspect="1"/>
          </p:cNvSpPr>
          <p:nvPr/>
        </p:nvSpPr>
        <p:spPr>
          <a:xfrm>
            <a:off x="4090355" y="1412776"/>
            <a:ext cx="3157773" cy="1416636"/>
          </a:xfrm>
          <a:prstGeom prst="ellipse">
            <a:avLst/>
          </a:prstGeom>
          <a:solidFill>
            <a:schemeClr val="accent1">
              <a:lumMod val="90000"/>
            </a:schemeClr>
          </a:solid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fontAlgn="base">
              <a:spcBef>
                <a:spcPct val="0"/>
              </a:spcBef>
              <a:spcAft>
                <a:spcPct val="0"/>
              </a:spcAft>
              <a:defRPr/>
            </a:pPr>
            <a:r>
              <a:rPr lang="fr-BE" dirty="0">
                <a:solidFill>
                  <a:prstClr val="black"/>
                </a:solidFill>
                <a:latin typeface="Calibri" panose="020F0502020204030204" pitchFamily="34" charset="0"/>
              </a:rPr>
              <a:t>Avant transformation</a:t>
            </a:r>
          </a:p>
        </p:txBody>
      </p:sp>
      <p:sp>
        <p:nvSpPr>
          <p:cNvPr id="14" name="Ellipse 4"/>
          <p:cNvSpPr>
            <a:spLocks noChangeAspect="1"/>
          </p:cNvSpPr>
          <p:nvPr/>
        </p:nvSpPr>
        <p:spPr>
          <a:xfrm>
            <a:off x="427894" y="4698707"/>
            <a:ext cx="4563657" cy="1513830"/>
          </a:xfrm>
          <a:prstGeom prst="ellipse">
            <a:avLst/>
          </a:prstGeom>
          <a:solidFill>
            <a:schemeClr val="accent1">
              <a:lumMod val="90000"/>
            </a:schemeClr>
          </a:solidFill>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lIns="99060" tIns="99060" rIns="99060" bIns="99060" spcCol="1270" anchor="ctr"/>
          <a:lstStyle/>
          <a:p>
            <a:pPr algn="ctr" fontAlgn="base">
              <a:spcBef>
                <a:spcPct val="0"/>
              </a:spcBef>
              <a:spcAft>
                <a:spcPct val="0"/>
              </a:spcAft>
              <a:defRPr/>
            </a:pPr>
            <a:r>
              <a:rPr lang="fr-BE" dirty="0">
                <a:solidFill>
                  <a:prstClr val="black"/>
                </a:solidFill>
                <a:latin typeface="Calibri" panose="020F0502020204030204" pitchFamily="34" charset="0"/>
              </a:rPr>
              <a:t>Après transformation</a:t>
            </a:r>
            <a:br>
              <a:rPr lang="fr-BE" dirty="0">
                <a:solidFill>
                  <a:prstClr val="black"/>
                </a:solidFill>
                <a:latin typeface="Calibri" panose="020F0502020204030204" pitchFamily="34" charset="0"/>
              </a:rPr>
            </a:br>
            <a:r>
              <a:rPr lang="fr-BE" dirty="0">
                <a:solidFill>
                  <a:prstClr val="black"/>
                </a:solidFill>
                <a:latin typeface="Calibri" panose="020F0502020204030204" pitchFamily="34" charset="0"/>
              </a:rPr>
              <a:t>occupé par une entreprise d’économie sociale</a:t>
            </a:r>
          </a:p>
        </p:txBody>
      </p:sp>
      <p:pic>
        <p:nvPicPr>
          <p:cNvPr id="481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1851" y="6122989"/>
            <a:ext cx="920749"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328857"/>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oneTexte 1"/>
          <p:cNvSpPr txBox="1">
            <a:spLocks noChangeArrowheads="1"/>
          </p:cNvSpPr>
          <p:nvPr/>
        </p:nvSpPr>
        <p:spPr bwMode="auto">
          <a:xfrm>
            <a:off x="234951" y="260351"/>
            <a:ext cx="1162261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Pour améliorer la mobilité, dans le cadre d’une ODR</a:t>
            </a:r>
          </a:p>
        </p:txBody>
      </p:sp>
      <p:pic>
        <p:nvPicPr>
          <p:cNvPr id="4915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19367" y="6064251"/>
            <a:ext cx="984251"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7" descr="Les sentiers permettent souvent aux enfants de rejoindre l'école en toute sécurité - © Sentiers.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8617" y="4054475"/>
            <a:ext cx="44450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51" y="3325813"/>
            <a:ext cx="519853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descr="http://basebraives.be/wp-content/uploads/2012/06/MG_3915.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8618" y="1454151"/>
            <a:ext cx="4684183"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43"/>
          <p:cNvGrpSpPr/>
          <p:nvPr/>
        </p:nvGrpSpPr>
        <p:grpSpPr>
          <a:xfrm>
            <a:off x="527383" y="1453675"/>
            <a:ext cx="3261101" cy="2471733"/>
            <a:chOff x="-2132915" y="-306076"/>
            <a:chExt cx="2037842" cy="1747400"/>
          </a:xfrm>
          <a:solidFill>
            <a:srgbClr val="A72177"/>
          </a:solidFill>
        </p:grpSpPr>
        <p:sp>
          <p:nvSpPr>
            <p:cNvPr id="45" name="Ellipse 44"/>
            <p:cNvSpPr/>
            <p:nvPr/>
          </p:nvSpPr>
          <p:spPr>
            <a:xfrm rot="5400000">
              <a:off x="-1987694" y="-451297"/>
              <a:ext cx="1747399" cy="2037842"/>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Ellipse 4"/>
            <p:cNvSpPr/>
            <p:nvPr/>
          </p:nvSpPr>
          <p:spPr>
            <a:xfrm>
              <a:off x="-1925096" y="-6268"/>
              <a:ext cx="1622202" cy="1447592"/>
            </a:xfrm>
            <a:prstGeom prst="rect">
              <a:avLst/>
            </a:prstGeom>
            <a:no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a:spcBef>
                  <a:spcPct val="0"/>
                </a:spcBef>
                <a:defRPr/>
              </a:pPr>
              <a:r>
                <a:rPr lang="fr-BE" sz="2400" dirty="0">
                  <a:solidFill>
                    <a:prstClr val="white"/>
                  </a:solidFill>
                  <a:latin typeface="Calibri" panose="020F0502020204030204" pitchFamily="34" charset="0"/>
                </a:rPr>
                <a:t>Cheminements utilitaires à </a:t>
              </a:r>
              <a:r>
                <a:rPr lang="fr-BE" sz="2400" dirty="0" err="1">
                  <a:solidFill>
                    <a:prstClr val="white"/>
                  </a:solidFill>
                  <a:latin typeface="Calibri" panose="020F0502020204030204" pitchFamily="34" charset="0"/>
                </a:rPr>
                <a:t>Olne</a:t>
              </a:r>
              <a:endParaRPr lang="fr-BE" sz="2400" dirty="0">
                <a:solidFill>
                  <a:prstClr val="white"/>
                </a:solidFill>
                <a:latin typeface="Calibri" panose="020F0502020204030204" pitchFamily="34" charset="0"/>
              </a:endParaRPr>
            </a:p>
            <a:p>
              <a:pPr defTabSz="1600200" fontAlgn="base">
                <a:lnSpc>
                  <a:spcPct val="90000"/>
                </a:lnSpc>
                <a:spcBef>
                  <a:spcPct val="0"/>
                </a:spcBef>
                <a:spcAft>
                  <a:spcPct val="35000"/>
                </a:spcAft>
                <a:defRPr/>
              </a:pPr>
              <a:endParaRPr lang="fr-BE" sz="2000" dirty="0">
                <a:solidFill>
                  <a:prstClr val="white"/>
                </a:solidFill>
              </a:endParaRPr>
            </a:p>
          </p:txBody>
        </p:sp>
      </p:grpSp>
      <p:grpSp>
        <p:nvGrpSpPr>
          <p:cNvPr id="4" name="Groupe 6"/>
          <p:cNvGrpSpPr/>
          <p:nvPr/>
        </p:nvGrpSpPr>
        <p:grpSpPr>
          <a:xfrm>
            <a:off x="5284135" y="2348880"/>
            <a:ext cx="3261101" cy="2471732"/>
            <a:chOff x="53547" y="144015"/>
            <a:chExt cx="2037842" cy="1747399"/>
          </a:xfrm>
          <a:solidFill>
            <a:schemeClr val="accent4"/>
          </a:solidFill>
        </p:grpSpPr>
        <p:sp>
          <p:nvSpPr>
            <p:cNvPr id="8" name="Ellipse 7"/>
            <p:cNvSpPr/>
            <p:nvPr/>
          </p:nvSpPr>
          <p:spPr>
            <a:xfrm rot="5400000">
              <a:off x="198768" y="-1206"/>
              <a:ext cx="1747399" cy="2037842"/>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Ellipse 4"/>
            <p:cNvSpPr/>
            <p:nvPr/>
          </p:nvSpPr>
          <p:spPr>
            <a:xfrm>
              <a:off x="229201" y="443821"/>
              <a:ext cx="1622202" cy="1447592"/>
            </a:xfrm>
            <a:prstGeom prst="rect">
              <a:avLst/>
            </a:prstGeom>
            <a:no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a:spcBef>
                  <a:spcPct val="0"/>
                </a:spcBef>
                <a:defRPr/>
              </a:pPr>
              <a:r>
                <a:rPr lang="fr-BE" sz="2400" b="1" dirty="0">
                  <a:solidFill>
                    <a:prstClr val="white"/>
                  </a:solidFill>
                  <a:latin typeface="Calibri" panose="020F0502020204030204" pitchFamily="34" charset="0"/>
                </a:rPr>
                <a:t>A pied,</a:t>
              </a:r>
            </a:p>
            <a:p>
              <a:pPr algn="ctr">
                <a:spcBef>
                  <a:spcPct val="0"/>
                </a:spcBef>
                <a:defRPr/>
              </a:pPr>
              <a:r>
                <a:rPr lang="fr-BE" sz="2400" b="1" dirty="0">
                  <a:solidFill>
                    <a:prstClr val="white"/>
                  </a:solidFill>
                  <a:latin typeface="Calibri" panose="020F0502020204030204" pitchFamily="34" charset="0"/>
                </a:rPr>
                <a:t>à vélo, les voies lentes au quotidien</a:t>
              </a:r>
            </a:p>
            <a:p>
              <a:pPr defTabSz="1600200" fontAlgn="base">
                <a:lnSpc>
                  <a:spcPct val="90000"/>
                </a:lnSpc>
                <a:spcBef>
                  <a:spcPct val="0"/>
                </a:spcBef>
                <a:spcAft>
                  <a:spcPct val="35000"/>
                </a:spcAft>
                <a:defRPr/>
              </a:pPr>
              <a:endParaRPr lang="fr-BE" sz="2000" dirty="0">
                <a:solidFill>
                  <a:prstClr val="white"/>
                </a:solidFill>
              </a:endParaRPr>
            </a:p>
          </p:txBody>
        </p:sp>
      </p:grpSp>
    </p:spTree>
    <p:extLst>
      <p:ext uri="{BB962C8B-B14F-4D97-AF65-F5344CB8AC3E}">
        <p14:creationId xmlns:p14="http://schemas.microsoft.com/office/powerpoint/2010/main" val="1974843946"/>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18" y="4508500"/>
            <a:ext cx="10562167"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ZoneTexte 4"/>
          <p:cNvSpPr txBox="1">
            <a:spLocks noChangeArrowheads="1"/>
          </p:cNvSpPr>
          <p:nvPr/>
        </p:nvSpPr>
        <p:spPr bwMode="auto">
          <a:xfrm>
            <a:off x="527051" y="188913"/>
            <a:ext cx="10369549"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Les actions en faveur de l’agriculture dans les ODR</a:t>
            </a:r>
          </a:p>
        </p:txBody>
      </p:sp>
      <p:pic>
        <p:nvPicPr>
          <p:cNvPr id="5018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76518" y="204788"/>
            <a:ext cx="984249"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7632701" y="1052513"/>
            <a:ext cx="3443817" cy="2038350"/>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base">
              <a:spcBef>
                <a:spcPct val="0"/>
              </a:spcBef>
              <a:spcAft>
                <a:spcPct val="0"/>
              </a:spcAft>
              <a:defRPr/>
            </a:pPr>
            <a:r>
              <a:rPr lang="fr-BE" sz="2400" b="1" dirty="0">
                <a:solidFill>
                  <a:prstClr val="black"/>
                </a:solidFill>
                <a:latin typeface="Calibri" panose="020F0502020204030204" pitchFamily="34" charset="0"/>
              </a:rPr>
              <a:t>Agriculteurs et </a:t>
            </a:r>
            <a:r>
              <a:rPr lang="fr-BE" sz="2400" b="1" dirty="0" smtClean="0">
                <a:solidFill>
                  <a:prstClr val="black"/>
                </a:solidFill>
                <a:latin typeface="Calibri" panose="020F0502020204030204" pitchFamily="34" charset="0"/>
              </a:rPr>
              <a:t>voisinage</a:t>
            </a:r>
            <a:endParaRPr lang="fr-BE" sz="2400" b="1" dirty="0">
              <a:solidFill>
                <a:prstClr val="black"/>
              </a:solidFill>
              <a:latin typeface="Calibri" panose="020F0502020204030204" pitchFamily="34" charset="0"/>
            </a:endParaRPr>
          </a:p>
        </p:txBody>
      </p:sp>
      <p:pic>
        <p:nvPicPr>
          <p:cNvPr id="501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18" y="1260476"/>
            <a:ext cx="474556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lipse 9"/>
          <p:cNvSpPr/>
          <p:nvPr/>
        </p:nvSpPr>
        <p:spPr>
          <a:xfrm>
            <a:off x="5327651" y="1441451"/>
            <a:ext cx="2829983" cy="2157413"/>
          </a:xfrm>
          <a:prstGeom prst="ellipse">
            <a:avLst/>
          </a:prstGeom>
          <a:solidFill>
            <a:srgbClr val="A7217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defRPr/>
            </a:pPr>
            <a:r>
              <a:rPr lang="fr-BE" sz="2000" dirty="0">
                <a:solidFill>
                  <a:prstClr val="white"/>
                </a:solidFill>
                <a:latin typeface="Calibri" panose="020F0502020204030204" pitchFamily="34" charset="0"/>
              </a:rPr>
              <a:t>Un calendrier « Portraits agricoles » à Baelen</a:t>
            </a:r>
          </a:p>
        </p:txBody>
      </p:sp>
      <p:sp>
        <p:nvSpPr>
          <p:cNvPr id="11" name="Ellipse 10"/>
          <p:cNvSpPr/>
          <p:nvPr/>
        </p:nvSpPr>
        <p:spPr>
          <a:xfrm>
            <a:off x="8824385" y="2852738"/>
            <a:ext cx="2832100" cy="2157412"/>
          </a:xfrm>
          <a:prstGeom prst="ellipse">
            <a:avLst/>
          </a:prstGeom>
          <a:solidFill>
            <a:srgbClr val="A7217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defRPr/>
            </a:pPr>
            <a:r>
              <a:rPr lang="fr-BE" sz="2000" dirty="0">
                <a:solidFill>
                  <a:prstClr val="white"/>
                </a:solidFill>
                <a:latin typeface="Calibri" panose="020F0502020204030204" pitchFamily="34" charset="0"/>
              </a:rPr>
              <a:t>Une charte de convivialité à Lontzen</a:t>
            </a:r>
          </a:p>
        </p:txBody>
      </p:sp>
    </p:spTree>
    <p:extLst>
      <p:ext uri="{BB962C8B-B14F-4D97-AF65-F5344CB8AC3E}">
        <p14:creationId xmlns:p14="http://schemas.microsoft.com/office/powerpoint/2010/main" val="4216237811"/>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67" y="1562101"/>
            <a:ext cx="5492751"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ZoneTexte 4"/>
          <p:cNvSpPr txBox="1">
            <a:spLocks noChangeArrowheads="1"/>
          </p:cNvSpPr>
          <p:nvPr/>
        </p:nvSpPr>
        <p:spPr bwMode="auto">
          <a:xfrm>
            <a:off x="527052" y="188914"/>
            <a:ext cx="998643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Le Développement Rural contribue également</a:t>
            </a:r>
          </a:p>
          <a:p>
            <a:pP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à la protection de la Nature et de la Biodiversité</a:t>
            </a:r>
          </a:p>
        </p:txBody>
      </p:sp>
      <p:pic>
        <p:nvPicPr>
          <p:cNvPr id="5120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433" y="5910263"/>
            <a:ext cx="984251"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7901518" y="1438275"/>
            <a:ext cx="3155949" cy="2357438"/>
          </a:xfrm>
          <a:prstGeom prst="ellipse">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base">
              <a:spcBef>
                <a:spcPct val="0"/>
              </a:spcBef>
              <a:spcAft>
                <a:spcPct val="0"/>
              </a:spcAft>
              <a:defRPr/>
            </a:pPr>
            <a:r>
              <a:rPr lang="fr-BE" b="1" dirty="0">
                <a:solidFill>
                  <a:prstClr val="white"/>
                </a:solidFill>
              </a:rPr>
              <a:t>Petits projets nature réalisables partout</a:t>
            </a:r>
          </a:p>
        </p:txBody>
      </p:sp>
      <p:sp>
        <p:nvSpPr>
          <p:cNvPr id="10" name="Ellipse 9"/>
          <p:cNvSpPr/>
          <p:nvPr/>
        </p:nvSpPr>
        <p:spPr>
          <a:xfrm>
            <a:off x="5327651" y="1638301"/>
            <a:ext cx="2829983" cy="2157413"/>
          </a:xfrm>
          <a:prstGeom prst="ellipse">
            <a:avLst/>
          </a:prstGeom>
          <a:solidFill>
            <a:srgbClr val="A7217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defRPr/>
            </a:pPr>
            <a:r>
              <a:rPr lang="fr-BE" sz="2000" dirty="0">
                <a:solidFill>
                  <a:prstClr val="white"/>
                </a:solidFill>
                <a:latin typeface="Calibri" panose="020F0502020204030204" pitchFamily="34" charset="0"/>
              </a:rPr>
              <a:t>Mare didactique</a:t>
            </a:r>
          </a:p>
        </p:txBody>
      </p:sp>
      <p:pic>
        <p:nvPicPr>
          <p:cNvPr id="51207" name="Picture 3" descr="N:\BAELEN\Photos\2011 plantations Maya parc communal\IMG_12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785" y="4221164"/>
            <a:ext cx="432223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Ellipse 10"/>
          <p:cNvSpPr/>
          <p:nvPr/>
        </p:nvSpPr>
        <p:spPr>
          <a:xfrm>
            <a:off x="9027584" y="3603626"/>
            <a:ext cx="2969683" cy="2157413"/>
          </a:xfrm>
          <a:prstGeom prst="ellipse">
            <a:avLst/>
          </a:prstGeom>
          <a:solidFill>
            <a:srgbClr val="A7217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defRPr/>
            </a:pPr>
            <a:r>
              <a:rPr lang="fr-BE" sz="2000" dirty="0">
                <a:solidFill>
                  <a:prstClr val="white"/>
                </a:solidFill>
                <a:latin typeface="Calibri" panose="020F0502020204030204" pitchFamily="34" charset="0"/>
              </a:rPr>
              <a:t>Verger</a:t>
            </a:r>
          </a:p>
        </p:txBody>
      </p:sp>
    </p:spTree>
    <p:extLst>
      <p:ext uri="{BB962C8B-B14F-4D97-AF65-F5344CB8AC3E}">
        <p14:creationId xmlns:p14="http://schemas.microsoft.com/office/powerpoint/2010/main" val="2482009190"/>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oneTexte 4"/>
          <p:cNvSpPr txBox="1">
            <a:spLocks noChangeArrowheads="1"/>
          </p:cNvSpPr>
          <p:nvPr/>
        </p:nvSpPr>
        <p:spPr bwMode="auto">
          <a:xfrm>
            <a:off x="4464051" y="180975"/>
            <a:ext cx="748876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Le Développement Rural contribue</a:t>
            </a:r>
          </a:p>
          <a:p>
            <a:pPr algn="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à l’économie et à l’emploi</a:t>
            </a:r>
          </a:p>
        </p:txBody>
      </p:sp>
      <p:pic>
        <p:nvPicPr>
          <p:cNvPr id="52227"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433" y="5910263"/>
            <a:ext cx="984251"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lipse 9"/>
          <p:cNvSpPr>
            <a:spLocks noChangeAspect="1"/>
          </p:cNvSpPr>
          <p:nvPr/>
        </p:nvSpPr>
        <p:spPr>
          <a:xfrm>
            <a:off x="266700" y="404813"/>
            <a:ext cx="6620933" cy="4895850"/>
          </a:xfrm>
          <a:prstGeom prst="ellipse">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defRPr/>
            </a:pPr>
            <a:endParaRPr lang="fr-BE" sz="2000" dirty="0">
              <a:solidFill>
                <a:prstClr val="white"/>
              </a:solidFill>
            </a:endParaRPr>
          </a:p>
        </p:txBody>
      </p:sp>
      <p:grpSp>
        <p:nvGrpSpPr>
          <p:cNvPr id="52229" name="Groupe 2"/>
          <p:cNvGrpSpPr>
            <a:grpSpLocks/>
          </p:cNvGrpSpPr>
          <p:nvPr/>
        </p:nvGrpSpPr>
        <p:grpSpPr bwMode="auto">
          <a:xfrm>
            <a:off x="5240867" y="4384675"/>
            <a:ext cx="2967567" cy="2159000"/>
            <a:chOff x="6516217" y="2852936"/>
            <a:chExt cx="2225814" cy="2157746"/>
          </a:xfrm>
        </p:grpSpPr>
        <p:sp>
          <p:nvSpPr>
            <p:cNvPr id="11" name="Ellipse 10"/>
            <p:cNvSpPr/>
            <p:nvPr/>
          </p:nvSpPr>
          <p:spPr>
            <a:xfrm>
              <a:off x="6516217" y="2852936"/>
              <a:ext cx="2225814" cy="2157746"/>
            </a:xfrm>
            <a:prstGeom prst="ellipse">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defRPr/>
              </a:pPr>
              <a:endParaRPr lang="fr-BE" sz="2000" dirty="0">
                <a:solidFill>
                  <a:prstClr val="white"/>
                </a:solidFill>
              </a:endParaRPr>
            </a:p>
          </p:txBody>
        </p:sp>
        <p:pic>
          <p:nvPicPr>
            <p:cNvPr id="52233" name="Picture 4" descr="N:\WAIMES\ODR2\8-Projets non subventionnes en DR\Waimes Entreprendre\logo J'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2577" y="3193406"/>
              <a:ext cx="1613094" cy="147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ZoneTexte 1"/>
          <p:cNvSpPr txBox="1">
            <a:spLocks noChangeAspect="1"/>
          </p:cNvSpPr>
          <p:nvPr/>
        </p:nvSpPr>
        <p:spPr>
          <a:xfrm>
            <a:off x="6671734" y="1309689"/>
            <a:ext cx="4144433" cy="3095625"/>
          </a:xfrm>
          <a:prstGeom prst="ellipse">
            <a:avLst/>
          </a:prstGeom>
          <a:solidFill>
            <a:srgbClr val="A721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base">
              <a:spcBef>
                <a:spcPct val="0"/>
              </a:spcBef>
              <a:spcAft>
                <a:spcPct val="0"/>
              </a:spcAft>
              <a:defRPr/>
            </a:pPr>
            <a:r>
              <a:rPr lang="fr-BE" dirty="0">
                <a:solidFill>
                  <a:prstClr val="white"/>
                </a:solidFill>
                <a:latin typeface="Calibri" panose="020F0502020204030204" pitchFamily="34" charset="0"/>
              </a:rPr>
              <a:t>Un groupement d’entrepreneurs à Waimes</a:t>
            </a:r>
          </a:p>
        </p:txBody>
      </p:sp>
      <p:pic>
        <p:nvPicPr>
          <p:cNvPr id="52231" name="Picture 2" descr="N:\WAIMES\ODR2\8-Projets\Projets non subventionnes en DR\Waimes Entreprendre\Réunions 2013\131212_Transition\Affiche 12-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267" y="774700"/>
            <a:ext cx="383963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471363"/>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4298951" y="268289"/>
            <a:ext cx="748876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Le Développement Rural,</a:t>
            </a:r>
          </a:p>
          <a:p>
            <a:pP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une occasion de sauvegarder</a:t>
            </a:r>
          </a:p>
          <a:p>
            <a:pP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et de valoriser le patrimoine local…</a:t>
            </a:r>
          </a:p>
        </p:txBody>
      </p:sp>
      <p:pic>
        <p:nvPicPr>
          <p:cNvPr id="53251"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2" y="5891213"/>
            <a:ext cx="984249"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cstate="screen">
            <a:extLst/>
          </a:blip>
          <a:srcRect/>
          <a:stretch>
            <a:fillRect/>
          </a:stretch>
        </p:blipFill>
        <p:spPr bwMode="auto">
          <a:xfrm>
            <a:off x="1843709" y="3025621"/>
            <a:ext cx="9990343" cy="3600000"/>
          </a:xfrm>
          <a:prstGeom prst="roundRect">
            <a:avLst>
              <a:gd name="adj" fmla="val 8594"/>
            </a:avLst>
          </a:prstGeom>
          <a:solidFill>
            <a:srgbClr val="FFFFFF">
              <a:shade val="85000"/>
            </a:srgbClr>
          </a:solidFill>
          <a:ln>
            <a:noFill/>
          </a:ln>
          <a:effectLst/>
          <a:extLst/>
        </p:spPr>
      </p:pic>
      <p:sp>
        <p:nvSpPr>
          <p:cNvPr id="6" name="ZoneTexte 5"/>
          <p:cNvSpPr txBox="1">
            <a:spLocks/>
          </p:cNvSpPr>
          <p:nvPr/>
        </p:nvSpPr>
        <p:spPr>
          <a:xfrm>
            <a:off x="162984" y="176213"/>
            <a:ext cx="3361267" cy="2519362"/>
          </a:xfrm>
          <a:prstGeom prst="ellipse">
            <a:avLst/>
          </a:prstGeom>
          <a:solidFill>
            <a:srgbClr val="A721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ctr">
              <a:defRPr sz="2000"/>
            </a:lvl1pPr>
          </a:lstStyle>
          <a:p>
            <a:pPr fontAlgn="base">
              <a:spcBef>
                <a:spcPct val="0"/>
              </a:spcBef>
              <a:spcAft>
                <a:spcPct val="0"/>
              </a:spcAft>
              <a:defRPr/>
            </a:pPr>
            <a:r>
              <a:rPr lang="fr-BE" sz="2400" dirty="0">
                <a:solidFill>
                  <a:prstClr val="white"/>
                </a:solidFill>
                <a:latin typeface="Calibri" panose="020F0502020204030204" pitchFamily="34" charset="0"/>
              </a:rPr>
              <a:t>Mettre la main à la pâte</a:t>
            </a:r>
          </a:p>
        </p:txBody>
      </p:sp>
      <p:sp>
        <p:nvSpPr>
          <p:cNvPr id="5" name="ZoneTexte 4"/>
          <p:cNvSpPr txBox="1"/>
          <p:nvPr/>
        </p:nvSpPr>
        <p:spPr>
          <a:xfrm>
            <a:off x="5871633" y="1773238"/>
            <a:ext cx="2878667" cy="2159000"/>
          </a:xfrm>
          <a:prstGeom prst="ellipse">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defPPr>
              <a:defRPr lang="fr-FR"/>
            </a:defPPr>
            <a:lvl1pPr algn="ctr">
              <a:defRPr sz="2000"/>
            </a:lvl1pPr>
          </a:lstStyle>
          <a:p>
            <a:pPr fontAlgn="base">
              <a:spcBef>
                <a:spcPct val="0"/>
              </a:spcBef>
              <a:spcAft>
                <a:spcPct val="0"/>
              </a:spcAft>
              <a:defRPr/>
            </a:pPr>
            <a:r>
              <a:rPr lang="fr-BE" sz="2400" dirty="0">
                <a:solidFill>
                  <a:prstClr val="white"/>
                </a:solidFill>
                <a:latin typeface="Calibri" panose="020F0502020204030204" pitchFamily="34" charset="0"/>
              </a:rPr>
              <a:t>…avec le coup de pouce des habitants !</a:t>
            </a:r>
          </a:p>
          <a:p>
            <a:pPr fontAlgn="base">
              <a:spcBef>
                <a:spcPct val="0"/>
              </a:spcBef>
              <a:spcAft>
                <a:spcPct val="0"/>
              </a:spcAft>
              <a:defRPr/>
            </a:pPr>
            <a:r>
              <a:rPr lang="fr-BE" dirty="0">
                <a:solidFill>
                  <a:prstClr val="white"/>
                </a:solidFill>
              </a:rPr>
              <a:t> </a:t>
            </a:r>
          </a:p>
        </p:txBody>
      </p:sp>
      <p:grpSp>
        <p:nvGrpSpPr>
          <p:cNvPr id="53255" name="Groupe 1"/>
          <p:cNvGrpSpPr>
            <a:grpSpLocks/>
          </p:cNvGrpSpPr>
          <p:nvPr/>
        </p:nvGrpSpPr>
        <p:grpSpPr bwMode="auto">
          <a:xfrm>
            <a:off x="3225801" y="1836739"/>
            <a:ext cx="2918884" cy="949325"/>
            <a:chOff x="2418570" y="1837357"/>
            <a:chExt cx="2190721" cy="949496"/>
          </a:xfrm>
        </p:grpSpPr>
        <p:sp>
          <p:nvSpPr>
            <p:cNvPr id="7" name="Ellipse 6"/>
            <p:cNvSpPr>
              <a:spLocks noChangeAspect="1"/>
            </p:cNvSpPr>
            <p:nvPr/>
          </p:nvSpPr>
          <p:spPr>
            <a:xfrm>
              <a:off x="3924591" y="1945326"/>
              <a:ext cx="684700" cy="68433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Ellipse 7"/>
            <p:cNvSpPr/>
            <p:nvPr/>
          </p:nvSpPr>
          <p:spPr>
            <a:xfrm>
              <a:off x="2718822" y="2124746"/>
              <a:ext cx="362208" cy="36201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Ellipse 8"/>
            <p:cNvSpPr/>
            <p:nvPr/>
          </p:nvSpPr>
          <p:spPr>
            <a:xfrm>
              <a:off x="3235126" y="2286700"/>
              <a:ext cx="500419" cy="50015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Ellipse 9"/>
            <p:cNvSpPr>
              <a:spLocks noChangeAspect="1"/>
            </p:cNvSpPr>
            <p:nvPr/>
          </p:nvSpPr>
          <p:spPr>
            <a:xfrm>
              <a:off x="2418570" y="1837357"/>
              <a:ext cx="216054" cy="21593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Tree>
    <p:extLst>
      <p:ext uri="{BB962C8B-B14F-4D97-AF65-F5344CB8AC3E}">
        <p14:creationId xmlns:p14="http://schemas.microsoft.com/office/powerpoint/2010/main" val="130477225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0" y="-184475"/>
            <a:ext cx="864096" cy="7029400"/>
            <a:chOff x="0" y="-171400"/>
            <a:chExt cx="864096" cy="7992888"/>
          </a:xfrm>
          <a:solidFill>
            <a:srgbClr val="C0B5A2"/>
          </a:solidFill>
        </p:grpSpPr>
        <p:sp>
          <p:nvSpPr>
            <p:cNvPr id="16" name="Rectangle 15"/>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7" name="ZoneTexte 13"/>
            <p:cNvSpPr txBox="1"/>
            <p:nvPr/>
          </p:nvSpPr>
          <p:spPr>
            <a:xfrm rot="16200000">
              <a:off x="-2794429" y="4182526"/>
              <a:ext cx="6452955"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a:r>
                <a:rPr lang="fr-BE" sz="4400" b="1" dirty="0" smtClean="0">
                  <a:solidFill>
                    <a:schemeClr val="bg1"/>
                  </a:solidFill>
                </a:rPr>
                <a:t>Synthèse de la CLDR</a:t>
              </a:r>
              <a:endParaRPr lang="fr-BE" sz="4400" b="1" dirty="0">
                <a:solidFill>
                  <a:schemeClr val="bg1"/>
                </a:solidFill>
              </a:endParaRPr>
            </a:p>
          </p:txBody>
        </p:sp>
      </p:grpSp>
      <p:grpSp>
        <p:nvGrpSpPr>
          <p:cNvPr id="18" name="Groupe 17"/>
          <p:cNvGrpSpPr/>
          <p:nvPr/>
        </p:nvGrpSpPr>
        <p:grpSpPr>
          <a:xfrm>
            <a:off x="-828599" y="-1237211"/>
            <a:ext cx="2741307" cy="2459119"/>
            <a:chOff x="-828600" y="-1395536"/>
            <a:chExt cx="2741307" cy="2459119"/>
          </a:xfrm>
        </p:grpSpPr>
        <p:sp>
          <p:nvSpPr>
            <p:cNvPr id="19" name="Ellipse 18"/>
            <p:cNvSpPr/>
            <p:nvPr/>
          </p:nvSpPr>
          <p:spPr>
            <a:xfrm rot="10800000">
              <a:off x="-684754" y="-1328082"/>
              <a:ext cx="2597461" cy="239166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0" name="Ellipse 19"/>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sp>
        <p:nvSpPr>
          <p:cNvPr id="31" name="Titre 1"/>
          <p:cNvSpPr txBox="1">
            <a:spLocks/>
          </p:cNvSpPr>
          <p:nvPr/>
        </p:nvSpPr>
        <p:spPr>
          <a:xfrm>
            <a:off x="2180565" y="650409"/>
            <a:ext cx="10123953"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42925" indent="-446088" algn="l"/>
            <a:r>
              <a:rPr lang="fr-BE" sz="3600" b="1" cap="all" dirty="0" smtClean="0">
                <a:solidFill>
                  <a:schemeClr val="tx1">
                    <a:lumMod val="75000"/>
                    <a:lumOff val="25000"/>
                  </a:schemeClr>
                </a:solidFill>
              </a:rPr>
              <a:t>2. </a:t>
            </a:r>
            <a:r>
              <a:rPr lang="fr-BE" sz="3600" b="1" cap="all" dirty="0">
                <a:solidFill>
                  <a:schemeClr val="tx1">
                    <a:lumMod val="75000"/>
                    <a:lumOff val="25000"/>
                  </a:schemeClr>
                </a:solidFill>
              </a:rPr>
              <a:t>Approbation du compte-rendu de la réunion précédente </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599" y="2366962"/>
            <a:ext cx="4968875"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7491155" y="2786785"/>
            <a:ext cx="2520280" cy="923330"/>
          </a:xfrm>
          <a:prstGeom prst="rect">
            <a:avLst/>
          </a:prstGeom>
          <a:solidFill>
            <a:schemeClr val="bg1"/>
          </a:solidFill>
        </p:spPr>
        <p:txBody>
          <a:bodyPr wrap="square" rtlCol="0">
            <a:spAutoFit/>
          </a:bodyPr>
          <a:lstStyle/>
          <a:p>
            <a:endParaRPr lang="fr-BE" dirty="0" smtClean="0"/>
          </a:p>
          <a:p>
            <a:endParaRPr lang="fr-BE" dirty="0"/>
          </a:p>
          <a:p>
            <a:endParaRPr lang="fr-BE" dirty="0"/>
          </a:p>
        </p:txBody>
      </p:sp>
    </p:spTree>
    <p:extLst>
      <p:ext uri="{BB962C8B-B14F-4D97-AF65-F5344CB8AC3E}">
        <p14:creationId xmlns:p14="http://schemas.microsoft.com/office/powerpoint/2010/main" val="29980537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oneTexte 3"/>
          <p:cNvSpPr txBox="1">
            <a:spLocks noChangeArrowheads="1"/>
          </p:cNvSpPr>
          <p:nvPr/>
        </p:nvSpPr>
        <p:spPr bwMode="auto">
          <a:xfrm>
            <a:off x="431800" y="188913"/>
            <a:ext cx="8544984"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Etre jeune à la campagne…</a:t>
            </a:r>
          </a:p>
        </p:txBody>
      </p:sp>
      <p:sp>
        <p:nvSpPr>
          <p:cNvPr id="54275" name="ZoneTexte 4"/>
          <p:cNvSpPr txBox="1">
            <a:spLocks noChangeArrowheads="1"/>
          </p:cNvSpPr>
          <p:nvPr/>
        </p:nvSpPr>
        <p:spPr bwMode="auto">
          <a:xfrm>
            <a:off x="2846918" y="773114"/>
            <a:ext cx="907203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 le coup de pouce du Développement Rural</a:t>
            </a:r>
          </a:p>
        </p:txBody>
      </p:sp>
      <p:pic>
        <p:nvPicPr>
          <p:cNvPr id="4098" name="Picture 2"/>
          <p:cNvPicPr>
            <a:picLocks noChangeAspect="1" noChangeArrowheads="1"/>
          </p:cNvPicPr>
          <p:nvPr/>
        </p:nvPicPr>
        <p:blipFill>
          <a:blip r:embed="rId3" cstate="screen">
            <a:extLst/>
          </a:blip>
          <a:srcRect/>
          <a:stretch>
            <a:fillRect/>
          </a:stretch>
        </p:blipFill>
        <p:spPr bwMode="auto">
          <a:xfrm>
            <a:off x="4887199" y="1496516"/>
            <a:ext cx="6789260" cy="3204964"/>
          </a:xfrm>
          <a:prstGeom prst="roundRect">
            <a:avLst>
              <a:gd name="adj" fmla="val 8594"/>
            </a:avLst>
          </a:prstGeom>
          <a:solidFill>
            <a:srgbClr val="FFFFFF">
              <a:shade val="85000"/>
            </a:srgbClr>
          </a:solidFill>
          <a:ln>
            <a:noFill/>
          </a:ln>
          <a:effectLst/>
          <a:extLst/>
        </p:spPr>
      </p:pic>
      <p:pic>
        <p:nvPicPr>
          <p:cNvPr id="54277"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585" y="6159500"/>
            <a:ext cx="79163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spect="1"/>
          </p:cNvSpPr>
          <p:nvPr/>
        </p:nvSpPr>
        <p:spPr>
          <a:xfrm>
            <a:off x="1200151" y="3062288"/>
            <a:ext cx="4127500" cy="3097212"/>
          </a:xfrm>
          <a:prstGeom prst="ellipse">
            <a:avLst/>
          </a:prstGeom>
          <a:solidFill>
            <a:srgbClr val="A721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ctr">
              <a:defRPr sz="2000"/>
            </a:lvl1pPr>
          </a:lstStyle>
          <a:p>
            <a:pPr fontAlgn="base">
              <a:spcBef>
                <a:spcPct val="0"/>
              </a:spcBef>
              <a:spcAft>
                <a:spcPct val="0"/>
              </a:spcAft>
              <a:defRPr/>
            </a:pPr>
            <a:r>
              <a:rPr lang="fr-BE" sz="2400" dirty="0">
                <a:solidFill>
                  <a:prstClr val="white"/>
                </a:solidFill>
                <a:latin typeface="Calibri" panose="020F0502020204030204" pitchFamily="34" charset="0"/>
              </a:rPr>
              <a:t>Pour mobiliser les </a:t>
            </a:r>
            <a:r>
              <a:rPr lang="fr-BE" sz="2400" dirty="0" smtClean="0">
                <a:solidFill>
                  <a:prstClr val="white"/>
                </a:solidFill>
                <a:latin typeface="Calibri" panose="020F0502020204030204" pitchFamily="34" charset="0"/>
              </a:rPr>
              <a:t>jeunes,</a:t>
            </a:r>
          </a:p>
          <a:p>
            <a:pPr fontAlgn="base">
              <a:spcBef>
                <a:spcPct val="0"/>
              </a:spcBef>
              <a:spcAft>
                <a:spcPct val="0"/>
              </a:spcAft>
              <a:defRPr/>
            </a:pPr>
            <a:r>
              <a:rPr lang="fr-BE" sz="2400" dirty="0" smtClean="0">
                <a:solidFill>
                  <a:prstClr val="white"/>
                </a:solidFill>
                <a:latin typeface="Calibri" panose="020F0502020204030204" pitchFamily="34" charset="0"/>
              </a:rPr>
              <a:t>pas </a:t>
            </a:r>
            <a:r>
              <a:rPr lang="fr-BE" sz="2400" dirty="0">
                <a:solidFill>
                  <a:prstClr val="white"/>
                </a:solidFill>
                <a:latin typeface="Calibri" panose="020F0502020204030204" pitchFamily="34" charset="0"/>
              </a:rPr>
              <a:t>de grands </a:t>
            </a:r>
            <a:r>
              <a:rPr lang="fr-BE" sz="2400" dirty="0" smtClean="0">
                <a:solidFill>
                  <a:prstClr val="white"/>
                </a:solidFill>
                <a:latin typeface="Calibri" panose="020F0502020204030204" pitchFamily="34" charset="0"/>
              </a:rPr>
              <a:t>discours,</a:t>
            </a:r>
          </a:p>
          <a:p>
            <a:pPr fontAlgn="base">
              <a:spcBef>
                <a:spcPct val="0"/>
              </a:spcBef>
              <a:spcAft>
                <a:spcPct val="0"/>
              </a:spcAft>
              <a:defRPr/>
            </a:pPr>
            <a:r>
              <a:rPr lang="fr-BE" sz="2400" dirty="0" smtClean="0">
                <a:solidFill>
                  <a:prstClr val="white"/>
                </a:solidFill>
                <a:latin typeface="Calibri" panose="020F0502020204030204" pitchFamily="34" charset="0"/>
              </a:rPr>
              <a:t>mais </a:t>
            </a:r>
            <a:r>
              <a:rPr lang="fr-BE" sz="2400" dirty="0">
                <a:solidFill>
                  <a:prstClr val="white"/>
                </a:solidFill>
                <a:latin typeface="Calibri" panose="020F0502020204030204" pitchFamily="34" charset="0"/>
              </a:rPr>
              <a:t>du concret</a:t>
            </a:r>
          </a:p>
        </p:txBody>
      </p:sp>
      <p:sp>
        <p:nvSpPr>
          <p:cNvPr id="9" name="ZoneTexte 8"/>
          <p:cNvSpPr txBox="1">
            <a:spLocks noChangeAspect="1"/>
          </p:cNvSpPr>
          <p:nvPr/>
        </p:nvSpPr>
        <p:spPr>
          <a:xfrm>
            <a:off x="8591551" y="4149726"/>
            <a:ext cx="3361267" cy="2519363"/>
          </a:xfrm>
          <a:prstGeom prst="ellipse">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defPPr>
              <a:defRPr lang="fr-FR"/>
            </a:defPPr>
            <a:lvl1pPr algn="ctr">
              <a:defRPr sz="2000"/>
            </a:lvl1pPr>
          </a:lstStyle>
          <a:p>
            <a:pPr fontAlgn="base">
              <a:spcBef>
                <a:spcPct val="0"/>
              </a:spcBef>
              <a:spcAft>
                <a:spcPct val="0"/>
              </a:spcAft>
              <a:defRPr/>
            </a:pPr>
            <a:r>
              <a:rPr lang="fr-BE" dirty="0">
                <a:solidFill>
                  <a:prstClr val="white"/>
                </a:solidFill>
                <a:latin typeface="Calibri" panose="020F0502020204030204" pitchFamily="34" charset="0"/>
              </a:rPr>
              <a:t>Des jeux interquartiers pour mettre le pied à </a:t>
            </a:r>
            <a:r>
              <a:rPr lang="fr-BE" dirty="0" smtClean="0">
                <a:solidFill>
                  <a:prstClr val="white"/>
                </a:solidFill>
                <a:latin typeface="Calibri" panose="020F0502020204030204" pitchFamily="34" charset="0"/>
              </a:rPr>
              <a:t>l’étrier </a:t>
            </a:r>
            <a:endParaRPr lang="fr-BE" dirty="0">
              <a:solidFill>
                <a:prstClr val="white"/>
              </a:solidFill>
              <a:latin typeface="Calibri" panose="020F0502020204030204" pitchFamily="34" charset="0"/>
            </a:endParaRPr>
          </a:p>
        </p:txBody>
      </p:sp>
      <p:grpSp>
        <p:nvGrpSpPr>
          <p:cNvPr id="54280" name="Groupe 9"/>
          <p:cNvGrpSpPr>
            <a:grpSpLocks/>
          </p:cNvGrpSpPr>
          <p:nvPr/>
        </p:nvGrpSpPr>
        <p:grpSpPr bwMode="auto">
          <a:xfrm rot="5400000">
            <a:off x="6580982" y="4338903"/>
            <a:ext cx="255588" cy="2499783"/>
            <a:chOff x="251520" y="1306071"/>
            <a:chExt cx="255409" cy="1874527"/>
          </a:xfrm>
        </p:grpSpPr>
        <p:sp>
          <p:nvSpPr>
            <p:cNvPr id="11" name="Ellipse 10"/>
            <p:cNvSpPr>
              <a:spLocks noChangeAspect="1"/>
            </p:cNvSpPr>
            <p:nvPr/>
          </p:nvSpPr>
          <p:spPr>
            <a:xfrm>
              <a:off x="251520" y="1306071"/>
              <a:ext cx="255409" cy="25554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Ellipse 11"/>
            <p:cNvSpPr>
              <a:spLocks noChangeAspect="1"/>
            </p:cNvSpPr>
            <p:nvPr/>
          </p:nvSpPr>
          <p:spPr>
            <a:xfrm>
              <a:off x="251520" y="1628280"/>
              <a:ext cx="255409" cy="2555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Ellipse 12"/>
            <p:cNvSpPr>
              <a:spLocks noChangeAspect="1"/>
            </p:cNvSpPr>
            <p:nvPr/>
          </p:nvSpPr>
          <p:spPr>
            <a:xfrm>
              <a:off x="251520" y="1948902"/>
              <a:ext cx="255409" cy="2555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Ellipse 13"/>
            <p:cNvSpPr>
              <a:spLocks noChangeAspect="1"/>
            </p:cNvSpPr>
            <p:nvPr/>
          </p:nvSpPr>
          <p:spPr>
            <a:xfrm>
              <a:off x="251520" y="2277460"/>
              <a:ext cx="255409" cy="25554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Ellipse 14"/>
            <p:cNvSpPr>
              <a:spLocks noChangeAspect="1"/>
            </p:cNvSpPr>
            <p:nvPr/>
          </p:nvSpPr>
          <p:spPr>
            <a:xfrm>
              <a:off x="251520" y="2569512"/>
              <a:ext cx="255409" cy="25713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Ellipse 15"/>
            <p:cNvSpPr>
              <a:spLocks noChangeAspect="1"/>
            </p:cNvSpPr>
            <p:nvPr/>
          </p:nvSpPr>
          <p:spPr>
            <a:xfrm>
              <a:off x="251520" y="2925053"/>
              <a:ext cx="255409" cy="25554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54281" name="Groupe 23"/>
          <p:cNvGrpSpPr>
            <a:grpSpLocks/>
          </p:cNvGrpSpPr>
          <p:nvPr/>
        </p:nvGrpSpPr>
        <p:grpSpPr bwMode="auto">
          <a:xfrm rot="5400000">
            <a:off x="1469231" y="-204523"/>
            <a:ext cx="255588" cy="2499784"/>
            <a:chOff x="251520" y="1306071"/>
            <a:chExt cx="255409" cy="1874527"/>
          </a:xfrm>
        </p:grpSpPr>
        <p:sp>
          <p:nvSpPr>
            <p:cNvPr id="25" name="Ellipse 24"/>
            <p:cNvSpPr>
              <a:spLocks noChangeAspect="1"/>
            </p:cNvSpPr>
            <p:nvPr/>
          </p:nvSpPr>
          <p:spPr>
            <a:xfrm>
              <a:off x="251520" y="1306071"/>
              <a:ext cx="255409" cy="2555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Ellipse 25"/>
            <p:cNvSpPr>
              <a:spLocks noChangeAspect="1"/>
            </p:cNvSpPr>
            <p:nvPr/>
          </p:nvSpPr>
          <p:spPr>
            <a:xfrm>
              <a:off x="251520" y="1628280"/>
              <a:ext cx="255409" cy="25554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Ellipse 26"/>
            <p:cNvSpPr>
              <a:spLocks noChangeAspect="1"/>
            </p:cNvSpPr>
            <p:nvPr/>
          </p:nvSpPr>
          <p:spPr>
            <a:xfrm>
              <a:off x="251520" y="1948902"/>
              <a:ext cx="255409" cy="25554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Ellipse 27"/>
            <p:cNvSpPr>
              <a:spLocks noChangeAspect="1"/>
            </p:cNvSpPr>
            <p:nvPr/>
          </p:nvSpPr>
          <p:spPr>
            <a:xfrm>
              <a:off x="251520" y="2277460"/>
              <a:ext cx="255409" cy="2555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Ellipse 28"/>
            <p:cNvSpPr>
              <a:spLocks noChangeAspect="1"/>
            </p:cNvSpPr>
            <p:nvPr/>
          </p:nvSpPr>
          <p:spPr>
            <a:xfrm>
              <a:off x="251520" y="2569511"/>
              <a:ext cx="255409" cy="25713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Ellipse 29"/>
            <p:cNvSpPr>
              <a:spLocks noChangeAspect="1"/>
            </p:cNvSpPr>
            <p:nvPr/>
          </p:nvSpPr>
          <p:spPr>
            <a:xfrm>
              <a:off x="251520" y="2925052"/>
              <a:ext cx="255409" cy="2555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Tree>
    <p:extLst>
      <p:ext uri="{BB962C8B-B14F-4D97-AF65-F5344CB8AC3E}">
        <p14:creationId xmlns:p14="http://schemas.microsoft.com/office/powerpoint/2010/main" val="2050957433"/>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oneTexte 3"/>
          <p:cNvSpPr txBox="1">
            <a:spLocks noChangeArrowheads="1"/>
          </p:cNvSpPr>
          <p:nvPr/>
        </p:nvSpPr>
        <p:spPr bwMode="auto">
          <a:xfrm>
            <a:off x="431800" y="188913"/>
            <a:ext cx="8544984"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Etre âgé et pouvoir bénéficier …</a:t>
            </a:r>
          </a:p>
        </p:txBody>
      </p:sp>
      <p:sp>
        <p:nvSpPr>
          <p:cNvPr id="55299" name="ZoneTexte 4"/>
          <p:cNvSpPr txBox="1">
            <a:spLocks noChangeArrowheads="1"/>
          </p:cNvSpPr>
          <p:nvPr/>
        </p:nvSpPr>
        <p:spPr bwMode="auto">
          <a:xfrm>
            <a:off x="4944534" y="1125539"/>
            <a:ext cx="907203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fontAlgn="base" hangingPunct="1">
              <a:spcBef>
                <a:spcPct val="0"/>
              </a:spcBef>
              <a:spcAft>
                <a:spcPct val="0"/>
              </a:spcAft>
              <a:buClrTx/>
              <a:buSzTx/>
              <a:buFontTx/>
              <a:buNone/>
            </a:pPr>
            <a:r>
              <a:rPr lang="fr-BE" altLang="fr-FR" sz="2800" b="1">
                <a:solidFill>
                  <a:srgbClr val="A72177"/>
                </a:solidFill>
                <a:latin typeface="Calibri" pitchFamily="34" charset="0"/>
                <a:cs typeface="Arial" pitchFamily="34" charset="0"/>
              </a:rPr>
              <a:t>… de projets intergénérationnels</a:t>
            </a:r>
          </a:p>
        </p:txBody>
      </p:sp>
      <p:pic>
        <p:nvPicPr>
          <p:cNvPr id="5530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585" y="6159500"/>
            <a:ext cx="79163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1" name="Groupe 9"/>
          <p:cNvGrpSpPr>
            <a:grpSpLocks/>
          </p:cNvGrpSpPr>
          <p:nvPr/>
        </p:nvGrpSpPr>
        <p:grpSpPr bwMode="auto">
          <a:xfrm rot="5400000">
            <a:off x="6580982" y="4338903"/>
            <a:ext cx="255588" cy="2499783"/>
            <a:chOff x="251520" y="1306071"/>
            <a:chExt cx="255409" cy="1874527"/>
          </a:xfrm>
        </p:grpSpPr>
        <p:sp>
          <p:nvSpPr>
            <p:cNvPr id="11" name="Ellipse 10"/>
            <p:cNvSpPr>
              <a:spLocks noChangeAspect="1"/>
            </p:cNvSpPr>
            <p:nvPr/>
          </p:nvSpPr>
          <p:spPr>
            <a:xfrm>
              <a:off x="251520" y="1306071"/>
              <a:ext cx="255409" cy="25554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Ellipse 11"/>
            <p:cNvSpPr>
              <a:spLocks noChangeAspect="1"/>
            </p:cNvSpPr>
            <p:nvPr/>
          </p:nvSpPr>
          <p:spPr>
            <a:xfrm>
              <a:off x="251520" y="1628280"/>
              <a:ext cx="255409" cy="2555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Ellipse 12"/>
            <p:cNvSpPr>
              <a:spLocks noChangeAspect="1"/>
            </p:cNvSpPr>
            <p:nvPr/>
          </p:nvSpPr>
          <p:spPr>
            <a:xfrm>
              <a:off x="251520" y="1948902"/>
              <a:ext cx="255409" cy="2555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Ellipse 13"/>
            <p:cNvSpPr>
              <a:spLocks noChangeAspect="1"/>
            </p:cNvSpPr>
            <p:nvPr/>
          </p:nvSpPr>
          <p:spPr>
            <a:xfrm>
              <a:off x="251520" y="2277460"/>
              <a:ext cx="255409" cy="25554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Ellipse 14"/>
            <p:cNvSpPr>
              <a:spLocks noChangeAspect="1"/>
            </p:cNvSpPr>
            <p:nvPr/>
          </p:nvSpPr>
          <p:spPr>
            <a:xfrm>
              <a:off x="251520" y="2569512"/>
              <a:ext cx="255409" cy="25713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Ellipse 15"/>
            <p:cNvSpPr>
              <a:spLocks noChangeAspect="1"/>
            </p:cNvSpPr>
            <p:nvPr/>
          </p:nvSpPr>
          <p:spPr>
            <a:xfrm>
              <a:off x="251520" y="2925053"/>
              <a:ext cx="255409" cy="25554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55302" name="Groupe 23"/>
          <p:cNvGrpSpPr>
            <a:grpSpLocks/>
          </p:cNvGrpSpPr>
          <p:nvPr/>
        </p:nvGrpSpPr>
        <p:grpSpPr bwMode="auto">
          <a:xfrm rot="5400000">
            <a:off x="3378465" y="219340"/>
            <a:ext cx="255587" cy="2499784"/>
            <a:chOff x="251520" y="1306071"/>
            <a:chExt cx="255409" cy="1874527"/>
          </a:xfrm>
        </p:grpSpPr>
        <p:sp>
          <p:nvSpPr>
            <p:cNvPr id="25" name="Ellipse 24"/>
            <p:cNvSpPr>
              <a:spLocks noChangeAspect="1"/>
            </p:cNvSpPr>
            <p:nvPr/>
          </p:nvSpPr>
          <p:spPr>
            <a:xfrm>
              <a:off x="251520" y="1306071"/>
              <a:ext cx="255409" cy="2555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Ellipse 25"/>
            <p:cNvSpPr>
              <a:spLocks noChangeAspect="1"/>
            </p:cNvSpPr>
            <p:nvPr/>
          </p:nvSpPr>
          <p:spPr>
            <a:xfrm>
              <a:off x="251520" y="1628280"/>
              <a:ext cx="255409" cy="25554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Ellipse 26"/>
            <p:cNvSpPr>
              <a:spLocks noChangeAspect="1"/>
            </p:cNvSpPr>
            <p:nvPr/>
          </p:nvSpPr>
          <p:spPr>
            <a:xfrm>
              <a:off x="251520" y="1948902"/>
              <a:ext cx="255409" cy="25554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Ellipse 27"/>
            <p:cNvSpPr>
              <a:spLocks noChangeAspect="1"/>
            </p:cNvSpPr>
            <p:nvPr/>
          </p:nvSpPr>
          <p:spPr>
            <a:xfrm>
              <a:off x="251520" y="2277460"/>
              <a:ext cx="255409" cy="2555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Ellipse 28"/>
            <p:cNvSpPr>
              <a:spLocks noChangeAspect="1"/>
            </p:cNvSpPr>
            <p:nvPr/>
          </p:nvSpPr>
          <p:spPr>
            <a:xfrm>
              <a:off x="251520" y="2569511"/>
              <a:ext cx="255409" cy="25713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Ellipse 29"/>
            <p:cNvSpPr>
              <a:spLocks noChangeAspect="1"/>
            </p:cNvSpPr>
            <p:nvPr/>
          </p:nvSpPr>
          <p:spPr>
            <a:xfrm>
              <a:off x="251520" y="2925052"/>
              <a:ext cx="255409" cy="25554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pic>
        <p:nvPicPr>
          <p:cNvPr id="55303" name="Image 1" descr="Cabanes Membach 074.JPG"/>
          <p:cNvPicPr>
            <a:picLocks noGrp="1" noChangeAspect="1"/>
          </p:cNvPicPr>
          <p:nvPr isPhoto="1"/>
        </p:nvPicPr>
        <p:blipFill>
          <a:blip r:embed="rId4">
            <a:extLst>
              <a:ext uri="{28A0092B-C50C-407E-A947-70E740481C1C}">
                <a14:useLocalDpi xmlns:a14="http://schemas.microsoft.com/office/drawing/2010/main" val="0"/>
              </a:ext>
            </a:extLst>
          </a:blip>
          <a:srcRect/>
          <a:stretch>
            <a:fillRect/>
          </a:stretch>
        </p:blipFill>
        <p:spPr bwMode="auto">
          <a:xfrm>
            <a:off x="6383867" y="2708275"/>
            <a:ext cx="4447117" cy="2501900"/>
          </a:xfrm>
          <a:prstGeom prst="rect">
            <a:avLst/>
          </a:prstGeom>
          <a:noFill/>
          <a:ln w="38100">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9" name="ZoneTexte 8"/>
          <p:cNvSpPr txBox="1">
            <a:spLocks noChangeAspect="1"/>
          </p:cNvSpPr>
          <p:nvPr/>
        </p:nvSpPr>
        <p:spPr>
          <a:xfrm>
            <a:off x="7344833" y="4797426"/>
            <a:ext cx="4607984" cy="1871663"/>
          </a:xfrm>
          <a:prstGeom prst="ellipse">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defPPr>
              <a:defRPr lang="fr-FR"/>
            </a:defPPr>
            <a:lvl1pPr algn="ctr">
              <a:defRPr sz="2000"/>
            </a:lvl1pPr>
          </a:lstStyle>
          <a:p>
            <a:pPr fontAlgn="base">
              <a:spcBef>
                <a:spcPct val="0"/>
              </a:spcBef>
              <a:spcAft>
                <a:spcPct val="0"/>
              </a:spcAft>
              <a:defRPr/>
            </a:pPr>
            <a:r>
              <a:rPr lang="fr-BE" dirty="0" smtClean="0">
                <a:solidFill>
                  <a:prstClr val="white"/>
                </a:solidFill>
                <a:latin typeface="Calibri" panose="020F0502020204030204" pitchFamily="34" charset="0"/>
              </a:rPr>
              <a:t>Plaine de jeux dans le jardin de la maison de repos de </a:t>
            </a:r>
            <a:r>
              <a:rPr lang="fr-BE" dirty="0" err="1" smtClean="0">
                <a:solidFill>
                  <a:prstClr val="white"/>
                </a:solidFill>
                <a:latin typeface="Calibri" panose="020F0502020204030204" pitchFamily="34" charset="0"/>
              </a:rPr>
              <a:t>Membach</a:t>
            </a:r>
            <a:endParaRPr lang="fr-BE" dirty="0">
              <a:solidFill>
                <a:prstClr val="white"/>
              </a:solidFill>
              <a:latin typeface="Calibri" panose="020F0502020204030204" pitchFamily="34" charset="0"/>
            </a:endParaRPr>
          </a:p>
        </p:txBody>
      </p:sp>
      <p:pic>
        <p:nvPicPr>
          <p:cNvPr id="55305" name="Picture 3" descr="C:\Users\jeananne\Documents\ANNE\Cabanes Membach 0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708275"/>
            <a:ext cx="4389967"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spect="1"/>
          </p:cNvSpPr>
          <p:nvPr/>
        </p:nvSpPr>
        <p:spPr>
          <a:xfrm>
            <a:off x="3503085" y="1628775"/>
            <a:ext cx="3456516" cy="2592388"/>
          </a:xfrm>
          <a:prstGeom prst="ellipse">
            <a:avLst/>
          </a:prstGeom>
          <a:solidFill>
            <a:srgbClr val="A721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ctr">
              <a:defRPr sz="2000"/>
            </a:lvl1pPr>
          </a:lstStyle>
          <a:p>
            <a:pPr fontAlgn="base">
              <a:spcBef>
                <a:spcPct val="0"/>
              </a:spcBef>
              <a:spcAft>
                <a:spcPct val="0"/>
              </a:spcAft>
              <a:defRPr/>
            </a:pPr>
            <a:r>
              <a:rPr lang="fr-BE" sz="2400" dirty="0" smtClean="0">
                <a:solidFill>
                  <a:prstClr val="white"/>
                </a:solidFill>
                <a:latin typeface="Calibri" panose="020F0502020204030204" pitchFamily="34" charset="0"/>
              </a:rPr>
              <a:t>Un chantier participatif ouvert à tous les villageois</a:t>
            </a:r>
            <a:endParaRPr lang="fr-BE" sz="2400" dirty="0">
              <a:solidFill>
                <a:prstClr val="white"/>
              </a:solidFill>
              <a:latin typeface="Calibri" panose="020F0502020204030204" pitchFamily="34" charset="0"/>
            </a:endParaRPr>
          </a:p>
        </p:txBody>
      </p:sp>
    </p:spTree>
    <p:extLst>
      <p:ext uri="{BB962C8B-B14F-4D97-AF65-F5344CB8AC3E}">
        <p14:creationId xmlns:p14="http://schemas.microsoft.com/office/powerpoint/2010/main" val="2290224295"/>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txBox="1">
            <a:spLocks noChangeArrowheads="1"/>
          </p:cNvSpPr>
          <p:nvPr/>
        </p:nvSpPr>
        <p:spPr bwMode="auto">
          <a:xfrm>
            <a:off x="814917" y="1916113"/>
            <a:ext cx="10615083" cy="4824412"/>
          </a:xfrm>
          <a:prstGeom prst="rect">
            <a:avLst/>
          </a:prstGeom>
          <a:noFill/>
          <a:ln>
            <a:noFill/>
          </a:ln>
          <a:extLst/>
        </p:spPr>
        <p:txBody>
          <a:bodyPr/>
          <a:lstStyle>
            <a:lvl1pPr marL="342900" indent="-342900"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800100" indent="-34290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fontAlgn="base" hangingPunct="1">
              <a:spcAft>
                <a:spcPct val="0"/>
              </a:spcAft>
              <a:buClrTx/>
              <a:buSzTx/>
              <a:buFont typeface="Wingdings" pitchFamily="2" charset="2"/>
              <a:buChar char="Ø"/>
              <a:defRPr/>
            </a:pPr>
            <a:r>
              <a:rPr lang="fr-BE" altLang="fr-FR" sz="2800" dirty="0" smtClean="0">
                <a:solidFill>
                  <a:srgbClr val="A72177"/>
                </a:solidFill>
                <a:latin typeface="Calibri" pitchFamily="34" charset="0"/>
                <a:cs typeface="Arial" pitchFamily="34" charset="0"/>
              </a:rPr>
              <a:t>Des projets dans tous les domaines ! </a:t>
            </a:r>
          </a:p>
          <a:p>
            <a:pPr eaLnBrk="1" fontAlgn="base" hangingPunct="1">
              <a:spcAft>
                <a:spcPct val="0"/>
              </a:spcAft>
              <a:buClrTx/>
              <a:buSzTx/>
              <a:buFont typeface="Wingdings" pitchFamily="2" charset="2"/>
              <a:buChar char="Ø"/>
              <a:defRPr/>
            </a:pPr>
            <a:r>
              <a:rPr lang="fr-BE" altLang="fr-FR" sz="2800" dirty="0" smtClean="0">
                <a:solidFill>
                  <a:srgbClr val="A72177"/>
                </a:solidFill>
                <a:latin typeface="Calibri" pitchFamily="34" charset="0"/>
                <a:cs typeface="Arial" pitchFamily="34" charset="0"/>
              </a:rPr>
              <a:t>Les petites actions sont aussi importantes </a:t>
            </a:r>
          </a:p>
          <a:p>
            <a:pPr marL="0" indent="0" eaLnBrk="1" fontAlgn="base" hangingPunct="1">
              <a:spcAft>
                <a:spcPct val="0"/>
              </a:spcAft>
              <a:buClrTx/>
              <a:buSzTx/>
              <a:buFont typeface="Wingdings 2" pitchFamily="18" charset="2"/>
              <a:buNone/>
              <a:defRPr/>
            </a:pPr>
            <a:r>
              <a:rPr lang="fr-BE" altLang="fr-FR" sz="2800" dirty="0" smtClean="0">
                <a:solidFill>
                  <a:srgbClr val="A72177"/>
                </a:solidFill>
                <a:latin typeface="Calibri" pitchFamily="34" charset="0"/>
                <a:cs typeface="Arial" pitchFamily="34" charset="0"/>
              </a:rPr>
              <a:t>     que les gros projets</a:t>
            </a:r>
          </a:p>
          <a:p>
            <a:pPr eaLnBrk="1" fontAlgn="base" hangingPunct="1">
              <a:spcAft>
                <a:spcPct val="0"/>
              </a:spcAft>
              <a:buClrTx/>
              <a:buSzTx/>
              <a:buFont typeface="Wingdings" pitchFamily="2" charset="2"/>
              <a:buChar char="Ø"/>
              <a:defRPr/>
            </a:pPr>
            <a:r>
              <a:rPr lang="fr-BE" altLang="fr-FR" sz="2800" dirty="0" smtClean="0">
                <a:solidFill>
                  <a:srgbClr val="A72177"/>
                </a:solidFill>
                <a:latin typeface="Calibri" pitchFamily="34" charset="0"/>
                <a:cs typeface="Arial" pitchFamily="34" charset="0"/>
              </a:rPr>
              <a:t>Un bon projet doit :</a:t>
            </a:r>
          </a:p>
          <a:p>
            <a:pPr lvl="1" eaLnBrk="1" fontAlgn="base" hangingPunct="1">
              <a:spcAft>
                <a:spcPct val="0"/>
              </a:spcAft>
              <a:buClr>
                <a:srgbClr val="A72177"/>
              </a:buClr>
              <a:buSzTx/>
              <a:buFont typeface="Wingdings" pitchFamily="2" charset="2"/>
              <a:buChar char="Ø"/>
              <a:defRPr/>
            </a:pPr>
            <a:r>
              <a:rPr lang="fr-BE" altLang="fr-FR" sz="2600" dirty="0" smtClean="0">
                <a:solidFill>
                  <a:prstClr val="black"/>
                </a:solidFill>
                <a:latin typeface="Calibri" pitchFamily="34" charset="0"/>
                <a:cs typeface="Arial" pitchFamily="34" charset="0"/>
              </a:rPr>
              <a:t>répondre à un réel défi </a:t>
            </a:r>
          </a:p>
          <a:p>
            <a:pPr lvl="1" eaLnBrk="1" fontAlgn="base" hangingPunct="1">
              <a:spcAft>
                <a:spcPct val="0"/>
              </a:spcAft>
              <a:buClr>
                <a:srgbClr val="A72177"/>
              </a:buClr>
              <a:buSzTx/>
              <a:buFont typeface="Wingdings" pitchFamily="2" charset="2"/>
              <a:buChar char="Ø"/>
              <a:defRPr/>
            </a:pPr>
            <a:r>
              <a:rPr lang="fr-BE" altLang="fr-FR" sz="2600" dirty="0" smtClean="0">
                <a:solidFill>
                  <a:prstClr val="black"/>
                </a:solidFill>
                <a:latin typeface="Calibri" pitchFamily="34" charset="0"/>
                <a:cs typeface="Arial" pitchFamily="34" charset="0"/>
              </a:rPr>
              <a:t>avoir été mûri</a:t>
            </a:r>
          </a:p>
          <a:p>
            <a:pPr lvl="1" eaLnBrk="1" fontAlgn="base" hangingPunct="1">
              <a:spcAft>
                <a:spcPct val="0"/>
              </a:spcAft>
              <a:buClr>
                <a:srgbClr val="A72177"/>
              </a:buClr>
              <a:buSzTx/>
              <a:buFont typeface="Wingdings" pitchFamily="2" charset="2"/>
              <a:buChar char="Ø"/>
              <a:defRPr/>
            </a:pPr>
            <a:r>
              <a:rPr lang="fr-BE" altLang="fr-FR" sz="2600" dirty="0" smtClean="0">
                <a:solidFill>
                  <a:prstClr val="black"/>
                </a:solidFill>
                <a:latin typeface="Calibri" pitchFamily="34" charset="0"/>
                <a:cs typeface="Arial" pitchFamily="34" charset="0"/>
              </a:rPr>
              <a:t>relever de l’intérêt collectif</a:t>
            </a:r>
          </a:p>
          <a:p>
            <a:pPr lvl="1" eaLnBrk="1" fontAlgn="base" hangingPunct="1">
              <a:spcAft>
                <a:spcPct val="0"/>
              </a:spcAft>
              <a:buClr>
                <a:srgbClr val="A72177"/>
              </a:buClr>
              <a:buSzTx/>
              <a:buFont typeface="Wingdings" pitchFamily="2" charset="2"/>
              <a:buChar char="Ø"/>
              <a:defRPr/>
            </a:pPr>
            <a:r>
              <a:rPr lang="fr-BE" altLang="fr-FR" sz="2600" dirty="0" smtClean="0">
                <a:solidFill>
                  <a:prstClr val="black"/>
                </a:solidFill>
                <a:latin typeface="Calibri" pitchFamily="34" charset="0"/>
                <a:cs typeface="Arial" pitchFamily="34" charset="0"/>
              </a:rPr>
              <a:t>être « porté »</a:t>
            </a:r>
          </a:p>
        </p:txBody>
      </p:sp>
      <p:sp>
        <p:nvSpPr>
          <p:cNvPr id="56323" name="Rectangle 3"/>
          <p:cNvSpPr>
            <a:spLocks noChangeArrowheads="1"/>
          </p:cNvSpPr>
          <p:nvPr/>
        </p:nvSpPr>
        <p:spPr bwMode="auto">
          <a:xfrm>
            <a:off x="334433" y="404814"/>
            <a:ext cx="11618384"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eaLnBrk="0" hangingPunct="0">
              <a:spcBef>
                <a:spcPct val="20000"/>
              </a:spcBef>
              <a:buClr>
                <a:srgbClr val="8FB08C"/>
              </a:buClr>
              <a:buChar char="•"/>
              <a:defRPr>
                <a:solidFill>
                  <a:schemeClr val="tx1"/>
                </a:solidFill>
                <a:latin typeface="Georgia"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ctr" eaLnBrk="1" fontAlgn="base" hangingPunct="1">
              <a:spcBef>
                <a:spcPct val="0"/>
              </a:spcBef>
              <a:spcAft>
                <a:spcPct val="0"/>
              </a:spcAft>
              <a:buClrTx/>
              <a:buSzTx/>
              <a:buFontTx/>
              <a:buNone/>
            </a:pPr>
            <a:r>
              <a:rPr lang="fr-BE" altLang="fr-FR" sz="3000" b="1">
                <a:solidFill>
                  <a:srgbClr val="838383"/>
                </a:solidFill>
                <a:latin typeface="Calibri" pitchFamily="34" charset="0"/>
                <a:cs typeface="Arial" pitchFamily="34" charset="0"/>
              </a:rPr>
              <a:t>L’Opération de Développement Rural : </a:t>
            </a:r>
            <a:r>
              <a:rPr lang="fr-BE" altLang="fr-FR" sz="2800" b="1" u="sng">
                <a:solidFill>
                  <a:srgbClr val="A72177"/>
                </a:solidFill>
                <a:latin typeface="Calibri" pitchFamily="34" charset="0"/>
                <a:cs typeface="Arial" pitchFamily="34" charset="0"/>
              </a:rPr>
              <a:t>à retenir</a:t>
            </a:r>
          </a:p>
        </p:txBody>
      </p:sp>
      <p:pic>
        <p:nvPicPr>
          <p:cNvPr id="56324" name="Picture 2" descr="LOGORVB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6067" y="6381750"/>
            <a:ext cx="552451"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 name="Groupe 4"/>
          <p:cNvGrpSpPr>
            <a:grpSpLocks/>
          </p:cNvGrpSpPr>
          <p:nvPr/>
        </p:nvGrpSpPr>
        <p:grpSpPr bwMode="auto">
          <a:xfrm rot="-538349">
            <a:off x="6703485" y="2678114"/>
            <a:ext cx="5558367" cy="2898775"/>
            <a:chOff x="234299" y="2047877"/>
            <a:chExt cx="5184576" cy="3240359"/>
          </a:xfrm>
        </p:grpSpPr>
        <p:sp>
          <p:nvSpPr>
            <p:cNvPr id="6" name="Forme 5"/>
            <p:cNvSpPr/>
            <p:nvPr/>
          </p:nvSpPr>
          <p:spPr>
            <a:xfrm>
              <a:off x="234299" y="2047877"/>
              <a:ext cx="5184576" cy="3240359"/>
            </a:xfrm>
            <a:prstGeom prst="swooshArrow">
              <a:avLst>
                <a:gd name="adj1" fmla="val 25000"/>
                <a:gd name="adj2" fmla="val 25000"/>
              </a:avLst>
            </a:prstGeom>
            <a:solidFill>
              <a:schemeClr val="accent3">
                <a:lumMod val="40000"/>
                <a:lumOff val="6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Rectangle 7"/>
            <p:cNvSpPr/>
            <p:nvPr/>
          </p:nvSpPr>
          <p:spPr>
            <a:xfrm rot="878637">
              <a:off x="3383589" y="2708030"/>
              <a:ext cx="1589331" cy="53769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9118" tIns="0" rIns="0" bIns="0" spcCol="1270"/>
            <a:lstStyle/>
            <a:p>
              <a:pPr defTabSz="1778000" fontAlgn="base">
                <a:lnSpc>
                  <a:spcPct val="90000"/>
                </a:lnSpc>
                <a:spcBef>
                  <a:spcPct val="0"/>
                </a:spcBef>
                <a:spcAft>
                  <a:spcPct val="35000"/>
                </a:spcAft>
                <a:defRPr/>
              </a:pPr>
              <a:r>
                <a:rPr lang="fr-BE" sz="3200" b="1" i="1" dirty="0">
                  <a:solidFill>
                    <a:srgbClr val="501039"/>
                  </a:solidFill>
                  <a:latin typeface="Calibri" panose="020F0502020204030204" pitchFamily="34" charset="0"/>
                </a:rPr>
                <a:t>Vous</a:t>
              </a:r>
            </a:p>
          </p:txBody>
        </p:sp>
        <p:sp>
          <p:nvSpPr>
            <p:cNvPr id="10" name="Rectangle 9"/>
            <p:cNvSpPr/>
            <p:nvPr/>
          </p:nvSpPr>
          <p:spPr>
            <a:xfrm rot="878637">
              <a:off x="2059751" y="3177002"/>
              <a:ext cx="1595254" cy="35846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8568" tIns="0" rIns="0" bIns="0" spcCol="1270"/>
            <a:lstStyle/>
            <a:p>
              <a:pPr defTabSz="1778000" fontAlgn="base">
                <a:lnSpc>
                  <a:spcPct val="90000"/>
                </a:lnSpc>
                <a:spcBef>
                  <a:spcPct val="0"/>
                </a:spcBef>
                <a:spcAft>
                  <a:spcPct val="35000"/>
                </a:spcAft>
                <a:defRPr/>
              </a:pPr>
              <a:r>
                <a:rPr lang="fr-BE" b="1" i="1" dirty="0">
                  <a:solidFill>
                    <a:srgbClr val="A72177"/>
                  </a:solidFill>
                  <a:latin typeface="Calibri" panose="020F0502020204030204" pitchFamily="34" charset="0"/>
                </a:rPr>
                <a:t>Vos élus</a:t>
              </a:r>
            </a:p>
          </p:txBody>
        </p:sp>
        <p:sp>
          <p:nvSpPr>
            <p:cNvPr id="12" name="Rectangle 11"/>
            <p:cNvSpPr/>
            <p:nvPr/>
          </p:nvSpPr>
          <p:spPr>
            <a:xfrm rot="878637">
              <a:off x="1246142" y="3750959"/>
              <a:ext cx="1206313" cy="3904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71427" tIns="0" rIns="0" bIns="0" spcCol="1270"/>
            <a:lstStyle/>
            <a:p>
              <a:pPr defTabSz="1244600" fontAlgn="base">
                <a:lnSpc>
                  <a:spcPct val="90000"/>
                </a:lnSpc>
                <a:spcBef>
                  <a:spcPct val="0"/>
                </a:spcBef>
                <a:spcAft>
                  <a:spcPct val="35000"/>
                </a:spcAft>
                <a:defRPr/>
              </a:pPr>
              <a:r>
                <a:rPr lang="fr-BE" sz="1600" i="1" dirty="0">
                  <a:solidFill>
                    <a:srgbClr val="F8A2E6"/>
                  </a:solidFill>
                  <a:latin typeface="Calibri" panose="020F0502020204030204" pitchFamily="34" charset="0"/>
                </a:rPr>
                <a:t>Nous</a:t>
              </a:r>
            </a:p>
          </p:txBody>
        </p:sp>
      </p:grpSp>
    </p:spTree>
    <p:extLst>
      <p:ext uri="{BB962C8B-B14F-4D97-AF65-F5344CB8AC3E}">
        <p14:creationId xmlns:p14="http://schemas.microsoft.com/office/powerpoint/2010/main" val="2294573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p:cNvGrpSpPr/>
          <p:nvPr/>
        </p:nvGrpSpPr>
        <p:grpSpPr>
          <a:xfrm>
            <a:off x="-828599" y="-1237211"/>
            <a:ext cx="2741307" cy="2459119"/>
            <a:chOff x="-828600" y="-1395536"/>
            <a:chExt cx="2741307" cy="2459119"/>
          </a:xfrm>
        </p:grpSpPr>
        <p:sp>
          <p:nvSpPr>
            <p:cNvPr id="19" name="Ellipse 18"/>
            <p:cNvSpPr/>
            <p:nvPr/>
          </p:nvSpPr>
          <p:spPr>
            <a:xfrm rot="10800000">
              <a:off x="-684754" y="-1328082"/>
              <a:ext cx="2597461" cy="239166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0" name="Ellipse 19"/>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sp>
        <p:nvSpPr>
          <p:cNvPr id="31" name="Titre 1"/>
          <p:cNvSpPr txBox="1">
            <a:spLocks/>
          </p:cNvSpPr>
          <p:nvPr/>
        </p:nvSpPr>
        <p:spPr>
          <a:xfrm>
            <a:off x="2180565" y="650409"/>
            <a:ext cx="10123953" cy="1143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42925" indent="-446088" algn="l"/>
            <a:r>
              <a:rPr lang="fr-BE" sz="3600" b="1" cap="all" dirty="0" smtClean="0">
                <a:solidFill>
                  <a:schemeClr val="tx1">
                    <a:lumMod val="75000"/>
                    <a:lumOff val="25000"/>
                  </a:schemeClr>
                </a:solidFill>
              </a:rPr>
              <a:t>2. </a:t>
            </a:r>
            <a:r>
              <a:rPr lang="fr-BE" sz="3600" b="1" cap="all" dirty="0">
                <a:solidFill>
                  <a:schemeClr val="tx1">
                    <a:lumMod val="75000"/>
                    <a:lumOff val="25000"/>
                  </a:schemeClr>
                </a:solidFill>
              </a:rPr>
              <a:t>Approbation du compte-rendu de la réunion précédente </a:t>
            </a:r>
          </a:p>
        </p:txBody>
      </p:sp>
      <p:sp>
        <p:nvSpPr>
          <p:cNvPr id="2" name="ZoneTexte 1"/>
          <p:cNvSpPr txBox="1"/>
          <p:nvPr/>
        </p:nvSpPr>
        <p:spPr>
          <a:xfrm>
            <a:off x="7491155" y="2786785"/>
            <a:ext cx="2520280" cy="923330"/>
          </a:xfrm>
          <a:prstGeom prst="rect">
            <a:avLst/>
          </a:prstGeom>
          <a:solidFill>
            <a:schemeClr val="bg1"/>
          </a:solidFill>
        </p:spPr>
        <p:txBody>
          <a:bodyPr wrap="square" rtlCol="0">
            <a:spAutoFit/>
          </a:bodyPr>
          <a:lstStyle/>
          <a:p>
            <a:endParaRPr lang="fr-BE" dirty="0" smtClean="0"/>
          </a:p>
          <a:p>
            <a:endParaRPr lang="fr-BE" dirty="0"/>
          </a:p>
          <a:p>
            <a:endParaRPr lang="fr-BE" dirty="0"/>
          </a:p>
        </p:txBody>
      </p:sp>
      <p:sp>
        <p:nvSpPr>
          <p:cNvPr id="3" name="Rectangle 2"/>
          <p:cNvSpPr/>
          <p:nvPr/>
        </p:nvSpPr>
        <p:spPr>
          <a:xfrm>
            <a:off x="1055440" y="2213865"/>
            <a:ext cx="11136560" cy="4154984"/>
          </a:xfrm>
          <a:prstGeom prst="rect">
            <a:avLst/>
          </a:prstGeom>
        </p:spPr>
        <p:txBody>
          <a:bodyPr wrap="square">
            <a:spAutoFit/>
          </a:bodyPr>
          <a:lstStyle/>
          <a:p>
            <a:r>
              <a:rPr lang="fr-BE" sz="2000" b="1" dirty="0">
                <a:solidFill>
                  <a:srgbClr val="008000"/>
                </a:solidFill>
              </a:rPr>
              <a:t>Ce que j’ai particulièrement apprécié : </a:t>
            </a:r>
            <a:endParaRPr lang="fr-BE" sz="2000" dirty="0">
              <a:solidFill>
                <a:srgbClr val="008000"/>
              </a:solidFill>
            </a:endParaRPr>
          </a:p>
          <a:p>
            <a:pPr lvl="0"/>
            <a:r>
              <a:rPr lang="fr-BE" dirty="0"/>
              <a:t>Présentation dynamique, clarté de l’information (23)</a:t>
            </a:r>
          </a:p>
          <a:p>
            <a:pPr lvl="0"/>
            <a:r>
              <a:rPr lang="fr-BE" dirty="0"/>
              <a:t>Participation démocratique, </a:t>
            </a:r>
            <a:r>
              <a:rPr lang="fr-BE" sz="2000" b="1" u="sng" dirty="0"/>
              <a:t>débat</a:t>
            </a:r>
            <a:r>
              <a:rPr lang="fr-BE" dirty="0"/>
              <a:t> libre, écoute et respect de la parole de chacun (16)</a:t>
            </a:r>
          </a:p>
          <a:p>
            <a:pPr lvl="0"/>
            <a:r>
              <a:rPr lang="fr-BE" dirty="0"/>
              <a:t>Convivialité, enthousiasme, premier contact humain intéressant, présentations des participants (15)</a:t>
            </a:r>
          </a:p>
          <a:p>
            <a:pPr lvl="0"/>
            <a:r>
              <a:rPr lang="fr-BE" dirty="0"/>
              <a:t>Respect du timing (6)</a:t>
            </a:r>
          </a:p>
          <a:p>
            <a:pPr lvl="0"/>
            <a:r>
              <a:rPr lang="fr-BE" dirty="0"/>
              <a:t>Nombre et diversité des représentants (dont des jeunes) (3)</a:t>
            </a:r>
          </a:p>
          <a:p>
            <a:r>
              <a:rPr lang="fr-BE" dirty="0"/>
              <a:t> </a:t>
            </a:r>
          </a:p>
          <a:p>
            <a:r>
              <a:rPr lang="fr-BE" sz="2000" b="1" dirty="0">
                <a:solidFill>
                  <a:schemeClr val="accent6">
                    <a:lumMod val="75000"/>
                  </a:schemeClr>
                </a:solidFill>
              </a:rPr>
              <a:t>Suggestions d’amélioration : </a:t>
            </a:r>
            <a:endParaRPr lang="fr-BE" sz="2000" dirty="0">
              <a:solidFill>
                <a:schemeClr val="accent6">
                  <a:lumMod val="75000"/>
                </a:schemeClr>
              </a:solidFill>
            </a:endParaRPr>
          </a:p>
          <a:p>
            <a:pPr lvl="0"/>
            <a:r>
              <a:rPr lang="fr-BE" dirty="0"/>
              <a:t>Cadrage du </a:t>
            </a:r>
            <a:r>
              <a:rPr lang="fr-BE" sz="2000" b="1" u="sng" dirty="0"/>
              <a:t>timing</a:t>
            </a:r>
            <a:r>
              <a:rPr lang="fr-BE" dirty="0"/>
              <a:t> (terminer à l’heure, 2h de réunion max, break) (10)</a:t>
            </a:r>
          </a:p>
          <a:p>
            <a:pPr lvl="0"/>
            <a:r>
              <a:rPr lang="fr-BE" dirty="0"/>
              <a:t>Limiter les discussions stériles, les </a:t>
            </a:r>
            <a:r>
              <a:rPr lang="fr-BE" sz="2000" b="1" u="sng" dirty="0"/>
              <a:t>débats</a:t>
            </a:r>
            <a:r>
              <a:rPr lang="fr-BE" dirty="0"/>
              <a:t> qui s’enlisent, la prise de parole désordonnée, être plus directifs (10)</a:t>
            </a:r>
          </a:p>
          <a:p>
            <a:pPr lvl="0"/>
            <a:r>
              <a:rPr lang="fr-BE" dirty="0"/>
              <a:t>Changer de </a:t>
            </a:r>
            <a:r>
              <a:rPr lang="fr-BE" sz="2000" b="1" u="sng" dirty="0"/>
              <a:t>local</a:t>
            </a:r>
            <a:r>
              <a:rPr lang="fr-BE" dirty="0"/>
              <a:t> (chaleur, exiguïté, pas de tables, …) (8)</a:t>
            </a:r>
          </a:p>
          <a:p>
            <a:pPr lvl="0"/>
            <a:r>
              <a:rPr lang="fr-BE" dirty="0"/>
              <a:t>Gestion du temps de parole : ne pas laisser toujours parler les mêmes (4)</a:t>
            </a:r>
          </a:p>
          <a:p>
            <a:pPr lvl="0"/>
            <a:r>
              <a:rPr lang="fr-BE" dirty="0"/>
              <a:t>Etre plus concrets, clairs et précis dans les explications et commentaires (3)</a:t>
            </a:r>
          </a:p>
          <a:p>
            <a:pPr lvl="0"/>
            <a:r>
              <a:rPr lang="fr-BE" sz="2000" b="1" u="sng" dirty="0"/>
              <a:t>Composition</a:t>
            </a:r>
            <a:r>
              <a:rPr lang="fr-BE" dirty="0" smtClean="0"/>
              <a:t> : éviter </a:t>
            </a:r>
            <a:r>
              <a:rPr lang="fr-BE" dirty="0"/>
              <a:t>les membres d’une même famille (1</a:t>
            </a:r>
            <a:r>
              <a:rPr lang="fr-BE" dirty="0" smtClean="0"/>
              <a:t>) /  les </a:t>
            </a:r>
            <a:r>
              <a:rPr lang="fr-BE" dirty="0"/>
              <a:t>conseillers communaux (1</a:t>
            </a:r>
            <a:r>
              <a:rPr lang="fr-BE" dirty="0" smtClean="0"/>
              <a:t>) les </a:t>
            </a:r>
            <a:r>
              <a:rPr lang="fr-BE" dirty="0"/>
              <a:t>doubles meetings (1)</a:t>
            </a:r>
          </a:p>
        </p:txBody>
      </p:sp>
      <p:grpSp>
        <p:nvGrpSpPr>
          <p:cNvPr id="11" name="Groupe 10"/>
          <p:cNvGrpSpPr/>
          <p:nvPr/>
        </p:nvGrpSpPr>
        <p:grpSpPr>
          <a:xfrm>
            <a:off x="0" y="-184475"/>
            <a:ext cx="864096" cy="7029400"/>
            <a:chOff x="0" y="-171400"/>
            <a:chExt cx="864096" cy="7992888"/>
          </a:xfrm>
          <a:solidFill>
            <a:srgbClr val="C0B5A2"/>
          </a:solidFill>
        </p:grpSpPr>
        <p:sp>
          <p:nvSpPr>
            <p:cNvPr id="12" name="Rectangle 11"/>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3" name="ZoneTexte 13"/>
            <p:cNvSpPr txBox="1"/>
            <p:nvPr/>
          </p:nvSpPr>
          <p:spPr>
            <a:xfrm rot="16200000">
              <a:off x="-2794429" y="4182526"/>
              <a:ext cx="6452955"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a:r>
                <a:rPr lang="fr-BE" sz="4400" b="1" dirty="0" smtClean="0">
                  <a:solidFill>
                    <a:schemeClr val="bg1"/>
                  </a:solidFill>
                </a:rPr>
                <a:t>Synthèse de la CLDR</a:t>
              </a:r>
              <a:endParaRPr lang="fr-BE" sz="4400" b="1" dirty="0">
                <a:solidFill>
                  <a:schemeClr val="bg1"/>
                </a:solidFill>
              </a:endParaRPr>
            </a:p>
          </p:txBody>
        </p:sp>
      </p:grpSp>
    </p:spTree>
    <p:extLst>
      <p:ext uri="{BB962C8B-B14F-4D97-AF65-F5344CB8AC3E}">
        <p14:creationId xmlns:p14="http://schemas.microsoft.com/office/powerpoint/2010/main" val="2097915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912707" y="1692961"/>
            <a:ext cx="9628897" cy="5201424"/>
          </a:xfrm>
          <a:prstGeom prst="rect">
            <a:avLst/>
          </a:prstGeom>
          <a:solidFill>
            <a:schemeClr val="bg1">
              <a:lumMod val="85000"/>
            </a:schemeClr>
          </a:solidFill>
          <a:ln>
            <a:noFill/>
          </a:ln>
          <a:effectLs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r>
              <a:rPr lang="fr-FR" b="1" dirty="0">
                <a:latin typeface="Calibri" panose="020F0502020204030204" pitchFamily="34" charset="0"/>
              </a:rPr>
              <a:t>En tant que membre de la CLDR je m’engage à :</a:t>
            </a:r>
            <a:endParaRPr lang="fr-BE" b="1" dirty="0">
              <a:latin typeface="Calibri" panose="020F0502020204030204" pitchFamily="34" charset="0"/>
            </a:endParaRPr>
          </a:p>
          <a:p>
            <a:pPr>
              <a:defRPr/>
            </a:pPr>
            <a:r>
              <a:rPr lang="fr-BE" sz="1800" b="1" dirty="0">
                <a:latin typeface="Calibri" panose="020F0502020204030204" pitchFamily="34" charset="0"/>
              </a:rPr>
              <a:t> </a:t>
            </a:r>
            <a:endParaRPr lang="fr-BE" sz="1100" b="1" dirty="0">
              <a:latin typeface="Calibri" panose="020F0502020204030204" pitchFamily="34" charset="0"/>
            </a:endParaRPr>
          </a:p>
          <a:p>
            <a:pPr algn="ctr">
              <a:defRPr/>
            </a:pPr>
            <a:r>
              <a:rPr lang="fr-FR" sz="1800" dirty="0">
                <a:latin typeface="Calibri" panose="020F0502020204030204" pitchFamily="34" charset="0"/>
              </a:rPr>
              <a:t>Participer activement aux réunions de la Commission et, le cas échéant, prévenir la FRW si je ne sais être présent. Je m’engage également à être ponctuel.</a:t>
            </a:r>
            <a:endParaRPr lang="fr-BE" sz="1800" dirty="0">
              <a:latin typeface="Calibri" panose="020F0502020204030204" pitchFamily="34" charset="0"/>
            </a:endParaRPr>
          </a:p>
          <a:p>
            <a:pPr algn="ctr">
              <a:defRPr/>
            </a:pPr>
            <a:r>
              <a:rPr lang="fr-FR" sz="1400" dirty="0">
                <a:latin typeface="Calibri" panose="020F0502020204030204" pitchFamily="34" charset="0"/>
                <a:sym typeface="Wingdings"/>
              </a:rPr>
              <a:t></a:t>
            </a:r>
            <a:endParaRPr lang="fr-BE" sz="1400" dirty="0">
              <a:latin typeface="Calibri" panose="020F0502020204030204" pitchFamily="34" charset="0"/>
            </a:endParaRPr>
          </a:p>
          <a:p>
            <a:pPr algn="ctr">
              <a:defRPr/>
            </a:pPr>
            <a:r>
              <a:rPr lang="fr-FR" sz="1800" dirty="0">
                <a:latin typeface="Calibri" panose="020F0502020204030204" pitchFamily="34" charset="0"/>
              </a:rPr>
              <a:t>Prendre connaissance, avant la réunion, de l'ordre du jour et des documents transmis</a:t>
            </a:r>
            <a:endParaRPr lang="fr-BE" sz="1800" dirty="0">
              <a:latin typeface="Calibri" panose="020F0502020204030204" pitchFamily="34" charset="0"/>
            </a:endParaRPr>
          </a:p>
          <a:p>
            <a:pPr algn="ctr">
              <a:defRPr/>
            </a:pPr>
            <a:r>
              <a:rPr lang="fr-FR" sz="1400" dirty="0">
                <a:latin typeface="Calibri" panose="020F0502020204030204" pitchFamily="34" charset="0"/>
                <a:sym typeface="Wingdings"/>
              </a:rPr>
              <a:t></a:t>
            </a:r>
          </a:p>
          <a:p>
            <a:pPr algn="ctr">
              <a:defRPr/>
            </a:pPr>
            <a:r>
              <a:rPr lang="fr-FR" sz="1800" dirty="0">
                <a:latin typeface="Calibri" panose="020F0502020204030204" pitchFamily="34" charset="0"/>
                <a:sym typeface="Wingdings"/>
              </a:rPr>
              <a:t>Soumettre à la FRW, 8 jours avant la réunion,  un point à mettre à l’ordre du jour et éviter </a:t>
            </a:r>
            <a:r>
              <a:rPr lang="fr-BE" sz="1800" dirty="0">
                <a:latin typeface="Calibri" panose="020F0502020204030204" pitchFamily="34" charset="0"/>
                <a:sym typeface="Wingdings"/>
              </a:rPr>
              <a:t>de l’envoyer anticipativement par mails aux membres </a:t>
            </a:r>
          </a:p>
          <a:p>
            <a:pPr algn="ctr">
              <a:defRPr/>
            </a:pPr>
            <a:r>
              <a:rPr lang="fr-FR" sz="1400" dirty="0">
                <a:latin typeface="Calibri" panose="020F0502020204030204" pitchFamily="34" charset="0"/>
                <a:sym typeface="Wingdings"/>
              </a:rPr>
              <a:t></a:t>
            </a:r>
          </a:p>
          <a:p>
            <a:pPr algn="ctr">
              <a:defRPr/>
            </a:pPr>
            <a:r>
              <a:rPr lang="fr-FR" sz="1800" dirty="0">
                <a:latin typeface="Calibri" panose="020F0502020204030204" pitchFamily="34" charset="0"/>
              </a:rPr>
              <a:t>Mettre mon portable sur silencieux avant le démarrage de la réunion.  Eviter de répondre à mes messages (sauf si urgence) et de consulter Internet pendant la réunion</a:t>
            </a:r>
            <a:endParaRPr lang="fr-BE" sz="1800" dirty="0">
              <a:latin typeface="Calibri" panose="020F0502020204030204" pitchFamily="34" charset="0"/>
            </a:endParaRPr>
          </a:p>
          <a:p>
            <a:pPr algn="ctr">
              <a:defRPr/>
            </a:pPr>
            <a:r>
              <a:rPr lang="fr-FR" sz="1400" dirty="0">
                <a:latin typeface="Calibri" panose="020F0502020204030204" pitchFamily="34" charset="0"/>
                <a:sym typeface="Wingdings"/>
              </a:rPr>
              <a:t></a:t>
            </a:r>
            <a:r>
              <a:rPr lang="fr-FR" sz="1400" dirty="0">
                <a:latin typeface="Calibri" panose="020F0502020204030204" pitchFamily="34" charset="0"/>
              </a:rPr>
              <a:t> </a:t>
            </a:r>
            <a:endParaRPr lang="fr-BE" sz="1400" dirty="0">
              <a:latin typeface="Calibri" panose="020F0502020204030204" pitchFamily="34" charset="0"/>
            </a:endParaRPr>
          </a:p>
          <a:p>
            <a:pPr algn="ctr">
              <a:defRPr/>
            </a:pPr>
            <a:r>
              <a:rPr lang="fr-FR" sz="1800" dirty="0">
                <a:latin typeface="Calibri" panose="020F0502020204030204" pitchFamily="34" charset="0"/>
              </a:rPr>
              <a:t>Respecter l’opinion des autres, être à l’écoute des ≠ avis et les intégrer à ma réflexion</a:t>
            </a:r>
            <a:endParaRPr lang="fr-BE" sz="1800" dirty="0">
              <a:latin typeface="Calibri" panose="020F0502020204030204" pitchFamily="34" charset="0"/>
            </a:endParaRPr>
          </a:p>
          <a:p>
            <a:pPr algn="ctr">
              <a:defRPr/>
            </a:pPr>
            <a:r>
              <a:rPr lang="fr-FR" sz="1400" dirty="0">
                <a:latin typeface="Calibri" panose="020F0502020204030204" pitchFamily="34" charset="0"/>
                <a:sym typeface="Wingdings"/>
              </a:rPr>
              <a:t></a:t>
            </a:r>
            <a:endParaRPr lang="fr-BE" sz="1400" dirty="0">
              <a:latin typeface="Calibri" panose="020F0502020204030204" pitchFamily="34" charset="0"/>
            </a:endParaRPr>
          </a:p>
          <a:p>
            <a:pPr algn="ctr">
              <a:defRPr/>
            </a:pPr>
            <a:r>
              <a:rPr lang="fr-FR" sz="1800" dirty="0">
                <a:latin typeface="Calibri" panose="020F0502020204030204" pitchFamily="34" charset="0"/>
              </a:rPr>
              <a:t>Solliciter la parole auprès de l’animateur et m’exprimer de manière claire et concise. </a:t>
            </a:r>
          </a:p>
          <a:p>
            <a:pPr algn="ctr">
              <a:defRPr/>
            </a:pPr>
            <a:r>
              <a:rPr lang="fr-FR" sz="1800" dirty="0">
                <a:latin typeface="Calibri" panose="020F0502020204030204" pitchFamily="34" charset="0"/>
              </a:rPr>
              <a:t>Ne pas générer de digressions.</a:t>
            </a:r>
            <a:endParaRPr lang="fr-BE" sz="1800" dirty="0">
              <a:latin typeface="Calibri" panose="020F0502020204030204" pitchFamily="34" charset="0"/>
            </a:endParaRPr>
          </a:p>
          <a:p>
            <a:pPr algn="ctr">
              <a:defRPr/>
            </a:pPr>
            <a:r>
              <a:rPr lang="fr-FR" sz="1400" dirty="0">
                <a:latin typeface="Calibri" panose="020F0502020204030204" pitchFamily="34" charset="0"/>
                <a:sym typeface="Wingdings"/>
              </a:rPr>
              <a:t></a:t>
            </a:r>
            <a:endParaRPr lang="fr-BE" sz="1400" dirty="0">
              <a:latin typeface="Calibri" panose="020F0502020204030204" pitchFamily="34" charset="0"/>
            </a:endParaRPr>
          </a:p>
          <a:p>
            <a:pPr algn="ctr">
              <a:defRPr/>
            </a:pPr>
            <a:r>
              <a:rPr lang="fr-FR" sz="1800" dirty="0">
                <a:latin typeface="Calibri" panose="020F0502020204030204" pitchFamily="34" charset="0"/>
              </a:rPr>
              <a:t>Partager l’objectif de la réunion et faire tout pour </a:t>
            </a:r>
            <a:r>
              <a:rPr lang="fr-FR" sz="1800" dirty="0" smtClean="0">
                <a:latin typeface="Calibri" panose="020F0502020204030204" pitchFamily="34" charset="0"/>
              </a:rPr>
              <a:t>l’atteindre</a:t>
            </a:r>
            <a:endParaRPr lang="fr-BE" sz="1800" dirty="0">
              <a:latin typeface="Calibri" panose="020F0502020204030204" pitchFamily="34" charset="0"/>
            </a:endParaRPr>
          </a:p>
        </p:txBody>
      </p:sp>
      <p:sp>
        <p:nvSpPr>
          <p:cNvPr id="34821" name="Rectangle 1"/>
          <p:cNvSpPr>
            <a:spLocks noChangeArrowheads="1"/>
          </p:cNvSpPr>
          <p:nvPr/>
        </p:nvSpPr>
        <p:spPr bwMode="auto">
          <a:xfrm>
            <a:off x="5953975" y="878659"/>
            <a:ext cx="28405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ts val="600"/>
              </a:spcBef>
              <a:buClr>
                <a:schemeClr val="accent1"/>
              </a:buClr>
              <a:buSzPct val="70000"/>
              <a:buFont typeface="Wingdings" panose="05000000000000000000" pitchFamily="2" charset="2"/>
              <a:buChar char=""/>
              <a:tabLst>
                <a:tab pos="9091613" algn="l"/>
              </a:tabLst>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tabLst>
                <a:tab pos="9091613" algn="l"/>
              </a:tabLst>
              <a:defRPr sz="2100">
                <a:solidFill>
                  <a:schemeClr val="tx1"/>
                </a:solidFill>
                <a:latin typeface="Century Schoolbook" panose="02040604050505020304" pitchFamily="18" charset="0"/>
              </a:defRPr>
            </a:lvl2pPr>
            <a:lvl3pPr marL="1143000" indent="-228600" eaLnBrk="0" hangingPunct="0">
              <a:spcBef>
                <a:spcPct val="20000"/>
              </a:spcBef>
              <a:buClr>
                <a:srgbClr val="547779"/>
              </a:buClr>
              <a:buSzPct val="60000"/>
              <a:buFont typeface="Wingdings" panose="05000000000000000000" pitchFamily="2" charset="2"/>
              <a:buChar char=""/>
              <a:tabLst>
                <a:tab pos="9091613" algn="l"/>
              </a:tabLst>
              <a:defRPr>
                <a:solidFill>
                  <a:schemeClr val="tx1"/>
                </a:solidFill>
                <a:latin typeface="Century Schoolbook" panose="02040604050505020304" pitchFamily="18" charset="0"/>
              </a:defRPr>
            </a:lvl3pPr>
            <a:lvl4pPr marL="1600200" indent="-228600" eaLnBrk="0" hangingPunct="0">
              <a:spcBef>
                <a:spcPct val="20000"/>
              </a:spcBef>
              <a:buClr>
                <a:srgbClr val="B7C3C4"/>
              </a:buClr>
              <a:buSzPct val="60000"/>
              <a:buFont typeface="Wingdings" panose="05000000000000000000" pitchFamily="2" charset="2"/>
              <a:buChar char=""/>
              <a:tabLst>
                <a:tab pos="9091613" algn="l"/>
              </a:tabLst>
              <a:defRPr>
                <a:solidFill>
                  <a:schemeClr val="tx1"/>
                </a:solidFill>
                <a:latin typeface="Century Schoolbook" panose="02040604050505020304" pitchFamily="18" charset="0"/>
              </a:defRPr>
            </a:lvl4pPr>
            <a:lvl5pPr marL="2057400" indent="-228600" eaLnBrk="0" hangingPunct="0">
              <a:spcBef>
                <a:spcPct val="20000"/>
              </a:spcBef>
              <a:buClr>
                <a:srgbClr val="E2D6AA"/>
              </a:buClr>
              <a:buSzPct val="68000"/>
              <a:buFont typeface="Wingdings 2" panose="05020102010507070707" pitchFamily="18" charset="2"/>
              <a:buChar char=""/>
              <a:tabLst>
                <a:tab pos="9091613" algn="l"/>
              </a:tabLst>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E2D6AA"/>
              </a:buClr>
              <a:buSzPct val="68000"/>
              <a:buFont typeface="Wingdings 2" panose="05020102010507070707" pitchFamily="18" charset="2"/>
              <a:buChar char=""/>
              <a:tabLst>
                <a:tab pos="9091613" algn="l"/>
              </a:tabLst>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E2D6AA"/>
              </a:buClr>
              <a:buSzPct val="68000"/>
              <a:buFont typeface="Wingdings 2" panose="05020102010507070707" pitchFamily="18" charset="2"/>
              <a:buChar char=""/>
              <a:tabLst>
                <a:tab pos="9091613" algn="l"/>
              </a:tabLst>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E2D6AA"/>
              </a:buClr>
              <a:buSzPct val="68000"/>
              <a:buFont typeface="Wingdings 2" panose="05020102010507070707" pitchFamily="18" charset="2"/>
              <a:buChar char=""/>
              <a:tabLst>
                <a:tab pos="9091613" algn="l"/>
              </a:tabLst>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E2D6AA"/>
              </a:buClr>
              <a:buSzPct val="68000"/>
              <a:buFont typeface="Wingdings 2" panose="05020102010507070707" pitchFamily="18" charset="2"/>
              <a:buChar char=""/>
              <a:tabLst>
                <a:tab pos="9091613" algn="l"/>
              </a:tabLst>
              <a:defRPr sz="1600">
                <a:solidFill>
                  <a:schemeClr val="tx1"/>
                </a:solidFill>
                <a:latin typeface="Century Schoolbook" panose="02040604050505020304" pitchFamily="18" charset="0"/>
              </a:defRPr>
            </a:lvl9pPr>
          </a:lstStyle>
          <a:p>
            <a:pPr algn="ctr">
              <a:spcBef>
                <a:spcPct val="0"/>
              </a:spcBef>
              <a:buClrTx/>
              <a:buSzTx/>
              <a:buFontTx/>
              <a:buNone/>
            </a:pPr>
            <a:r>
              <a:rPr lang="fr-FR" altLang="fr-FR" sz="1350">
                <a:latin typeface="Futura Lt BT" panose="020B0402020204020303" pitchFamily="34" charset="0"/>
                <a:cs typeface="Times New Roman" panose="02020603050405020304" pitchFamily="18" charset="0"/>
              </a:rPr>
              <a:t>. </a:t>
            </a:r>
            <a:endParaRPr lang="fr-FR" altLang="fr-FR" sz="1350">
              <a:latin typeface="Arial" panose="020B0604020202020204" pitchFamily="34" charset="0"/>
            </a:endParaRPr>
          </a:p>
        </p:txBody>
      </p:sp>
      <p:grpSp>
        <p:nvGrpSpPr>
          <p:cNvPr id="6" name="Groupe 5"/>
          <p:cNvGrpSpPr/>
          <p:nvPr/>
        </p:nvGrpSpPr>
        <p:grpSpPr>
          <a:xfrm>
            <a:off x="0" y="-171400"/>
            <a:ext cx="864096" cy="7029400"/>
            <a:chOff x="0" y="-171400"/>
            <a:chExt cx="864096" cy="7992888"/>
          </a:xfrm>
          <a:solidFill>
            <a:srgbClr val="C0B5A2"/>
          </a:solidFill>
        </p:grpSpPr>
        <p:sp>
          <p:nvSpPr>
            <p:cNvPr id="7" name="Rectangle 6"/>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8" name="ZoneTexte 13"/>
            <p:cNvSpPr txBox="1"/>
            <p:nvPr/>
          </p:nvSpPr>
          <p:spPr>
            <a:xfrm rot="16200000">
              <a:off x="-2112566" y="3500662"/>
              <a:ext cx="508922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Charte</a:t>
              </a:r>
              <a:endParaRPr lang="fr-BE" sz="4400" b="1" dirty="0">
                <a:solidFill>
                  <a:schemeClr val="bg1"/>
                </a:solidFill>
              </a:endParaRPr>
            </a:p>
          </p:txBody>
        </p:sp>
      </p:grpSp>
      <p:grpSp>
        <p:nvGrpSpPr>
          <p:cNvPr id="10" name="Groupe 9"/>
          <p:cNvGrpSpPr/>
          <p:nvPr/>
        </p:nvGrpSpPr>
        <p:grpSpPr>
          <a:xfrm>
            <a:off x="-828599" y="-1224136"/>
            <a:ext cx="2741307" cy="2459119"/>
            <a:chOff x="-828600" y="-1395536"/>
            <a:chExt cx="2741307" cy="2459119"/>
          </a:xfrm>
        </p:grpSpPr>
        <p:sp>
          <p:nvSpPr>
            <p:cNvPr id="11" name="Ellipse 10"/>
            <p:cNvSpPr/>
            <p:nvPr/>
          </p:nvSpPr>
          <p:spPr>
            <a:xfrm rot="10800000">
              <a:off x="-684754" y="-1328082"/>
              <a:ext cx="2597461" cy="239166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12" name="Ellipse 1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16" name="Titre 1"/>
          <p:cNvSpPr txBox="1">
            <a:spLocks/>
          </p:cNvSpPr>
          <p:nvPr/>
        </p:nvSpPr>
        <p:spPr>
          <a:xfrm>
            <a:off x="2087065" y="307159"/>
            <a:ext cx="10123953"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42925" indent="-446088" algn="l"/>
            <a:r>
              <a:rPr lang="fr-BE" sz="3600" b="1" cap="all" dirty="0" smtClean="0">
                <a:solidFill>
                  <a:schemeClr val="tx1">
                    <a:lumMod val="75000"/>
                    <a:lumOff val="25000"/>
                  </a:schemeClr>
                </a:solidFill>
              </a:rPr>
              <a:t>3. Présentation et Approbation de la charte</a:t>
            </a:r>
            <a:endParaRPr lang="fr-BE" sz="3600" b="1" cap="all" dirty="0">
              <a:solidFill>
                <a:schemeClr val="tx1">
                  <a:lumMod val="75000"/>
                  <a:lumOff val="25000"/>
                </a:schemeClr>
              </a:solidFill>
            </a:endParaRPr>
          </a:p>
        </p:txBody>
      </p:sp>
    </p:spTree>
    <p:extLst>
      <p:ext uri="{BB962C8B-B14F-4D97-AF65-F5344CB8AC3E}">
        <p14:creationId xmlns:p14="http://schemas.microsoft.com/office/powerpoint/2010/main" val="2606644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1"/>
          <p:cNvSpPr>
            <a:spLocks noChangeArrowheads="1"/>
          </p:cNvSpPr>
          <p:nvPr/>
        </p:nvSpPr>
        <p:spPr bwMode="auto">
          <a:xfrm>
            <a:off x="5953975" y="878659"/>
            <a:ext cx="28405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ts val="600"/>
              </a:spcBef>
              <a:buClr>
                <a:schemeClr val="accent1"/>
              </a:buClr>
              <a:buSzPct val="70000"/>
              <a:buFont typeface="Wingdings" panose="05000000000000000000" pitchFamily="2" charset="2"/>
              <a:buChar char=""/>
              <a:tabLst>
                <a:tab pos="9091613" algn="l"/>
              </a:tabLst>
              <a:defRPr sz="2400">
                <a:solidFill>
                  <a:schemeClr val="tx1"/>
                </a:solidFill>
                <a:latin typeface="Century Schoolbook" panose="02040604050505020304" pitchFamily="18" charset="0"/>
              </a:defRPr>
            </a:lvl1pPr>
            <a:lvl2pPr marL="742950" indent="-285750" eaLnBrk="0" hangingPunct="0">
              <a:spcBef>
                <a:spcPct val="20000"/>
              </a:spcBef>
              <a:buClr>
                <a:schemeClr val="accent1"/>
              </a:buClr>
              <a:buSzPct val="80000"/>
              <a:buFont typeface="Wingdings 2" panose="05020102010507070707" pitchFamily="18" charset="2"/>
              <a:buChar char=""/>
              <a:tabLst>
                <a:tab pos="9091613" algn="l"/>
              </a:tabLst>
              <a:defRPr sz="2100">
                <a:solidFill>
                  <a:schemeClr val="tx1"/>
                </a:solidFill>
                <a:latin typeface="Century Schoolbook" panose="02040604050505020304" pitchFamily="18" charset="0"/>
              </a:defRPr>
            </a:lvl2pPr>
            <a:lvl3pPr marL="1143000" indent="-228600" eaLnBrk="0" hangingPunct="0">
              <a:spcBef>
                <a:spcPct val="20000"/>
              </a:spcBef>
              <a:buClr>
                <a:srgbClr val="547779"/>
              </a:buClr>
              <a:buSzPct val="60000"/>
              <a:buFont typeface="Wingdings" panose="05000000000000000000" pitchFamily="2" charset="2"/>
              <a:buChar char=""/>
              <a:tabLst>
                <a:tab pos="9091613" algn="l"/>
              </a:tabLst>
              <a:defRPr>
                <a:solidFill>
                  <a:schemeClr val="tx1"/>
                </a:solidFill>
                <a:latin typeface="Century Schoolbook" panose="02040604050505020304" pitchFamily="18" charset="0"/>
              </a:defRPr>
            </a:lvl3pPr>
            <a:lvl4pPr marL="1600200" indent="-228600" eaLnBrk="0" hangingPunct="0">
              <a:spcBef>
                <a:spcPct val="20000"/>
              </a:spcBef>
              <a:buClr>
                <a:srgbClr val="B7C3C4"/>
              </a:buClr>
              <a:buSzPct val="60000"/>
              <a:buFont typeface="Wingdings" panose="05000000000000000000" pitchFamily="2" charset="2"/>
              <a:buChar char=""/>
              <a:tabLst>
                <a:tab pos="9091613" algn="l"/>
              </a:tabLst>
              <a:defRPr>
                <a:solidFill>
                  <a:schemeClr val="tx1"/>
                </a:solidFill>
                <a:latin typeface="Century Schoolbook" panose="02040604050505020304" pitchFamily="18" charset="0"/>
              </a:defRPr>
            </a:lvl4pPr>
            <a:lvl5pPr marL="2057400" indent="-228600" eaLnBrk="0" hangingPunct="0">
              <a:spcBef>
                <a:spcPct val="20000"/>
              </a:spcBef>
              <a:buClr>
                <a:srgbClr val="E2D6AA"/>
              </a:buClr>
              <a:buSzPct val="68000"/>
              <a:buFont typeface="Wingdings 2" panose="05020102010507070707" pitchFamily="18" charset="2"/>
              <a:buChar char=""/>
              <a:tabLst>
                <a:tab pos="9091613" algn="l"/>
              </a:tabLst>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E2D6AA"/>
              </a:buClr>
              <a:buSzPct val="68000"/>
              <a:buFont typeface="Wingdings 2" panose="05020102010507070707" pitchFamily="18" charset="2"/>
              <a:buChar char=""/>
              <a:tabLst>
                <a:tab pos="9091613" algn="l"/>
              </a:tabLst>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E2D6AA"/>
              </a:buClr>
              <a:buSzPct val="68000"/>
              <a:buFont typeface="Wingdings 2" panose="05020102010507070707" pitchFamily="18" charset="2"/>
              <a:buChar char=""/>
              <a:tabLst>
                <a:tab pos="9091613" algn="l"/>
              </a:tabLst>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E2D6AA"/>
              </a:buClr>
              <a:buSzPct val="68000"/>
              <a:buFont typeface="Wingdings 2" panose="05020102010507070707" pitchFamily="18" charset="2"/>
              <a:buChar char=""/>
              <a:tabLst>
                <a:tab pos="9091613" algn="l"/>
              </a:tabLst>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E2D6AA"/>
              </a:buClr>
              <a:buSzPct val="68000"/>
              <a:buFont typeface="Wingdings 2" panose="05020102010507070707" pitchFamily="18" charset="2"/>
              <a:buChar char=""/>
              <a:tabLst>
                <a:tab pos="9091613" algn="l"/>
              </a:tabLst>
              <a:defRPr sz="1600">
                <a:solidFill>
                  <a:schemeClr val="tx1"/>
                </a:solidFill>
                <a:latin typeface="Century Schoolbook" panose="02040604050505020304" pitchFamily="18" charset="0"/>
              </a:defRPr>
            </a:lvl9pPr>
          </a:lstStyle>
          <a:p>
            <a:pPr algn="ctr">
              <a:spcBef>
                <a:spcPct val="0"/>
              </a:spcBef>
              <a:buClrTx/>
              <a:buSzTx/>
              <a:buFontTx/>
              <a:buNone/>
            </a:pPr>
            <a:r>
              <a:rPr lang="fr-FR" altLang="fr-FR" sz="1350">
                <a:latin typeface="Futura Lt BT" panose="020B0402020204020303" pitchFamily="34" charset="0"/>
                <a:cs typeface="Times New Roman" panose="02020603050405020304" pitchFamily="18" charset="0"/>
              </a:rPr>
              <a:t>. </a:t>
            </a:r>
            <a:endParaRPr lang="fr-FR" altLang="fr-FR" sz="1350">
              <a:latin typeface="Arial" panose="020B0604020202020204" pitchFamily="34" charset="0"/>
            </a:endParaRPr>
          </a:p>
        </p:txBody>
      </p:sp>
      <p:grpSp>
        <p:nvGrpSpPr>
          <p:cNvPr id="6" name="Groupe 5"/>
          <p:cNvGrpSpPr/>
          <p:nvPr/>
        </p:nvGrpSpPr>
        <p:grpSpPr>
          <a:xfrm>
            <a:off x="0" y="-171400"/>
            <a:ext cx="864096" cy="7029400"/>
            <a:chOff x="0" y="-171400"/>
            <a:chExt cx="864096" cy="7992888"/>
          </a:xfrm>
          <a:solidFill>
            <a:srgbClr val="C0B5A2"/>
          </a:solidFill>
        </p:grpSpPr>
        <p:sp>
          <p:nvSpPr>
            <p:cNvPr id="7" name="Rectangle 6"/>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8" name="ZoneTexte 13"/>
            <p:cNvSpPr txBox="1"/>
            <p:nvPr/>
          </p:nvSpPr>
          <p:spPr>
            <a:xfrm rot="16200000">
              <a:off x="-2112566" y="3500662"/>
              <a:ext cx="508922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Charte</a:t>
              </a:r>
              <a:endParaRPr lang="fr-BE" sz="4400" b="1" dirty="0">
                <a:solidFill>
                  <a:schemeClr val="bg1"/>
                </a:solidFill>
              </a:endParaRPr>
            </a:p>
          </p:txBody>
        </p:sp>
      </p:grpSp>
      <p:grpSp>
        <p:nvGrpSpPr>
          <p:cNvPr id="10" name="Groupe 9"/>
          <p:cNvGrpSpPr/>
          <p:nvPr/>
        </p:nvGrpSpPr>
        <p:grpSpPr>
          <a:xfrm>
            <a:off x="-828599" y="-1224136"/>
            <a:ext cx="2741307" cy="2459119"/>
            <a:chOff x="-828600" y="-1395536"/>
            <a:chExt cx="2741307" cy="2459119"/>
          </a:xfrm>
        </p:grpSpPr>
        <p:sp>
          <p:nvSpPr>
            <p:cNvPr id="11" name="Ellipse 10"/>
            <p:cNvSpPr/>
            <p:nvPr/>
          </p:nvSpPr>
          <p:spPr>
            <a:xfrm rot="10800000">
              <a:off x="-684754" y="-1328082"/>
              <a:ext cx="2597461" cy="239166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12" name="Ellipse 1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16" name="Rectangle 15"/>
          <p:cNvSpPr>
            <a:spLocks noChangeArrowheads="1"/>
          </p:cNvSpPr>
          <p:nvPr/>
        </p:nvSpPr>
        <p:spPr bwMode="auto">
          <a:xfrm>
            <a:off x="1912708" y="1348800"/>
            <a:ext cx="9403872" cy="5509200"/>
          </a:xfrm>
          <a:prstGeom prst="rect">
            <a:avLst/>
          </a:prstGeom>
          <a:solidFill>
            <a:schemeClr val="bg1">
              <a:lumMod val="85000"/>
            </a:schemeClr>
          </a:solidFill>
          <a:ln>
            <a:noFill/>
          </a:ln>
          <a:effectLs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defRPr/>
            </a:pPr>
            <a:r>
              <a:rPr lang="fr-FR" b="1" dirty="0">
                <a:latin typeface="Calibri" panose="020F0502020204030204" pitchFamily="34" charset="0"/>
              </a:rPr>
              <a:t>En tant que membre de la CLDR je m’engage à :</a:t>
            </a:r>
            <a:endParaRPr lang="fr-BE" b="1" dirty="0">
              <a:latin typeface="Calibri" panose="020F0502020204030204" pitchFamily="34" charset="0"/>
            </a:endParaRPr>
          </a:p>
          <a:p>
            <a:pPr algn="ctr">
              <a:defRPr/>
            </a:pPr>
            <a:endParaRPr lang="fr-FR" sz="1100" dirty="0" smtClean="0">
              <a:latin typeface="Calibri" panose="020F0502020204030204" pitchFamily="34" charset="0"/>
            </a:endParaRPr>
          </a:p>
          <a:p>
            <a:pPr algn="ctr">
              <a:defRPr/>
            </a:pPr>
            <a:r>
              <a:rPr lang="fr-FR" sz="1800" dirty="0" smtClean="0">
                <a:latin typeface="Calibri" panose="020F0502020204030204" pitchFamily="34" charset="0"/>
              </a:rPr>
              <a:t>Ne </a:t>
            </a:r>
            <a:r>
              <a:rPr lang="fr-FR" sz="1800" dirty="0">
                <a:latin typeface="Calibri" panose="020F0502020204030204" pitchFamily="34" charset="0"/>
              </a:rPr>
              <a:t>pas remettre en cause ce qui a été décidé lors des réunions précédentes ou par le Collège/Conseil communal</a:t>
            </a:r>
            <a:endParaRPr lang="fr-BE" sz="1800" dirty="0">
              <a:latin typeface="Calibri" panose="020F0502020204030204" pitchFamily="34" charset="0"/>
            </a:endParaRPr>
          </a:p>
          <a:p>
            <a:pPr algn="ctr">
              <a:defRPr/>
            </a:pPr>
            <a:r>
              <a:rPr lang="fr-FR" sz="1400" dirty="0">
                <a:latin typeface="Calibri" panose="020F0502020204030204" pitchFamily="34" charset="0"/>
                <a:sym typeface="Wingdings"/>
              </a:rPr>
              <a:t></a:t>
            </a:r>
            <a:endParaRPr lang="fr-BE" sz="1400" dirty="0">
              <a:latin typeface="Calibri" panose="020F0502020204030204" pitchFamily="34" charset="0"/>
            </a:endParaRPr>
          </a:p>
          <a:p>
            <a:pPr algn="ctr">
              <a:defRPr/>
            </a:pPr>
            <a:r>
              <a:rPr lang="fr-FR" sz="1800" dirty="0">
                <a:latin typeface="Calibri" panose="020F0502020204030204" pitchFamily="34" charset="0"/>
              </a:rPr>
              <a:t>Relayer en réunion les intérêts, avis …d’un ou plusieurs groupes de citoyens, d’un village, d’une profession…. Je m’engage à être le porte-parole de ce groupe en évitant de parler en mon nom propre et ainsi permettre à la CLDR de travailler pour l’intérêt collectif et d’être représentative de l’ensemble des habitants de la commune</a:t>
            </a:r>
            <a:endParaRPr lang="fr-BE" sz="1800" dirty="0">
              <a:latin typeface="Calibri" panose="020F0502020204030204" pitchFamily="34" charset="0"/>
            </a:endParaRPr>
          </a:p>
          <a:p>
            <a:pPr algn="ctr">
              <a:defRPr/>
            </a:pPr>
            <a:r>
              <a:rPr lang="fr-FR" sz="1400" dirty="0">
                <a:latin typeface="Calibri" panose="020F0502020204030204" pitchFamily="34" charset="0"/>
                <a:sym typeface="Wingdings"/>
              </a:rPr>
              <a:t></a:t>
            </a:r>
            <a:endParaRPr lang="fr-BE" sz="1400" dirty="0">
              <a:latin typeface="Calibri" panose="020F0502020204030204" pitchFamily="34" charset="0"/>
            </a:endParaRPr>
          </a:p>
          <a:p>
            <a:pPr algn="ctr">
              <a:defRPr/>
            </a:pPr>
            <a:r>
              <a:rPr lang="fr-FR" sz="1800" dirty="0">
                <a:latin typeface="Calibri" panose="020F0502020204030204" pitchFamily="34" charset="0"/>
              </a:rPr>
              <a:t>Manifester un besoin d’information (présentation, visite de terrain, discussion, débat…)</a:t>
            </a:r>
            <a:endParaRPr lang="fr-BE" sz="1800" dirty="0">
              <a:latin typeface="Calibri" panose="020F0502020204030204" pitchFamily="34" charset="0"/>
            </a:endParaRPr>
          </a:p>
          <a:p>
            <a:pPr algn="ctr">
              <a:defRPr/>
            </a:pPr>
            <a:r>
              <a:rPr lang="fr-FR" sz="1800" dirty="0">
                <a:latin typeface="Calibri" panose="020F0502020204030204" pitchFamily="34" charset="0"/>
              </a:rPr>
              <a:t>me permettant d’avoir une bonne perception des enjeux de la commune et des besoins </a:t>
            </a:r>
            <a:r>
              <a:rPr lang="fr-FR" sz="1800" dirty="0" smtClean="0">
                <a:latin typeface="Calibri" panose="020F0502020204030204" pitchFamily="34" charset="0"/>
              </a:rPr>
              <a:t>de la </a:t>
            </a:r>
            <a:r>
              <a:rPr lang="fr-FR" sz="1800" dirty="0">
                <a:latin typeface="Calibri" panose="020F0502020204030204" pitchFamily="34" charset="0"/>
              </a:rPr>
              <a:t>collectivité. Et ce, afin de mener à bien les missions qui m’incombent, notamment celle d’assurer mon rôle d’avis auprès du pouvoir communal.</a:t>
            </a:r>
            <a:endParaRPr lang="fr-BE" sz="1800" dirty="0">
              <a:latin typeface="Calibri" panose="020F0502020204030204" pitchFamily="34" charset="0"/>
            </a:endParaRPr>
          </a:p>
          <a:p>
            <a:pPr algn="ctr">
              <a:defRPr/>
            </a:pPr>
            <a:r>
              <a:rPr lang="fr-FR" sz="1400" dirty="0">
                <a:latin typeface="Calibri" panose="020F0502020204030204" pitchFamily="34" charset="0"/>
                <a:sym typeface="Wingdings"/>
              </a:rPr>
              <a:t></a:t>
            </a:r>
            <a:endParaRPr lang="fr-BE" sz="1400" dirty="0">
              <a:latin typeface="Calibri" panose="020F0502020204030204" pitchFamily="34" charset="0"/>
            </a:endParaRPr>
          </a:p>
          <a:p>
            <a:pPr algn="ctr">
              <a:defRPr/>
            </a:pPr>
            <a:r>
              <a:rPr lang="fr-FR" sz="1800" dirty="0">
                <a:latin typeface="Calibri" panose="020F0502020204030204" pitchFamily="34" charset="0"/>
              </a:rPr>
              <a:t>Informer la population des discussions, des projets et du travail de la Commission locale de Développement rural. Cela pourra se faire de manière informelle, ou via l’utilisation d’outils spécifiques (bulletin communal, page </a:t>
            </a:r>
            <a:r>
              <a:rPr lang="fr-FR" sz="1800" dirty="0" smtClean="0">
                <a:latin typeface="Calibri" panose="020F0502020204030204" pitchFamily="34" charset="0"/>
              </a:rPr>
              <a:t>Facebook, </a:t>
            </a:r>
            <a:r>
              <a:rPr lang="fr-FR" sz="1800" dirty="0">
                <a:latin typeface="Calibri" panose="020F0502020204030204" pitchFamily="34" charset="0"/>
              </a:rPr>
              <a:t>réunions, …)</a:t>
            </a:r>
            <a:endParaRPr lang="fr-BE" sz="1800" dirty="0">
              <a:latin typeface="Calibri" panose="020F0502020204030204" pitchFamily="34" charset="0"/>
            </a:endParaRPr>
          </a:p>
          <a:p>
            <a:pPr algn="ctr">
              <a:defRPr/>
            </a:pPr>
            <a:r>
              <a:rPr lang="fr-FR" sz="1600" dirty="0">
                <a:latin typeface="Calibri" panose="020F0502020204030204" pitchFamily="34" charset="0"/>
                <a:sym typeface="Wingdings"/>
              </a:rPr>
              <a:t></a:t>
            </a:r>
            <a:endParaRPr lang="fr-BE" sz="1600" dirty="0">
              <a:latin typeface="Calibri" panose="020F0502020204030204" pitchFamily="34" charset="0"/>
            </a:endParaRPr>
          </a:p>
          <a:p>
            <a:pPr algn="ctr">
              <a:defRPr/>
            </a:pPr>
            <a:r>
              <a:rPr lang="fr-FR" sz="1800" dirty="0">
                <a:latin typeface="Calibri" panose="020F0502020204030204" pitchFamily="34" charset="0"/>
              </a:rPr>
              <a:t>Veiller à être positif et constructif : être à la recherche de solutions et non de </a:t>
            </a:r>
            <a:r>
              <a:rPr lang="fr-FR" sz="1800" dirty="0" smtClean="0">
                <a:latin typeface="Calibri" panose="020F0502020204030204" pitchFamily="34" charset="0"/>
              </a:rPr>
              <a:t>coupables</a:t>
            </a:r>
          </a:p>
        </p:txBody>
      </p:sp>
      <p:sp>
        <p:nvSpPr>
          <p:cNvPr id="17" name="Titre 1"/>
          <p:cNvSpPr txBox="1">
            <a:spLocks/>
          </p:cNvSpPr>
          <p:nvPr/>
        </p:nvSpPr>
        <p:spPr>
          <a:xfrm>
            <a:off x="2087065" y="307159"/>
            <a:ext cx="10123953"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42925" indent="-446088" algn="l"/>
            <a:r>
              <a:rPr lang="fr-BE" sz="3600" b="1" cap="all" dirty="0" smtClean="0">
                <a:solidFill>
                  <a:schemeClr val="tx1">
                    <a:lumMod val="75000"/>
                    <a:lumOff val="25000"/>
                  </a:schemeClr>
                </a:solidFill>
              </a:rPr>
              <a:t>3. Présentation et Approbation de la charte</a:t>
            </a:r>
            <a:endParaRPr lang="fr-BE" sz="3600" b="1" cap="all" dirty="0">
              <a:solidFill>
                <a:schemeClr val="tx1">
                  <a:lumMod val="75000"/>
                  <a:lumOff val="25000"/>
                </a:schemeClr>
              </a:solidFill>
            </a:endParaRPr>
          </a:p>
        </p:txBody>
      </p:sp>
    </p:spTree>
    <p:extLst>
      <p:ext uri="{BB962C8B-B14F-4D97-AF65-F5344CB8AC3E}">
        <p14:creationId xmlns:p14="http://schemas.microsoft.com/office/powerpoint/2010/main" val="3331852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p:cNvPicPr>
            <a:picLocks noChangeAspect="1"/>
          </p:cNvPicPr>
          <p:nvPr/>
        </p:nvPicPr>
        <p:blipFill>
          <a:blip r:embed="rId5"/>
          <a:stretch>
            <a:fillRect/>
          </a:stretch>
        </p:blipFill>
        <p:spPr>
          <a:xfrm>
            <a:off x="632745" y="1505011"/>
            <a:ext cx="8581323" cy="5728033"/>
          </a:xfrm>
          <a:prstGeom prst="rect">
            <a:avLst/>
          </a:prstGeom>
        </p:spPr>
      </p:pic>
      <p:sp>
        <p:nvSpPr>
          <p:cNvPr id="4"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Diagnostic</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24" name="Titre 1"/>
          <p:cNvSpPr txBox="1">
            <a:spLocks/>
          </p:cNvSpPr>
          <p:nvPr/>
        </p:nvSpPr>
        <p:spPr>
          <a:xfrm>
            <a:off x="1912707" y="-22004"/>
            <a:ext cx="10123953"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6838" algn="l"/>
            <a:r>
              <a:rPr lang="fr-BE" sz="3600" b="1" cap="all" dirty="0" smtClean="0">
                <a:solidFill>
                  <a:schemeClr val="tx1">
                    <a:lumMod val="75000"/>
                    <a:lumOff val="25000"/>
                  </a:schemeClr>
                </a:solidFill>
              </a:rPr>
              <a:t>Le diagnostic partagé</a:t>
            </a:r>
            <a:endParaRPr lang="fr-BE" sz="3600" b="1" cap="all" dirty="0">
              <a:solidFill>
                <a:schemeClr val="tx1">
                  <a:lumMod val="75000"/>
                  <a:lumOff val="25000"/>
                </a:schemeClr>
              </a:solidFill>
            </a:endParaRPr>
          </a:p>
        </p:txBody>
      </p:sp>
      <p:sp>
        <p:nvSpPr>
          <p:cNvPr id="2" name="ZoneTexte 1"/>
          <p:cNvSpPr txBox="1"/>
          <p:nvPr/>
        </p:nvSpPr>
        <p:spPr>
          <a:xfrm>
            <a:off x="1186384" y="1665709"/>
            <a:ext cx="5551052" cy="861774"/>
          </a:xfrm>
          <a:prstGeom prst="rect">
            <a:avLst/>
          </a:prstGeom>
          <a:noFill/>
        </p:spPr>
        <p:txBody>
          <a:bodyPr wrap="square" rtlCol="0">
            <a:spAutoFit/>
          </a:bodyPr>
          <a:lstStyle/>
          <a:p>
            <a:r>
              <a:rPr lang="fr-BE" sz="3200" dirty="0" smtClean="0"/>
              <a:t>Ce qu’on attend de vous …</a:t>
            </a:r>
          </a:p>
          <a:p>
            <a:endParaRPr lang="fr-BE" dirty="0"/>
          </a:p>
        </p:txBody>
      </p:sp>
      <p:sp>
        <p:nvSpPr>
          <p:cNvPr id="34" name="Rectangle 33"/>
          <p:cNvSpPr/>
          <p:nvPr/>
        </p:nvSpPr>
        <p:spPr>
          <a:xfrm>
            <a:off x="6963817" y="1683512"/>
            <a:ext cx="5432882" cy="3046988"/>
          </a:xfrm>
          <a:prstGeom prst="rect">
            <a:avLst/>
          </a:prstGeom>
        </p:spPr>
        <p:txBody>
          <a:bodyPr wrap="square">
            <a:spAutoFit/>
          </a:bodyPr>
          <a:lstStyle/>
          <a:p>
            <a:pPr marL="457200" indent="-457200">
              <a:buClr>
                <a:srgbClr val="FFC000"/>
              </a:buClr>
              <a:buFont typeface="Wingdings" panose="05000000000000000000" pitchFamily="2" charset="2"/>
              <a:buChar char="Ø"/>
              <a:defRPr/>
            </a:pPr>
            <a:r>
              <a:rPr lang="fr-BE" altLang="fr-FR" sz="3200" b="1" dirty="0">
                <a:solidFill>
                  <a:schemeClr val="tx1">
                    <a:lumMod val="75000"/>
                    <a:lumOff val="25000"/>
                  </a:schemeClr>
                </a:solidFill>
                <a:latin typeface="Calibri" panose="020F0502020204030204" pitchFamily="34" charset="0"/>
                <a:cs typeface="Calibri" panose="020F0502020204030204" pitchFamily="34" charset="0"/>
              </a:rPr>
              <a:t> identifier des éléments « oubliés », incorrects</a:t>
            </a:r>
          </a:p>
          <a:p>
            <a:pPr marL="457200" indent="-457200">
              <a:buClr>
                <a:srgbClr val="FFC000"/>
              </a:buClr>
              <a:buFont typeface="Wingdings" panose="05000000000000000000" pitchFamily="2" charset="2"/>
              <a:buChar char="Ø"/>
              <a:defRPr/>
            </a:pPr>
            <a:r>
              <a:rPr lang="fr-BE" altLang="fr-FR" sz="3200" b="1" dirty="0">
                <a:solidFill>
                  <a:schemeClr val="tx1">
                    <a:lumMod val="75000"/>
                    <a:lumOff val="25000"/>
                  </a:schemeClr>
                </a:solidFill>
                <a:latin typeface="Calibri" panose="020F0502020204030204" pitchFamily="34" charset="0"/>
                <a:cs typeface="Calibri" panose="020F0502020204030204" pitchFamily="34" charset="0"/>
              </a:rPr>
              <a:t> </a:t>
            </a:r>
            <a:r>
              <a:rPr lang="fr-BE" altLang="fr-FR" sz="3200" b="1" dirty="0" smtClean="0">
                <a:solidFill>
                  <a:schemeClr val="tx1">
                    <a:lumMod val="75000"/>
                    <a:lumOff val="25000"/>
                  </a:schemeClr>
                </a:solidFill>
                <a:latin typeface="Calibri" panose="020F0502020204030204" pitchFamily="34" charset="0"/>
                <a:cs typeface="Calibri" panose="020F0502020204030204" pitchFamily="34" charset="0"/>
              </a:rPr>
              <a:t>donner des éléments de réflexion pour alimenter le débat lors des </a:t>
            </a:r>
            <a:r>
              <a:rPr lang="fr-BE" altLang="fr-FR" sz="3200" b="1" dirty="0" err="1" smtClean="0">
                <a:solidFill>
                  <a:schemeClr val="tx1">
                    <a:lumMod val="75000"/>
                    <a:lumOff val="25000"/>
                  </a:schemeClr>
                </a:solidFill>
                <a:latin typeface="Calibri" panose="020F0502020204030204" pitchFamily="34" charset="0"/>
                <a:cs typeface="Calibri" panose="020F0502020204030204" pitchFamily="34" charset="0"/>
              </a:rPr>
              <a:t>GTs</a:t>
            </a:r>
            <a:endParaRPr lang="fr-BE" altLang="fr-FR" sz="3200" b="1" dirty="0" smtClean="0">
              <a:solidFill>
                <a:schemeClr val="tx1">
                  <a:lumMod val="75000"/>
                  <a:lumOff val="25000"/>
                </a:schemeClr>
              </a:solidFill>
              <a:latin typeface="Calibri" panose="020F0502020204030204" pitchFamily="34" charset="0"/>
              <a:cs typeface="Calibri" panose="020F0502020204030204" pitchFamily="34" charset="0"/>
            </a:endParaRPr>
          </a:p>
          <a:p>
            <a:pPr>
              <a:buClr>
                <a:srgbClr val="9C007F"/>
              </a:buClr>
              <a:buFont typeface="Wingdings" panose="05000000000000000000" pitchFamily="2" charset="2"/>
              <a:buChar char="Ø"/>
              <a:defRPr/>
            </a:pPr>
            <a:endParaRPr lang="fr-BE" altLang="fr-FR" sz="3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0" name="ZoneTexte 39"/>
          <p:cNvSpPr txBox="1"/>
          <p:nvPr/>
        </p:nvSpPr>
        <p:spPr>
          <a:xfrm>
            <a:off x="3845750" y="766499"/>
            <a:ext cx="8550949" cy="646986"/>
          </a:xfrm>
          <a:prstGeom prst="roundRect">
            <a:avLst/>
          </a:prstGeom>
          <a:solidFill>
            <a:srgbClr val="FFC000"/>
          </a:solidFill>
        </p:spPr>
        <p:txBody>
          <a:bodyPr wrap="square" rtlCol="0">
            <a:spAutoFit/>
          </a:bodyPr>
          <a:lstStyle/>
          <a:p>
            <a:r>
              <a:rPr lang="fr-BE" sz="3200" b="1" dirty="0" smtClean="0">
                <a:solidFill>
                  <a:schemeClr val="bg1"/>
                </a:solidFill>
              </a:rPr>
              <a:t>Co-construction du diagnostic</a:t>
            </a:r>
            <a:endParaRPr lang="fr-BE" sz="3200" b="1" dirty="0">
              <a:solidFill>
                <a:schemeClr val="bg1"/>
              </a:solidFill>
            </a:endParaRPr>
          </a:p>
        </p:txBody>
      </p:sp>
    </p:spTree>
    <p:custDataLst>
      <p:tags r:id="rId1"/>
    </p:custDataLst>
    <p:extLst>
      <p:ext uri="{BB962C8B-B14F-4D97-AF65-F5344CB8AC3E}">
        <p14:creationId xmlns:p14="http://schemas.microsoft.com/office/powerpoint/2010/main" val="2078262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LSHAPE_TB_00000000000000000000000000000000_LeftEndCaps" hidden="1"/>
          <p:cNvSpPr txBox="1"/>
          <p:nvPr>
            <p:custDataLst>
              <p:tags r:id="rId2"/>
            </p:custDataLst>
          </p:nvPr>
        </p:nvSpPr>
        <p:spPr>
          <a:xfrm>
            <a:off x="254000" y="3098969"/>
            <a:ext cx="469900" cy="279061"/>
          </a:xfrm>
          <a:prstGeom prst="rect">
            <a:avLst/>
          </a:prstGeom>
          <a:noFill/>
        </p:spPr>
        <p:txBody>
          <a:bodyPr vert="horz" wrap="none" lIns="0" tIns="0" rIns="0" bIns="0" rtlCol="0" anchor="ctr" anchorCtr="0">
            <a:spAutoFit/>
          </a:bodyPr>
          <a:lstStyle/>
          <a:p>
            <a:pPr algn="ctr"/>
            <a:r>
              <a:rPr lang="fr-BE" b="1" smtClean="0">
                <a:solidFill>
                  <a:schemeClr val="accent2"/>
                </a:solidFill>
                <a:latin typeface="Calibri" panose="020F0502020204030204" pitchFamily="34" charset="0"/>
              </a:rPr>
              <a:t>2017</a:t>
            </a:r>
            <a:endParaRPr lang="fr-BE" b="1">
              <a:solidFill>
                <a:schemeClr val="accent2"/>
              </a:solidFill>
              <a:latin typeface="Calibri" panose="020F0502020204030204" pitchFamily="34" charset="0"/>
            </a:endParaRPr>
          </a:p>
        </p:txBody>
      </p:sp>
      <p:grpSp>
        <p:nvGrpSpPr>
          <p:cNvPr id="17" name="Groupe 16"/>
          <p:cNvGrpSpPr/>
          <p:nvPr/>
        </p:nvGrpSpPr>
        <p:grpSpPr>
          <a:xfrm>
            <a:off x="0" y="-171400"/>
            <a:ext cx="864096" cy="7029400"/>
            <a:chOff x="0" y="-171400"/>
            <a:chExt cx="864096" cy="7992888"/>
          </a:xfrm>
          <a:solidFill>
            <a:srgbClr val="C0B5A2"/>
          </a:solidFill>
        </p:grpSpPr>
        <p:sp>
          <p:nvSpPr>
            <p:cNvPr id="18" name="Rectangle 17"/>
            <p:cNvSpPr/>
            <p:nvPr/>
          </p:nvSpPr>
          <p:spPr>
            <a:xfrm>
              <a:off x="0" y="-171400"/>
              <a:ext cx="864096" cy="7992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fr-BE" dirty="0"/>
            </a:p>
          </p:txBody>
        </p:sp>
        <p:sp>
          <p:nvSpPr>
            <p:cNvPr id="19" name="ZoneTexte 13"/>
            <p:cNvSpPr txBox="1"/>
            <p:nvPr/>
          </p:nvSpPr>
          <p:spPr>
            <a:xfrm rot="16200000">
              <a:off x="-2766225" y="2949193"/>
              <a:ext cx="6396549" cy="769441"/>
            </a:xfrm>
            <a:prstGeom prst="rect">
              <a:avLst/>
            </a:prstGeom>
            <a:grp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sz="4400" b="1" dirty="0" smtClean="0">
                  <a:solidFill>
                    <a:schemeClr val="bg1"/>
                  </a:solidFill>
                </a:rPr>
                <a:t>Groupes de travail</a:t>
              </a:r>
              <a:endParaRPr lang="fr-BE" sz="4400" b="1" dirty="0">
                <a:solidFill>
                  <a:schemeClr val="bg1"/>
                </a:solidFill>
              </a:endParaRPr>
            </a:p>
          </p:txBody>
        </p:sp>
      </p:grpSp>
      <p:grpSp>
        <p:nvGrpSpPr>
          <p:cNvPr id="20" name="Groupe 19"/>
          <p:cNvGrpSpPr/>
          <p:nvPr/>
        </p:nvGrpSpPr>
        <p:grpSpPr>
          <a:xfrm>
            <a:off x="-828599" y="-1224136"/>
            <a:ext cx="2741307" cy="2459119"/>
            <a:chOff x="-828600" y="-1395536"/>
            <a:chExt cx="2741307" cy="2459119"/>
          </a:xfrm>
        </p:grpSpPr>
        <p:sp>
          <p:nvSpPr>
            <p:cNvPr id="21" name="Ellipse 20"/>
            <p:cNvSpPr/>
            <p:nvPr/>
          </p:nvSpPr>
          <p:spPr>
            <a:xfrm rot="10800000">
              <a:off x="-684754" y="-1328082"/>
              <a:ext cx="2597461" cy="2391665"/>
            </a:xfrm>
            <a:prstGeom prst="ellipse">
              <a:avLst/>
            </a:prstGeom>
            <a:solidFill>
              <a:srgbClr val="CC66FF"/>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2" name="Ellipse 21"/>
            <p:cNvSpPr/>
            <p:nvPr/>
          </p:nvSpPr>
          <p:spPr>
            <a:xfrm rot="10800000">
              <a:off x="-828600" y="-1395536"/>
              <a:ext cx="2597461" cy="2391665"/>
            </a:xfrm>
            <a:prstGeom prst="ellipse">
              <a:avLst/>
            </a:prstGeom>
            <a:solidFill>
              <a:srgbClr val="C0B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8" y="5765969"/>
            <a:ext cx="1160071" cy="993465"/>
          </a:xfrm>
          <a:prstGeom prst="rect">
            <a:avLst/>
          </a:prstGeom>
          <a:ln>
            <a:noFill/>
          </a:ln>
          <a:effectLst>
            <a:outerShdw blurRad="190500" algn="tl" rotWithShape="0">
              <a:srgbClr val="000000">
                <a:alpha val="70000"/>
              </a:srgbClr>
            </a:outerShdw>
          </a:effectLst>
        </p:spPr>
      </p:pic>
      <p:sp>
        <p:nvSpPr>
          <p:cNvPr id="14" name="Rectangle 13"/>
          <p:cNvSpPr/>
          <p:nvPr/>
        </p:nvSpPr>
        <p:spPr bwMode="auto">
          <a:xfrm>
            <a:off x="2315580" y="4425809"/>
            <a:ext cx="2257425"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6" name="Bulle ronde 45"/>
          <p:cNvSpPr/>
          <p:nvPr/>
        </p:nvSpPr>
        <p:spPr>
          <a:xfrm rot="20910592">
            <a:off x="1818464" y="807778"/>
            <a:ext cx="3445386" cy="1619238"/>
          </a:xfrm>
          <a:prstGeom prst="wedgeEllipseCallout">
            <a:avLst>
              <a:gd name="adj1" fmla="val -22962"/>
              <a:gd name="adj2" fmla="val 753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Services et qualité de vie</a:t>
            </a:r>
            <a:endParaRPr lang="fr-BE" sz="3200" dirty="0"/>
          </a:p>
        </p:txBody>
      </p:sp>
      <p:sp>
        <p:nvSpPr>
          <p:cNvPr id="47" name="Bulle ronde 46"/>
          <p:cNvSpPr/>
          <p:nvPr/>
        </p:nvSpPr>
        <p:spPr>
          <a:xfrm rot="523484">
            <a:off x="8474988" y="350568"/>
            <a:ext cx="3445386" cy="1619238"/>
          </a:xfrm>
          <a:prstGeom prst="wedgeEllipseCallout">
            <a:avLst>
              <a:gd name="adj1" fmla="val -22962"/>
              <a:gd name="adj2" fmla="val 75334"/>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Nature</a:t>
            </a:r>
            <a:endParaRPr lang="fr-BE" sz="3200" dirty="0"/>
          </a:p>
        </p:txBody>
      </p:sp>
      <p:sp>
        <p:nvSpPr>
          <p:cNvPr id="48" name="Bulle ronde 47"/>
          <p:cNvSpPr/>
          <p:nvPr/>
        </p:nvSpPr>
        <p:spPr>
          <a:xfrm>
            <a:off x="8356659" y="3995067"/>
            <a:ext cx="3445386" cy="1619238"/>
          </a:xfrm>
          <a:prstGeom prst="wedgeEllipseCallout">
            <a:avLst>
              <a:gd name="adj1" fmla="val -22962"/>
              <a:gd name="adj2" fmla="val 75334"/>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Economie et emploi</a:t>
            </a:r>
            <a:endParaRPr lang="fr-BE" sz="3200" dirty="0"/>
          </a:p>
        </p:txBody>
      </p:sp>
      <p:sp>
        <p:nvSpPr>
          <p:cNvPr id="49" name="Bulle ronde 48"/>
          <p:cNvSpPr/>
          <p:nvPr/>
        </p:nvSpPr>
        <p:spPr>
          <a:xfrm rot="500427">
            <a:off x="1553560" y="3148166"/>
            <a:ext cx="3445386" cy="1619238"/>
          </a:xfrm>
          <a:prstGeom prst="wedgeEllipseCallout">
            <a:avLst>
              <a:gd name="adj1" fmla="val 30840"/>
              <a:gd name="adj2" fmla="val 7757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solidFill>
                  <a:schemeClr val="bg1">
                    <a:lumMod val="50000"/>
                  </a:schemeClr>
                </a:solidFill>
              </a:rPr>
              <a:t>Mobilité et sécurité</a:t>
            </a:r>
            <a:endParaRPr lang="fr-BE" sz="3200" dirty="0">
              <a:solidFill>
                <a:schemeClr val="bg1">
                  <a:lumMod val="50000"/>
                </a:schemeClr>
              </a:solidFill>
            </a:endParaRPr>
          </a:p>
        </p:txBody>
      </p:sp>
      <p:sp>
        <p:nvSpPr>
          <p:cNvPr id="50" name="Bulle ronde 49"/>
          <p:cNvSpPr/>
          <p:nvPr/>
        </p:nvSpPr>
        <p:spPr>
          <a:xfrm rot="21086313">
            <a:off x="4838005" y="1945436"/>
            <a:ext cx="4059318" cy="1897757"/>
          </a:xfrm>
          <a:prstGeom prst="wedgeEllipseCallout">
            <a:avLst>
              <a:gd name="adj1" fmla="val 33574"/>
              <a:gd name="adj2" fmla="val 6647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Cadre de vie et développement du territoire</a:t>
            </a:r>
            <a:endParaRPr lang="fr-BE" sz="3200" dirty="0"/>
          </a:p>
        </p:txBody>
      </p:sp>
      <p:sp>
        <p:nvSpPr>
          <p:cNvPr id="51" name="Bulle ronde 50"/>
          <p:cNvSpPr/>
          <p:nvPr/>
        </p:nvSpPr>
        <p:spPr>
          <a:xfrm rot="445364">
            <a:off x="4795349" y="4677121"/>
            <a:ext cx="3445386" cy="1619238"/>
          </a:xfrm>
          <a:prstGeom prst="wedgeEllipseCallout">
            <a:avLst>
              <a:gd name="adj1" fmla="val -22962"/>
              <a:gd name="adj2" fmla="val 7533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Energie</a:t>
            </a:r>
          </a:p>
        </p:txBody>
      </p:sp>
      <p:sp>
        <p:nvSpPr>
          <p:cNvPr id="24" name="Titre 1"/>
          <p:cNvSpPr txBox="1">
            <a:spLocks/>
          </p:cNvSpPr>
          <p:nvPr/>
        </p:nvSpPr>
        <p:spPr>
          <a:xfrm>
            <a:off x="1912707" y="-22004"/>
            <a:ext cx="10123953"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6838" algn="l"/>
            <a:r>
              <a:rPr lang="fr-BE" sz="3600" b="1" cap="all" dirty="0" smtClean="0">
                <a:solidFill>
                  <a:schemeClr val="tx1">
                    <a:lumMod val="75000"/>
                    <a:lumOff val="25000"/>
                  </a:schemeClr>
                </a:solidFill>
              </a:rPr>
              <a:t>Les groupes de travail (GT)</a:t>
            </a:r>
            <a:endParaRPr lang="fr-BE" sz="3600" b="1" cap="all"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27930630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3.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Sb2FkbWFwIiwiSXNUZW1wbGF0ZSI6ZmFsc2UsIlZlcnNpb24iOnsiJGlkIjoiMiIsIlZlcnNpb24iOiIzLjAuMSIsIk9yaWdpbmFsQXNzZW1ibHlWZXJzaW9uIjoiMy4wMi4wMC4wMCIsIkVkaXRpb24iOiJCYXNpYyIsIklzUGx1c0VkaXRpb24iOmZhbHN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MC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1NSwiRyI6MjU1LCJCIjoyNTV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I1NSwiRyI6MCwiQiI6MH19LCJBcHBlbmRZZWFyT25ZZWFyQ2hhbmdlIjp0cnVlLCJFbGFwc2VkVGltZUZvcm1hdCI6MSwiVG9kYXlNYXJrZXJQb3NpdGlvbiI6My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IsIlNoYXBlVGhpY2tuZXNzIjoxLCJEdXJhdGlvbkZvcm1hdCI6MC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zLCJFbmREYXRlUG9zaXRpb24iOjQsIlRpdGxlUG9zaXRpb24iOjIsIkR1cmF0aW9uUG9zaXRpb24iOjYsIlBlcmNlbnRhZ2VDb21wbGV0ZWRQb3NpdGlvbiI6NiwiU3BhY2luZyI6NSwiSXNCZWxvd1RpbWViYW5kIjp0cnV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NzI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X0sIklzVmlzaWJsZSI6dHJ1ZSwiUGFyZW50U3R5bGUiOm51bGx9LCJTaG93RWxhcHNlZFRpbWVHcmFkaWVudFN0eWxlIjpmYWxzZX0sIlNjYWxlIjp7IiRpZCI6IjEyMiIsIlN0YXJ0RGF0ZSI6IjIwMTctMTAtMTBUMDA6MDA6MDArMDI6MDAiLCJFbmREYXRlIjoiMjAxNy0xMC0xMFQwMDowMDowMCswMjowMCIsIkZvcm1hdCI6InciLCJUeXBlIjoxLCJBdXRvRGF0ZVJhbmdlIjp0cnVlLCJXb3JraW5nRGF5cyI6MzEsIlRvZGF5TWFya2VyVGV4dCI6IkF1am91cmQnaHVpIiwiQXV0b1NjYWxlVHlwZSI6dHJ1ZX0sIk1pbGVzdG9uZXMiOltdLCJUYXNrcyI6W10sIlNldHRpbmdzIjp7IiRpZCI6IjEyMyIsIkltcGFPcHRpb25zIjp7IiRpZCI6IjEyNCIsIkxlZnRUb1JpZ2h0IjpmYWxzZSwiUGF5bG9hZE9wdGlvbnMiOjJ9LCJVc2VDb21wcmVzc2lvbiI6ZmFsc2UsIkNvbXByZXNpb25QZXJjZW50YWdlIjowLjAsIkluYWN0aXZlSW50ZXJ2YWxXaWR0aFRocmVzaG9sZCI6MC4wLCJJbmFjdGl2ZUludGVydmFsV2lkdGgiOjAuMCwiU3BsaXRUYXNrcyI6ZmFsc2UsIlVzZUNsdXN0ZXIiOmZhbHNlLCJFcHNpbG9uIjowLjAsIk1pblBvaW50c1RvRm9ybUFDbHVzdGVyIjowLCJHZW5lcmF0ZUludmlzaWJsZVNoYXBlcyI6ZmFsc2UsIlNtYXJ0VGltZWxpbmVUYXNrUGVyY2VudGFnZUZpdCI6ZmFsc2V9LCJJc05ldyI6dHJ1ZX0="/>
  <p:tag name="__MASTER" val="__part_0"/>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11786</TotalTime>
  <Words>2483</Words>
  <Application>Microsoft Office PowerPoint</Application>
  <PresentationFormat>Grand écran</PresentationFormat>
  <Paragraphs>919</Paragraphs>
  <Slides>42</Slides>
  <Notes>38</Notes>
  <HiddenSlides>0</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42</vt:i4>
      </vt:variant>
    </vt:vector>
  </HeadingPairs>
  <TitlesOfParts>
    <vt:vector size="52" baseType="lpstr">
      <vt:lpstr>Arial</vt:lpstr>
      <vt:lpstr>Calibri</vt:lpstr>
      <vt:lpstr>Courier New</vt:lpstr>
      <vt:lpstr>Futura Lt BT</vt:lpstr>
      <vt:lpstr>Garamond</vt:lpstr>
      <vt:lpstr>Symbol</vt:lpstr>
      <vt:lpstr>Times New Roman</vt:lpstr>
      <vt:lpstr>Wingdings</vt:lpstr>
      <vt:lpstr>Wingdings 2</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de la Commission Locale de Développement Rural</dc:title>
  <dc:creator>HENNEQUIN Michaël</dc:creator>
  <cp:lastModifiedBy>Michaël HENNEQUIN</cp:lastModifiedBy>
  <cp:revision>397</cp:revision>
  <cp:lastPrinted>2014-06-30T13:18:47Z</cp:lastPrinted>
  <dcterms:created xsi:type="dcterms:W3CDTF">2013-02-28T10:10:16Z</dcterms:created>
  <dcterms:modified xsi:type="dcterms:W3CDTF">2017-11-13T21:21:03Z</dcterms:modified>
</cp:coreProperties>
</file>