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93"/>
  </p:notesMasterIdLst>
  <p:sldIdLst>
    <p:sldId id="257" r:id="rId5"/>
    <p:sldId id="390" r:id="rId6"/>
    <p:sldId id="256" r:id="rId7"/>
    <p:sldId id="1199" r:id="rId8"/>
    <p:sldId id="1200" r:id="rId9"/>
    <p:sldId id="260" r:id="rId10"/>
    <p:sldId id="1201" r:id="rId11"/>
    <p:sldId id="262" r:id="rId12"/>
    <p:sldId id="263" r:id="rId13"/>
    <p:sldId id="264" r:id="rId14"/>
    <p:sldId id="266" r:id="rId15"/>
    <p:sldId id="1202" r:id="rId16"/>
    <p:sldId id="265" r:id="rId17"/>
    <p:sldId id="1203" r:id="rId18"/>
    <p:sldId id="1204" r:id="rId19"/>
    <p:sldId id="258" r:id="rId20"/>
    <p:sldId id="259" r:id="rId21"/>
    <p:sldId id="315" r:id="rId22"/>
    <p:sldId id="357" r:id="rId23"/>
    <p:sldId id="1190" r:id="rId24"/>
    <p:sldId id="376" r:id="rId25"/>
    <p:sldId id="1191" r:id="rId26"/>
    <p:sldId id="377" r:id="rId27"/>
    <p:sldId id="1192" r:id="rId28"/>
    <p:sldId id="261" r:id="rId29"/>
    <p:sldId id="393" r:id="rId30"/>
    <p:sldId id="391" r:id="rId31"/>
    <p:sldId id="420" r:id="rId32"/>
    <p:sldId id="1184" r:id="rId33"/>
    <p:sldId id="424" r:id="rId34"/>
    <p:sldId id="1205" r:id="rId35"/>
    <p:sldId id="1193" r:id="rId36"/>
    <p:sldId id="267" r:id="rId37"/>
    <p:sldId id="268" r:id="rId38"/>
    <p:sldId id="421" r:id="rId39"/>
    <p:sldId id="422" r:id="rId40"/>
    <p:sldId id="270" r:id="rId41"/>
    <p:sldId id="278" r:id="rId42"/>
    <p:sldId id="423" r:id="rId43"/>
    <p:sldId id="273" r:id="rId44"/>
    <p:sldId id="272" r:id="rId45"/>
    <p:sldId id="274" r:id="rId46"/>
    <p:sldId id="280" r:id="rId47"/>
    <p:sldId id="281" r:id="rId48"/>
    <p:sldId id="1212" r:id="rId49"/>
    <p:sldId id="403" r:id="rId50"/>
    <p:sldId id="1213" r:id="rId51"/>
    <p:sldId id="418" r:id="rId52"/>
    <p:sldId id="416" r:id="rId53"/>
    <p:sldId id="417" r:id="rId54"/>
    <p:sldId id="328" r:id="rId55"/>
    <p:sldId id="1188" r:id="rId56"/>
    <p:sldId id="381" r:id="rId57"/>
    <p:sldId id="419" r:id="rId58"/>
    <p:sldId id="298" r:id="rId59"/>
    <p:sldId id="1189" r:id="rId60"/>
    <p:sldId id="1194" r:id="rId61"/>
    <p:sldId id="1195" r:id="rId62"/>
    <p:sldId id="1196" r:id="rId63"/>
    <p:sldId id="1197" r:id="rId64"/>
    <p:sldId id="1198" r:id="rId65"/>
    <p:sldId id="387" r:id="rId66"/>
    <p:sldId id="1185" r:id="rId67"/>
    <p:sldId id="1186" r:id="rId68"/>
    <p:sldId id="1206" r:id="rId69"/>
    <p:sldId id="1207" r:id="rId70"/>
    <p:sldId id="1208" r:id="rId71"/>
    <p:sldId id="318" r:id="rId72"/>
    <p:sldId id="302" r:id="rId73"/>
    <p:sldId id="319" r:id="rId74"/>
    <p:sldId id="331" r:id="rId75"/>
    <p:sldId id="320" r:id="rId76"/>
    <p:sldId id="330" r:id="rId77"/>
    <p:sldId id="321" r:id="rId78"/>
    <p:sldId id="322" r:id="rId79"/>
    <p:sldId id="323" r:id="rId80"/>
    <p:sldId id="1209" r:id="rId81"/>
    <p:sldId id="324" r:id="rId82"/>
    <p:sldId id="325" r:id="rId83"/>
    <p:sldId id="326" r:id="rId84"/>
    <p:sldId id="327" r:id="rId85"/>
    <p:sldId id="329" r:id="rId86"/>
    <p:sldId id="1210" r:id="rId87"/>
    <p:sldId id="295" r:id="rId88"/>
    <p:sldId id="1187" r:id="rId89"/>
    <p:sldId id="368" r:id="rId90"/>
    <p:sldId id="300" r:id="rId91"/>
    <p:sldId id="299" r:id="rId9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31457AF-E8FD-4310-98E5-EB677F69D853}">
          <p14:sldIdLst/>
        </p14:section>
        <p14:section name="Section par défaut" id="{6C2CB70A-A13E-4770-94A5-857038E90DB5}">
          <p14:sldIdLst>
            <p14:sldId id="257"/>
            <p14:sldId id="390"/>
            <p14:sldId id="256"/>
            <p14:sldId id="1199"/>
            <p14:sldId id="1200"/>
            <p14:sldId id="260"/>
            <p14:sldId id="1201"/>
            <p14:sldId id="262"/>
            <p14:sldId id="263"/>
            <p14:sldId id="264"/>
            <p14:sldId id="266"/>
            <p14:sldId id="1202"/>
            <p14:sldId id="265"/>
            <p14:sldId id="1203"/>
            <p14:sldId id="1204"/>
            <p14:sldId id="258"/>
            <p14:sldId id="259"/>
            <p14:sldId id="315"/>
            <p14:sldId id="357"/>
            <p14:sldId id="1190"/>
            <p14:sldId id="376"/>
            <p14:sldId id="1191"/>
            <p14:sldId id="377"/>
            <p14:sldId id="1192"/>
            <p14:sldId id="261"/>
            <p14:sldId id="393"/>
            <p14:sldId id="391"/>
            <p14:sldId id="420"/>
            <p14:sldId id="1184"/>
            <p14:sldId id="424"/>
            <p14:sldId id="1205"/>
            <p14:sldId id="1193"/>
            <p14:sldId id="267"/>
            <p14:sldId id="268"/>
            <p14:sldId id="421"/>
            <p14:sldId id="422"/>
            <p14:sldId id="270"/>
            <p14:sldId id="278"/>
            <p14:sldId id="423"/>
            <p14:sldId id="273"/>
            <p14:sldId id="272"/>
            <p14:sldId id="274"/>
            <p14:sldId id="280"/>
            <p14:sldId id="281"/>
            <p14:sldId id="1212"/>
            <p14:sldId id="403"/>
            <p14:sldId id="1213"/>
            <p14:sldId id="418"/>
            <p14:sldId id="416"/>
            <p14:sldId id="417"/>
            <p14:sldId id="328"/>
            <p14:sldId id="1188"/>
            <p14:sldId id="381"/>
            <p14:sldId id="419"/>
            <p14:sldId id="298"/>
            <p14:sldId id="1189"/>
            <p14:sldId id="1194"/>
            <p14:sldId id="1195"/>
            <p14:sldId id="1196"/>
            <p14:sldId id="1197"/>
            <p14:sldId id="1198"/>
            <p14:sldId id="387"/>
            <p14:sldId id="1185"/>
            <p14:sldId id="1186"/>
            <p14:sldId id="1206"/>
            <p14:sldId id="1207"/>
            <p14:sldId id="1208"/>
            <p14:sldId id="318"/>
            <p14:sldId id="302"/>
            <p14:sldId id="319"/>
            <p14:sldId id="331"/>
            <p14:sldId id="320"/>
            <p14:sldId id="330"/>
            <p14:sldId id="321"/>
            <p14:sldId id="322"/>
            <p14:sldId id="323"/>
            <p14:sldId id="1209"/>
            <p14:sldId id="324"/>
            <p14:sldId id="325"/>
            <p14:sldId id="326"/>
            <p14:sldId id="327"/>
            <p14:sldId id="329"/>
            <p14:sldId id="1210"/>
            <p14:sldId id="295"/>
            <p14:sldId id="1187"/>
            <p14:sldId id="368"/>
            <p14:sldId id="300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45B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6" autoAdjust="0"/>
    <p:restoredTop sz="80468" autoAdjust="0"/>
  </p:normalViewPr>
  <p:slideViewPr>
    <p:cSldViewPr snapToGrid="0" showGuides="1">
      <p:cViewPr varScale="1">
        <p:scale>
          <a:sx n="66" d="100"/>
          <a:sy n="66" d="100"/>
        </p:scale>
        <p:origin x="754" y="3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8EA4D-DB87-49F3-B856-E7412F2FEB3B}" type="datetimeFigureOut">
              <a:rPr lang="fr-BE" smtClean="0"/>
              <a:t>07-03-23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E5AB4-851E-49B5-89EB-61AB62DF0B4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610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20h = AK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2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20h25 = AK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65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20h50Ch 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728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Thierry K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0641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solidFill>
                  <a:prstClr val="black"/>
                </a:solidFill>
                <a:latin typeface="Calibri" panose="020F0502020204030204" pitchFamily="34" charset="0"/>
              </a:rPr>
              <a:t>diagnostic et une proposition de 	tri/d’amélioration </a:t>
            </a:r>
            <a:r>
              <a:rPr lang="fr-BE" sz="1200" u="sng" dirty="0">
                <a:solidFill>
                  <a:prstClr val="black"/>
                </a:solidFill>
                <a:latin typeface="Calibri" panose="020F0502020204030204" pitchFamily="34" charset="0"/>
              </a:rPr>
              <a:t>des 36 balades balisées </a:t>
            </a:r>
            <a:r>
              <a:rPr lang="fr-BE" sz="1200" dirty="0">
                <a:solidFill>
                  <a:prstClr val="black"/>
                </a:solidFill>
                <a:latin typeface="Calibri" panose="020F0502020204030204" pitchFamily="34" charset="0"/>
              </a:rPr>
              <a:t>sur la commune.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748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20h15 = C</a:t>
            </a:r>
            <a:r>
              <a:rPr lang="fr-BE" dirty="0"/>
              <a:t>hW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018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20h05 = AK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87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20h15 = C</a:t>
            </a:r>
            <a:r>
              <a:rPr lang="fr-BE" dirty="0"/>
              <a:t>hW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19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20h15 = C</a:t>
            </a:r>
            <a:r>
              <a:rPr lang="fr-BE" dirty="0"/>
              <a:t>hW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25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5361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0750"/>
            <a:r>
              <a:rPr lang="fr-BE" altLang="fr-FR">
                <a:latin typeface="Arial" panose="020B0604020202020204" pitchFamily="34" charset="0"/>
                <a:sym typeface="Wingdings" panose="05000000000000000000" pitchFamily="2" charset="2"/>
              </a:rPr>
              <a:t>Coordinatrice de tous les projets du PCDR: les initie et les fait vivre</a:t>
            </a:r>
            <a:endParaRPr lang="fr-FR" altLang="fr-FR">
              <a:latin typeface="Arial" panose="020B0604020202020204" pitchFamily="34" charset="0"/>
            </a:endParaRPr>
          </a:p>
          <a:p>
            <a:pPr defTabSz="920750"/>
            <a:r>
              <a:rPr lang="fr-BE" altLang="fr-FR">
                <a:latin typeface="Arial" panose="020B0604020202020204" pitchFamily="34" charset="0"/>
              </a:rPr>
              <a:t>Invest. le temps d’un projet ou ponctuel événementiel</a:t>
            </a:r>
            <a:endParaRPr lang="fr-FR" altLang="fr-FR">
              <a:latin typeface="Arial" panose="020B0604020202020204" pitchFamily="34" charset="0"/>
            </a:endParaRPr>
          </a:p>
          <a:p>
            <a:pPr defTabSz="920750"/>
            <a:r>
              <a:rPr lang="fr-BE" altLang="fr-FR" b="1"/>
              <a:t>GT: max 2 ans</a:t>
            </a:r>
            <a:r>
              <a:rPr lang="fr-BE" altLang="fr-FR"/>
              <a:t>, puis après on évalue et si nécessaire on pt décider de prolonger</a:t>
            </a: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615A44-295F-4AFB-8568-7EBAD8DBC91F}" type="slidenum">
              <a:rPr lang="fr-FR" altLang="fr-F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08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20h05 = AK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2332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21h45 AK </a:t>
            </a:r>
          </a:p>
          <a:p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78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BE" altLang="fr-FR" sz="1100"/>
              <a:t>21h40</a:t>
            </a:r>
          </a:p>
          <a:p>
            <a:endParaRPr lang="fr-BE" altLang="fr-FR" sz="1100"/>
          </a:p>
          <a:p>
            <a:r>
              <a:rPr lang="fr-BE" altLang="fr-FR" sz="1100"/>
              <a:t>Remarques, questions? Peut considéré que </a:t>
            </a:r>
            <a:r>
              <a:rPr lang="fr-BE" altLang="fr-FR" sz="1100" b="1"/>
              <a:t>validé par cldr</a:t>
            </a:r>
            <a:r>
              <a:rPr lang="fr-BE" altLang="fr-FR" sz="1100"/>
              <a:t>? Puis au </a:t>
            </a:r>
            <a:r>
              <a:rPr lang="fr-BE" altLang="fr-FR" sz="1100" b="1"/>
              <a:t>CC</a:t>
            </a:r>
            <a:r>
              <a:rPr lang="fr-BE" altLang="fr-FR" sz="1100"/>
              <a:t> du 31/03/2016 puis </a:t>
            </a:r>
            <a:r>
              <a:rPr lang="fr-BE" altLang="fr-FR" sz="1100" b="1"/>
              <a:t>DGA</a:t>
            </a:r>
            <a:r>
              <a:rPr lang="fr-BE" altLang="fr-FR" sz="1100"/>
              <a:t> dans la foulée.</a:t>
            </a:r>
          </a:p>
          <a:p>
            <a:endParaRPr lang="fr-BE" altLang="fr-FR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D2CBA76-55A8-4E12-BD0D-02734795D3E9}" type="slidenum">
              <a:rPr lang="fr-BE" altLang="fr-FR"/>
              <a:pPr/>
              <a:t>54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893359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21h55 AK</a:t>
            </a:r>
          </a:p>
          <a:p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information, voici les frais relatifs à la Vie communale (qui comporte 40 pages) 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toutes-boîtes : 750€TVAC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 : 2.286€ TVAC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21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BE" sz="1600" dirty="0" err="1"/>
              <a:t>ChW</a:t>
            </a:r>
            <a:r>
              <a:rPr lang="fr-BE" sz="1600" dirty="0"/>
              <a:t> + Véronique ou Isabelle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600" dirty="0"/>
              <a:t>Pour aller plus loin… </a:t>
            </a:r>
            <a:r>
              <a:rPr lang="fr-BE" sz="1600" i="1" dirty="0"/>
              <a:t>= infos sur le site internet, la page FB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600" dirty="0"/>
              <a:t>Comment s’impliquer ? </a:t>
            </a:r>
            <a:r>
              <a:rPr lang="fr-BE" sz="1600" i="1" dirty="0"/>
              <a:t>= </a:t>
            </a:r>
            <a:r>
              <a:rPr lang="fr-BE" i="1" dirty="0"/>
              <a:t>Description des groupes de travail, rejoindre la CLDR, partagez vos idées, vos avis, contacter FRW, commune (liste des contacts)</a:t>
            </a:r>
          </a:p>
          <a:p>
            <a:endParaRPr lang="fr-BE" sz="1200" dirty="0"/>
          </a:p>
          <a:p>
            <a:endParaRPr lang="fr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/>
              <a:t>Bandeau en bas de page pour indiquer la structure (</a:t>
            </a:r>
            <a:r>
              <a:rPr lang="fr-BE" sz="1200" dirty="0" err="1"/>
              <a:t>cf</a:t>
            </a:r>
            <a:r>
              <a:rPr lang="fr-BE" sz="1200" dirty="0"/>
              <a:t> Villers – Titres : De quoi s’agit-il ? – Carte mentale – Les 6 défis – Pour aller plus loin - Comment s’impliquer ?)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/>
              <a:t>Graphisme : repartir du graphisme du </a:t>
            </a:r>
            <a:r>
              <a:rPr lang="fr-BE" sz="1200" dirty="0" err="1"/>
              <a:t>powerpoint</a:t>
            </a:r>
            <a:r>
              <a:rPr lang="fr-BE" sz="1200" dirty="0"/>
              <a:t> pour la présentation au PAT.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/>
              <a:t>Contenu : repartir d’une partie du contenu de la présentation au PAT.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/>
              <a:t>Bandeau en bas de page pour indiquer la structure (</a:t>
            </a:r>
            <a:r>
              <a:rPr lang="fr-BE" sz="1200" dirty="0" err="1"/>
              <a:t>cf</a:t>
            </a:r>
            <a:r>
              <a:rPr lang="fr-BE" sz="1200" dirty="0"/>
              <a:t> Villers – Titres : De quoi s’agit-il ? – Carte mentale – Les 6 défis – Pour aller plus loin - Comment s’impliquer ?)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200" dirty="0"/>
              <a:t>1ère page : slogan (Genre Fernelmont), avec graphisme style Fernelmont (côté un peu dessin)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/>
              <a:t>2ème page : De quoi s’agit-il 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/>
              <a:t>Rappel de ce qu’est une ODR, une CLDR, un PCDR. Donner la signification des abréviations. Quelques mots sur la consultation des citoyens.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1200" dirty="0"/>
              <a:t>3ème page : la carte mentale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/>
              <a:t>Il manque peut-être une page – à voir si il en faut une en plus ou pas - idées : </a:t>
            </a:r>
          </a:p>
          <a:p>
            <a:r>
              <a:rPr lang="fr-BE" sz="1200" dirty="0"/>
              <a:t>-	Après Pour aller plus loin</a:t>
            </a:r>
          </a:p>
          <a:p>
            <a:r>
              <a:rPr lang="fr-BE" sz="1200" dirty="0"/>
              <a:t>o	Carte de la commune avec villages et peut-être une photo par village ou … </a:t>
            </a:r>
          </a:p>
          <a:p>
            <a:r>
              <a:rPr lang="fr-BE" sz="1200" dirty="0"/>
              <a:t>o	Ou carte d’identité de la commune</a:t>
            </a:r>
          </a:p>
          <a:p>
            <a:endParaRPr lang="fr-BE" sz="1200" dirty="0"/>
          </a:p>
          <a:p>
            <a:endParaRPr lang="fr-BE" sz="1200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663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21h55 AK</a:t>
            </a:r>
          </a:p>
          <a:p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information, voici les frais relatifs à la Vie communale (qui comporte 40 pages) 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toutes-boîtes : 750€TVAC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 : 2.286€ TVAC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4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21h55 AK</a:t>
            </a:r>
          </a:p>
          <a:p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information, voici les frais relatifs à la Vie communale (qui comporte 40 pages) 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toutes-boîtes : 750€TVAC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 : 2.286€ TVAC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16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21h55 AK</a:t>
            </a:r>
          </a:p>
          <a:p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information, voici les frais relatifs à la Vie communale (qui comporte 40 pages) 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toutes-boîtes : 750€TVAC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 : 2.286€ TVAC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65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AK/</a:t>
            </a:r>
            <a:r>
              <a:rPr lang="fr-BE" dirty="0" err="1"/>
              <a:t>ChW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803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AK/</a:t>
            </a:r>
            <a:r>
              <a:rPr lang="fr-BE" dirty="0" err="1"/>
              <a:t>ChW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8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Donc maximum 1-2-3 projets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0EA0E-F641-4563-BB45-1369033476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la fin vote à main levée pour savoir si ils veulent connaitre le vote citoyen.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0EA0E-F641-4563-BB45-1369033476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295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Peut-être préciser à quel point le vote était net? </a:t>
            </a:r>
          </a:p>
          <a:p>
            <a:endParaRPr lang="fr-FR" dirty="0"/>
          </a:p>
          <a:p>
            <a:r>
              <a:rPr lang="fr-FR" dirty="0"/>
              <a:t>Je bloque un peu pour la suite, est ce qu’on leur propose d’office de voter ou on leu propose d’approuver simplement le vote de citoyens ?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0EA0E-F641-4563-BB45-136903347678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52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20h15 = AK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23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BE" dirty="0"/>
              <a:t>0h12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771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20h15 = C</a:t>
            </a:r>
            <a:r>
              <a:rPr lang="fr-BE" dirty="0"/>
              <a:t>hW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060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20h20 = </a:t>
            </a:r>
            <a:r>
              <a:rPr lang="fr-FR" dirty="0" err="1"/>
              <a:t>ChW</a:t>
            </a:r>
            <a:endParaRPr lang="fr-FR" dirty="0"/>
          </a:p>
          <a:p>
            <a:r>
              <a:rPr lang="fr-FR" dirty="0"/>
              <a:t>Pour mémo : </a:t>
            </a:r>
          </a:p>
          <a:p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GT mobilité travaille sur trois volets 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Renforcer l’accès au transport à la demande 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Améliorer les services ferroviaires entre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Gouvy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 Luxembourg 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Développer le partage de véhicules. Par exemple : c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réer des aires de stop, des parkings de co-voiturage, améliorer et professionnaliser le partage de véhicules, anticiper les aménagements et réfléchir aux emplacements idéaux.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  <a:p>
            <a:r>
              <a:rPr lang="fr-FR" dirty="0"/>
              <a:t>Des membres </a:t>
            </a:r>
            <a:r>
              <a:rPr lang="fr-FR" dirty="0" err="1"/>
              <a:t>ext</a:t>
            </a:r>
            <a:r>
              <a:rPr lang="fr-FR" dirty="0"/>
              <a:t>. au GT ont-ils des infos / suggestions / pistes par rapport à ce sujet ? 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b="1" dirty="0"/>
              <a:t>Proxy-</a:t>
            </a:r>
            <a:r>
              <a:rPr lang="fr-FR" sz="1200" b="1" dirty="0" err="1"/>
              <a:t>Gouvy</a:t>
            </a:r>
            <a:r>
              <a:rPr lang="fr-FR" sz="1200" b="1" dirty="0"/>
              <a:t> : Communication réalisée :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Affiches dans les commerces locaux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Courrier personnalisé pour environ 700 aînés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Via les aides familiales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Via page FB de la commune</a:t>
            </a:r>
          </a:p>
          <a:p>
            <a:pPr marL="285750" indent="-285750">
              <a:buFontTx/>
              <a:buChar char="-"/>
            </a:pPr>
            <a:endParaRPr lang="fr-FR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b="1" dirty="0"/>
              <a:t>Début décembre &gt; début avril 2022 </a:t>
            </a:r>
            <a:r>
              <a:rPr lang="fr-FR" sz="1200" dirty="0"/>
              <a:t>= phase-test = gratuité pour les usagers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b="1" dirty="0"/>
              <a:t>Faire évoluer le projet </a:t>
            </a:r>
            <a:r>
              <a:rPr lang="fr-FR" sz="1200" dirty="0"/>
              <a:t>en fonction de la demande et des constats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2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6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64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254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443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3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3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4pPr>
            <a:lvl5pPr marL="1828479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5pPr>
            <a:lvl6pPr marL="2285598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6pPr>
            <a:lvl7pPr marL="274271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7pPr>
            <a:lvl8pPr marL="319983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8pPr>
            <a:lvl9pPr marL="365695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570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53021" y="2239963"/>
            <a:ext cx="7579782" cy="6337300"/>
          </a:xfrm>
        </p:spPr>
        <p:txBody>
          <a:bodyPr/>
          <a:lstStyle>
            <a:lvl1pPr>
              <a:defRPr sz="2786"/>
            </a:lvl1pPr>
            <a:lvl2pPr>
              <a:defRPr sz="2357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636002" y="2239963"/>
            <a:ext cx="7579784" cy="6337300"/>
          </a:xfrm>
        </p:spPr>
        <p:txBody>
          <a:bodyPr/>
          <a:lstStyle>
            <a:lvl1pPr>
              <a:defRPr sz="2786"/>
            </a:lvl1pPr>
            <a:lvl2pPr>
              <a:defRPr sz="2357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111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2"/>
          </a:xfrm>
        </p:spPr>
        <p:txBody>
          <a:bodyPr anchor="b"/>
          <a:lstStyle>
            <a:lvl1pPr marL="0" indent="0">
              <a:buNone/>
              <a:defRPr sz="2357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786" b="1"/>
            </a:lvl3pPr>
            <a:lvl4pPr marL="1371360" indent="0">
              <a:buNone/>
              <a:defRPr sz="1500" b="1"/>
            </a:lvl4pPr>
            <a:lvl5pPr marL="1828479" indent="0">
              <a:buNone/>
              <a:defRPr sz="1500" b="1"/>
            </a:lvl5pPr>
            <a:lvl6pPr marL="2285598" indent="0">
              <a:buNone/>
              <a:defRPr sz="1500" b="1"/>
            </a:lvl6pPr>
            <a:lvl7pPr marL="2742717" indent="0">
              <a:buNone/>
              <a:defRPr sz="1500" b="1"/>
            </a:lvl7pPr>
            <a:lvl8pPr marL="3199837" indent="0">
              <a:buNone/>
              <a:defRPr sz="1500" b="1"/>
            </a:lvl8pPr>
            <a:lvl9pPr marL="3656957" indent="0">
              <a:buNone/>
              <a:defRPr sz="15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951288"/>
          </a:xfrm>
        </p:spPr>
        <p:txBody>
          <a:bodyPr/>
          <a:lstStyle>
            <a:lvl1pPr>
              <a:defRPr sz="2357"/>
            </a:lvl1pPr>
            <a:lvl2pPr>
              <a:defRPr sz="2000"/>
            </a:lvl2pPr>
            <a:lvl3pPr>
              <a:defRPr sz="1786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5"/>
            <a:ext cx="5389034" cy="639762"/>
          </a:xfrm>
        </p:spPr>
        <p:txBody>
          <a:bodyPr anchor="b"/>
          <a:lstStyle>
            <a:lvl1pPr marL="0" indent="0">
              <a:buNone/>
              <a:defRPr sz="2357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786" b="1"/>
            </a:lvl3pPr>
            <a:lvl4pPr marL="1371360" indent="0">
              <a:buNone/>
              <a:defRPr sz="1500" b="1"/>
            </a:lvl4pPr>
            <a:lvl5pPr marL="1828479" indent="0">
              <a:buNone/>
              <a:defRPr sz="1500" b="1"/>
            </a:lvl5pPr>
            <a:lvl6pPr marL="2285598" indent="0">
              <a:buNone/>
              <a:defRPr sz="1500" b="1"/>
            </a:lvl6pPr>
            <a:lvl7pPr marL="2742717" indent="0">
              <a:buNone/>
              <a:defRPr sz="1500" b="1"/>
            </a:lvl7pPr>
            <a:lvl8pPr marL="3199837" indent="0">
              <a:buNone/>
              <a:defRPr sz="1500" b="1"/>
            </a:lvl8pPr>
            <a:lvl9pPr marL="3656957" indent="0">
              <a:buNone/>
              <a:defRPr sz="15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4" cy="3951288"/>
          </a:xfrm>
        </p:spPr>
        <p:txBody>
          <a:bodyPr/>
          <a:lstStyle>
            <a:lvl1pPr>
              <a:defRPr sz="2357"/>
            </a:lvl1pPr>
            <a:lvl2pPr>
              <a:defRPr sz="2000"/>
            </a:lvl2pPr>
            <a:lvl3pPr>
              <a:defRPr sz="1786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001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95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20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6" cy="5853113"/>
          </a:xfrm>
        </p:spPr>
        <p:txBody>
          <a:bodyPr/>
          <a:lstStyle>
            <a:lvl1pPr>
              <a:defRPr sz="3214"/>
            </a:lvl1pPr>
            <a:lvl2pPr>
              <a:defRPr sz="2786"/>
            </a:lvl2pPr>
            <a:lvl3pPr>
              <a:defRPr sz="235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3" cy="4691063"/>
          </a:xfrm>
        </p:spPr>
        <p:txBody>
          <a:bodyPr/>
          <a:lstStyle>
            <a:lvl1pPr marL="0" indent="0">
              <a:buNone/>
              <a:defRPr sz="1429"/>
            </a:lvl1pPr>
            <a:lvl2pPr marL="457119" indent="0">
              <a:buNone/>
              <a:defRPr sz="1214"/>
            </a:lvl2pPr>
            <a:lvl3pPr marL="914239" indent="0">
              <a:buNone/>
              <a:defRPr sz="929"/>
            </a:lvl3pPr>
            <a:lvl4pPr marL="1371360" indent="0">
              <a:buNone/>
              <a:defRPr sz="929"/>
            </a:lvl4pPr>
            <a:lvl5pPr marL="1828479" indent="0">
              <a:buNone/>
              <a:defRPr sz="929"/>
            </a:lvl5pPr>
            <a:lvl6pPr marL="2285598" indent="0">
              <a:buNone/>
              <a:defRPr sz="929"/>
            </a:lvl6pPr>
            <a:lvl7pPr marL="2742717" indent="0">
              <a:buNone/>
              <a:defRPr sz="929"/>
            </a:lvl7pPr>
            <a:lvl8pPr marL="3199837" indent="0">
              <a:buNone/>
              <a:defRPr sz="929"/>
            </a:lvl8pPr>
            <a:lvl9pPr marL="3656957" indent="0">
              <a:buNone/>
              <a:defRPr sz="92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30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99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14"/>
            </a:lvl1pPr>
            <a:lvl2pPr marL="457119" indent="0">
              <a:buNone/>
              <a:defRPr sz="2786"/>
            </a:lvl2pPr>
            <a:lvl3pPr marL="914239" indent="0">
              <a:buNone/>
              <a:defRPr sz="2357"/>
            </a:lvl3pPr>
            <a:lvl4pPr marL="1371360" indent="0">
              <a:buNone/>
              <a:defRPr sz="2000"/>
            </a:lvl4pPr>
            <a:lvl5pPr marL="1828479" indent="0">
              <a:buNone/>
              <a:defRPr sz="2000"/>
            </a:lvl5pPr>
            <a:lvl6pPr marL="2285598" indent="0">
              <a:buNone/>
              <a:defRPr sz="2000"/>
            </a:lvl6pPr>
            <a:lvl7pPr marL="2742717" indent="0">
              <a:buNone/>
              <a:defRPr sz="2000"/>
            </a:lvl7pPr>
            <a:lvl8pPr marL="3199837" indent="0">
              <a:buNone/>
              <a:defRPr sz="2000"/>
            </a:lvl8pPr>
            <a:lvl9pPr marL="3656957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2"/>
          </a:xfrm>
        </p:spPr>
        <p:txBody>
          <a:bodyPr/>
          <a:lstStyle>
            <a:lvl1pPr marL="0" indent="0">
              <a:buNone/>
              <a:defRPr sz="1429"/>
            </a:lvl1pPr>
            <a:lvl2pPr marL="457119" indent="0">
              <a:buNone/>
              <a:defRPr sz="1214"/>
            </a:lvl2pPr>
            <a:lvl3pPr marL="914239" indent="0">
              <a:buNone/>
              <a:defRPr sz="929"/>
            </a:lvl3pPr>
            <a:lvl4pPr marL="1371360" indent="0">
              <a:buNone/>
              <a:defRPr sz="929"/>
            </a:lvl4pPr>
            <a:lvl5pPr marL="1828479" indent="0">
              <a:buNone/>
              <a:defRPr sz="929"/>
            </a:lvl5pPr>
            <a:lvl6pPr marL="2285598" indent="0">
              <a:buNone/>
              <a:defRPr sz="929"/>
            </a:lvl6pPr>
            <a:lvl7pPr marL="2742717" indent="0">
              <a:buNone/>
              <a:defRPr sz="929"/>
            </a:lvl7pPr>
            <a:lvl8pPr marL="3199837" indent="0">
              <a:buNone/>
              <a:defRPr sz="929"/>
            </a:lvl8pPr>
            <a:lvl9pPr marL="3656957" indent="0">
              <a:buNone/>
              <a:defRPr sz="92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689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697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2376153" y="384176"/>
            <a:ext cx="3839634" cy="81930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53017" y="384176"/>
            <a:ext cx="11319934" cy="81930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455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7844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44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86189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077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625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64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4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77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4771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02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2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44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5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9C2EBEB-A7BB-4093-A862-20092C791E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2549" y="946150"/>
            <a:ext cx="5759451" cy="769937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667339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882C2D8-8D98-4E95-A336-2179D32626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56830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73A52A3-17CA-4928-9C17-B6E2A84121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73301" y="2363724"/>
            <a:ext cx="7645400" cy="83123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706145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8B77AD-6595-45BC-A573-4DEEA62015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8631" y="1260539"/>
            <a:ext cx="1499344" cy="1499342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74DA20D-692A-40A4-94BA-7CD75A55F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773" y="857867"/>
            <a:ext cx="4938712" cy="17351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67229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EFDF4F9-574D-4636-B698-F44CD92BD3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51075" y="1966913"/>
            <a:ext cx="6737350" cy="213042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70743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51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26202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065244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82A20E5-FEF1-4433-AB4C-317A9A354B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71078" y="4759740"/>
            <a:ext cx="679050" cy="67905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57691C8-DA56-4FF0-A7A0-039A369AF9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24229" y="4912593"/>
            <a:ext cx="900334" cy="900334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AFA9781-443B-4EBC-B3B3-E26E194688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25976" y="4759740"/>
            <a:ext cx="679050" cy="67905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438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870879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055681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11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67F465-2865-4F1F-BDA7-868B6BFFEC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57750" y="2000250"/>
            <a:ext cx="2488406" cy="1550194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F19FE54-2873-4046-932E-BBE489061C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16267" y="2000250"/>
            <a:ext cx="2488406" cy="1550194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4A86F69-BB4B-4F1B-95A3-F85D465328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7327" y="2000250"/>
            <a:ext cx="2488406" cy="1550194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89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102131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727542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1C5B57-6A8E-4188-8CF4-3F13605DB8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6443" y="2239232"/>
            <a:ext cx="1446958" cy="1446956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7C39FC-DA5C-43E8-817C-BBFA94BB9D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53614" y="2239232"/>
            <a:ext cx="1446958" cy="1446956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6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87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57EC13E-779F-43F8-9004-15B50B2FAE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F2DD6F4-1DC1-4377-B276-915683E883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5401" y="1722196"/>
            <a:ext cx="835270" cy="83527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6B9C523-744F-42F9-A7CC-39B955E40E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17378" y="1722196"/>
            <a:ext cx="835270" cy="83527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2C15F6E-44AE-4317-B36E-0DA8F996D6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39355" y="1722196"/>
            <a:ext cx="835270" cy="83527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682C11D-0ED0-4A3F-93F2-36C468F758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61332" y="1722196"/>
            <a:ext cx="835270" cy="83527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95DA57F-8F20-4F3D-BD40-EF3546EFD9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95401" y="4102998"/>
            <a:ext cx="835270" cy="83527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3FE18A0-2A79-4616-BC34-B964F42634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17378" y="4102998"/>
            <a:ext cx="835270" cy="83527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24D273-54B8-4159-A79B-7552EEFC9D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39355" y="4102998"/>
            <a:ext cx="835270" cy="83527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7692FFE-E90F-4DA8-B8E9-DB604C8FDA6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61332" y="4102998"/>
            <a:ext cx="835270" cy="835270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84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BB429B-DEAE-487E-9E77-F9AD700CC7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6516" y="857867"/>
            <a:ext cx="4989427" cy="17351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066614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D833911-EC8F-4505-AE7C-CE61BE0284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6516" y="857867"/>
            <a:ext cx="4989427" cy="17351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567629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248CE83-6909-454E-8B18-6624D02EC3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773" y="857867"/>
            <a:ext cx="4938712" cy="17351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810923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248CE83-6909-454E-8B18-6624D02EC3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9773" y="857867"/>
            <a:ext cx="3630527" cy="17351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372182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FF307E2-9BC7-456E-A1FE-1B3712772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701" y="512763"/>
            <a:ext cx="9118600" cy="76993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B7A3D7-81A3-4CCE-A8C4-D29054517D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3700" y="2232413"/>
            <a:ext cx="1244600" cy="1244600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712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8E973A-5D88-4894-8AF0-64E1B9CBF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288" y="1795463"/>
            <a:ext cx="3608387" cy="7699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033C1F-05FB-4476-B6CB-54F2F69F9D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217" y="3967407"/>
            <a:ext cx="899752" cy="899752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02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C32B0-4F67-4973-8E21-5ADC03DD46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74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4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5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07-03-23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7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27991" tIns="63995" rIns="127991" bIns="63995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7991" tIns="63995" rIns="127991" bIns="63995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27991" tIns="63995" rIns="127991" bIns="63995" rtlCol="0" anchor="ctr"/>
          <a:lstStyle>
            <a:lvl1pPr algn="l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6D4E8-0CEB-43FB-BDA2-00CE0FC73D5A}" type="datetimeFigureOut">
              <a:rPr lang="fr-FR" smtClean="0"/>
              <a:t>07/03/2023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27991" tIns="63995" rIns="127991" bIns="63995" rtlCol="0" anchor="ctr"/>
          <a:lstStyle>
            <a:lvl1pPr algn="ct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127991" tIns="63995" rIns="127991" bIns="63995" rtlCol="0" anchor="ctr"/>
          <a:lstStyle>
            <a:lvl1pPr algn="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95CCC-1E90-43CF-87BD-E926396E0F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2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39" rtl="0" eaLnBrk="1" latinLnBrk="0" hangingPunct="1">
        <a:spcBef>
          <a:spcPct val="0"/>
        </a:spcBef>
        <a:buNone/>
        <a:defRPr sz="43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14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786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9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57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9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8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7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7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7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7" indent="-228560" algn="l" defTabSz="9142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9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8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7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7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7" algn="l" defTabSz="914239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853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4C1B8-6D16-4015-A0E8-E4633BBC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07BE7-B79B-4F9F-9C14-5E9B7935E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CC5D0-C112-4903-BB22-33DF07A65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B14AD-9FF7-4BB4-B913-B934D8D44A62}" type="datetime1">
              <a:rPr lang="en-ID" smtClean="0"/>
              <a:t>07/03/2023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8D3A4-9B09-47C6-91F8-A02BF936D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AD10A-EAF6-42AC-B1BF-93C1B7A01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50356F5-5040-45F3-9DFE-AA818FBF1AB1}" type="slidenum">
              <a:rPr lang="en-ID" smtClean="0"/>
              <a:pPr/>
              <a:t>‹N°›</a:t>
            </a:fld>
            <a:endParaRPr lang="en-ID"/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5EB52A94-758D-4EE1-A528-C1F4C31C5903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>
              <a:gd name="T0" fmla="*/ 1634 w 2228"/>
              <a:gd name="T1" fmla="*/ 534 h 958"/>
              <a:gd name="T2" fmla="*/ 2228 w 2228"/>
              <a:gd name="T3" fmla="*/ 408 h 958"/>
              <a:gd name="T4" fmla="*/ 2228 w 2228"/>
              <a:gd name="T5" fmla="*/ 0 h 958"/>
              <a:gd name="T6" fmla="*/ 1163 w 2228"/>
              <a:gd name="T7" fmla="*/ 0 h 958"/>
              <a:gd name="T8" fmla="*/ 1078 w 2228"/>
              <a:gd name="T9" fmla="*/ 479 h 958"/>
              <a:gd name="T10" fmla="*/ 0 w 2228"/>
              <a:gd name="T11" fmla="*/ 703 h 958"/>
              <a:gd name="T12" fmla="*/ 0 w 2228"/>
              <a:gd name="T13" fmla="*/ 958 h 958"/>
              <a:gd name="T14" fmla="*/ 1486 w 2228"/>
              <a:gd name="T15" fmla="*/ 958 h 958"/>
              <a:gd name="T16" fmla="*/ 1634 w 2228"/>
              <a:gd name="T17" fmla="*/ 534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28" h="958">
                <a:moveTo>
                  <a:pt x="1634" y="534"/>
                </a:moveTo>
                <a:cubicBezTo>
                  <a:pt x="1791" y="415"/>
                  <a:pt x="2016" y="433"/>
                  <a:pt x="2228" y="408"/>
                </a:cubicBezTo>
                <a:cubicBezTo>
                  <a:pt x="2228" y="0"/>
                  <a:pt x="2228" y="0"/>
                  <a:pt x="2228" y="0"/>
                </a:cubicBezTo>
                <a:cubicBezTo>
                  <a:pt x="1163" y="0"/>
                  <a:pt x="1163" y="0"/>
                  <a:pt x="1163" y="0"/>
                </a:cubicBezTo>
                <a:cubicBezTo>
                  <a:pt x="1219" y="145"/>
                  <a:pt x="1243" y="337"/>
                  <a:pt x="1078" y="479"/>
                </a:cubicBezTo>
                <a:cubicBezTo>
                  <a:pt x="907" y="627"/>
                  <a:pt x="411" y="648"/>
                  <a:pt x="0" y="703"/>
                </a:cubicBezTo>
                <a:cubicBezTo>
                  <a:pt x="0" y="958"/>
                  <a:pt x="0" y="958"/>
                  <a:pt x="0" y="958"/>
                </a:cubicBezTo>
                <a:cubicBezTo>
                  <a:pt x="1486" y="958"/>
                  <a:pt x="1486" y="958"/>
                  <a:pt x="1486" y="958"/>
                </a:cubicBezTo>
                <a:cubicBezTo>
                  <a:pt x="1461" y="837"/>
                  <a:pt x="1465" y="661"/>
                  <a:pt x="1634" y="534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519F43-B204-41F8-929A-393DE430739A}"/>
              </a:ext>
            </a:extLst>
          </p:cNvPr>
          <p:cNvGrpSpPr/>
          <p:nvPr userDrawn="1"/>
        </p:nvGrpSpPr>
        <p:grpSpPr>
          <a:xfrm>
            <a:off x="11506200" y="450441"/>
            <a:ext cx="196850" cy="197667"/>
            <a:chOff x="10237788" y="625475"/>
            <a:chExt cx="382587" cy="384175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4111F29B-E6E6-4F7D-A33A-E0E0C67B7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7788" y="625475"/>
              <a:ext cx="382587" cy="384175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6037CB9-A3AD-4143-AA0E-21B61D3C25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383838" y="749300"/>
              <a:ext cx="88900" cy="136525"/>
            </a:xfrm>
            <a:custGeom>
              <a:avLst/>
              <a:gdLst>
                <a:gd name="T0" fmla="*/ 15 w 56"/>
                <a:gd name="T1" fmla="*/ 86 h 86"/>
                <a:gd name="T2" fmla="*/ 0 w 56"/>
                <a:gd name="T3" fmla="*/ 71 h 86"/>
                <a:gd name="T4" fmla="*/ 27 w 56"/>
                <a:gd name="T5" fmla="*/ 44 h 86"/>
                <a:gd name="T6" fmla="*/ 0 w 56"/>
                <a:gd name="T7" fmla="*/ 15 h 86"/>
                <a:gd name="T8" fmla="*/ 15 w 56"/>
                <a:gd name="T9" fmla="*/ 0 h 86"/>
                <a:gd name="T10" fmla="*/ 56 w 56"/>
                <a:gd name="T11" fmla="*/ 44 h 86"/>
                <a:gd name="T12" fmla="*/ 15 w 56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6">
                  <a:moveTo>
                    <a:pt x="15" y="86"/>
                  </a:moveTo>
                  <a:lnTo>
                    <a:pt x="0" y="71"/>
                  </a:lnTo>
                  <a:lnTo>
                    <a:pt x="27" y="44"/>
                  </a:lnTo>
                  <a:lnTo>
                    <a:pt x="0" y="15"/>
                  </a:lnTo>
                  <a:lnTo>
                    <a:pt x="15" y="0"/>
                  </a:lnTo>
                  <a:lnTo>
                    <a:pt x="56" y="44"/>
                  </a:lnTo>
                  <a:lnTo>
                    <a:pt x="15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96508EF-0DC3-4354-8DCE-5BF431EBED70}"/>
              </a:ext>
            </a:extLst>
          </p:cNvPr>
          <p:cNvSpPr txBox="1"/>
          <p:nvPr userDrawn="1"/>
        </p:nvSpPr>
        <p:spPr>
          <a:xfrm>
            <a:off x="10283825" y="425518"/>
            <a:ext cx="112989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000" i="1"/>
              <a:t>Go to next slide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D3ABFA-B252-409F-9B46-D6BF1B76E642}"/>
              </a:ext>
            </a:extLst>
          </p:cNvPr>
          <p:cNvGrpSpPr/>
          <p:nvPr userDrawn="1"/>
        </p:nvGrpSpPr>
        <p:grpSpPr>
          <a:xfrm>
            <a:off x="587375" y="6144418"/>
            <a:ext cx="632925" cy="188914"/>
            <a:chOff x="3175" y="-20637"/>
            <a:chExt cx="3127375" cy="933451"/>
          </a:xfrm>
          <a:solidFill>
            <a:schemeClr val="accent1"/>
          </a:solidFill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CCE7216E-818F-4BC5-AAF4-5FC35989B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413" y="104776"/>
              <a:ext cx="33338" cy="209550"/>
            </a:xfrm>
            <a:custGeom>
              <a:avLst/>
              <a:gdLst>
                <a:gd name="T0" fmla="*/ 1 w 9"/>
                <a:gd name="T1" fmla="*/ 55 h 55"/>
                <a:gd name="T2" fmla="*/ 1 w 9"/>
                <a:gd name="T3" fmla="*/ 55 h 55"/>
                <a:gd name="T4" fmla="*/ 0 w 9"/>
                <a:gd name="T5" fmla="*/ 54 h 55"/>
                <a:gd name="T6" fmla="*/ 7 w 9"/>
                <a:gd name="T7" fmla="*/ 1 h 55"/>
                <a:gd name="T8" fmla="*/ 8 w 9"/>
                <a:gd name="T9" fmla="*/ 0 h 55"/>
                <a:gd name="T10" fmla="*/ 9 w 9"/>
                <a:gd name="T11" fmla="*/ 1 h 55"/>
                <a:gd name="T12" fmla="*/ 2 w 9"/>
                <a:gd name="T13" fmla="*/ 55 h 55"/>
                <a:gd name="T14" fmla="*/ 1 w 9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55">
                  <a:moveTo>
                    <a:pt x="1" y="55"/>
                  </a:move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0" y="55"/>
                    <a:pt x="0" y="54"/>
                  </a:cubicBezTo>
                  <a:cubicBezTo>
                    <a:pt x="2" y="31"/>
                    <a:pt x="7" y="1"/>
                    <a:pt x="7" y="1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9" y="1"/>
                    <a:pt x="4" y="31"/>
                    <a:pt x="2" y="55"/>
                  </a:cubicBezTo>
                  <a:cubicBezTo>
                    <a:pt x="2" y="55"/>
                    <a:pt x="2" y="55"/>
                    <a:pt x="1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D15D954-461E-4E57-AC1C-B71EC172B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75" y="-20637"/>
              <a:ext cx="287338" cy="163513"/>
            </a:xfrm>
            <a:custGeom>
              <a:avLst/>
              <a:gdLst>
                <a:gd name="T0" fmla="*/ 0 w 76"/>
                <a:gd name="T1" fmla="*/ 34 h 43"/>
                <a:gd name="T2" fmla="*/ 64 w 76"/>
                <a:gd name="T3" fmla="*/ 21 h 43"/>
                <a:gd name="T4" fmla="*/ 0 w 76"/>
                <a:gd name="T5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43">
                  <a:moveTo>
                    <a:pt x="0" y="34"/>
                  </a:moveTo>
                  <a:cubicBezTo>
                    <a:pt x="0" y="34"/>
                    <a:pt x="51" y="0"/>
                    <a:pt x="64" y="21"/>
                  </a:cubicBezTo>
                  <a:cubicBezTo>
                    <a:pt x="76" y="43"/>
                    <a:pt x="0" y="34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180C95E-B9D4-4682-9C4A-A421188C2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413" y="1588"/>
              <a:ext cx="284163" cy="122238"/>
            </a:xfrm>
            <a:custGeom>
              <a:avLst/>
              <a:gdLst>
                <a:gd name="T0" fmla="*/ 75 w 75"/>
                <a:gd name="T1" fmla="*/ 28 h 32"/>
                <a:gd name="T2" fmla="*/ 37 w 75"/>
                <a:gd name="T3" fmla="*/ 0 h 32"/>
                <a:gd name="T4" fmla="*/ 75 w 75"/>
                <a:gd name="T5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32">
                  <a:moveTo>
                    <a:pt x="75" y="28"/>
                  </a:moveTo>
                  <a:cubicBezTo>
                    <a:pt x="75" y="28"/>
                    <a:pt x="74" y="0"/>
                    <a:pt x="37" y="0"/>
                  </a:cubicBezTo>
                  <a:cubicBezTo>
                    <a:pt x="0" y="0"/>
                    <a:pt x="62" y="32"/>
                    <a:pt x="7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0B0331C3-4E3D-430C-8C21-9096394A5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298451"/>
              <a:ext cx="423863" cy="609600"/>
            </a:xfrm>
            <a:custGeom>
              <a:avLst/>
              <a:gdLst>
                <a:gd name="T0" fmla="*/ 267 w 267"/>
                <a:gd name="T1" fmla="*/ 319 h 384"/>
                <a:gd name="T2" fmla="*/ 267 w 267"/>
                <a:gd name="T3" fmla="*/ 384 h 384"/>
                <a:gd name="T4" fmla="*/ 0 w 267"/>
                <a:gd name="T5" fmla="*/ 384 h 384"/>
                <a:gd name="T6" fmla="*/ 0 w 267"/>
                <a:gd name="T7" fmla="*/ 0 h 384"/>
                <a:gd name="T8" fmla="*/ 262 w 267"/>
                <a:gd name="T9" fmla="*/ 0 h 384"/>
                <a:gd name="T10" fmla="*/ 262 w 267"/>
                <a:gd name="T11" fmla="*/ 65 h 384"/>
                <a:gd name="T12" fmla="*/ 74 w 267"/>
                <a:gd name="T13" fmla="*/ 65 h 384"/>
                <a:gd name="T14" fmla="*/ 74 w 267"/>
                <a:gd name="T15" fmla="*/ 159 h 384"/>
                <a:gd name="T16" fmla="*/ 236 w 267"/>
                <a:gd name="T17" fmla="*/ 159 h 384"/>
                <a:gd name="T18" fmla="*/ 236 w 267"/>
                <a:gd name="T19" fmla="*/ 219 h 384"/>
                <a:gd name="T20" fmla="*/ 74 w 267"/>
                <a:gd name="T21" fmla="*/ 219 h 384"/>
                <a:gd name="T22" fmla="*/ 74 w 267"/>
                <a:gd name="T23" fmla="*/ 319 h 384"/>
                <a:gd name="T24" fmla="*/ 267 w 267"/>
                <a:gd name="T25" fmla="*/ 31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7" h="384">
                  <a:moveTo>
                    <a:pt x="267" y="319"/>
                  </a:moveTo>
                  <a:lnTo>
                    <a:pt x="267" y="384"/>
                  </a:lnTo>
                  <a:lnTo>
                    <a:pt x="0" y="384"/>
                  </a:lnTo>
                  <a:lnTo>
                    <a:pt x="0" y="0"/>
                  </a:lnTo>
                  <a:lnTo>
                    <a:pt x="262" y="0"/>
                  </a:lnTo>
                  <a:lnTo>
                    <a:pt x="262" y="65"/>
                  </a:lnTo>
                  <a:lnTo>
                    <a:pt x="74" y="65"/>
                  </a:lnTo>
                  <a:lnTo>
                    <a:pt x="74" y="159"/>
                  </a:lnTo>
                  <a:lnTo>
                    <a:pt x="236" y="159"/>
                  </a:lnTo>
                  <a:lnTo>
                    <a:pt x="236" y="219"/>
                  </a:lnTo>
                  <a:lnTo>
                    <a:pt x="74" y="219"/>
                  </a:lnTo>
                  <a:lnTo>
                    <a:pt x="74" y="319"/>
                  </a:lnTo>
                  <a:lnTo>
                    <a:pt x="267" y="3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E321AB94-157E-486C-B524-78C340271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3" y="295276"/>
              <a:ext cx="544513" cy="617538"/>
            </a:xfrm>
            <a:custGeom>
              <a:avLst/>
              <a:gdLst>
                <a:gd name="T0" fmla="*/ 0 w 144"/>
                <a:gd name="T1" fmla="*/ 80 h 162"/>
                <a:gd name="T2" fmla="*/ 6 w 144"/>
                <a:gd name="T3" fmla="*/ 51 h 162"/>
                <a:gd name="T4" fmla="*/ 21 w 144"/>
                <a:gd name="T5" fmla="*/ 25 h 162"/>
                <a:gd name="T6" fmla="*/ 46 w 144"/>
                <a:gd name="T7" fmla="*/ 7 h 162"/>
                <a:gd name="T8" fmla="*/ 79 w 144"/>
                <a:gd name="T9" fmla="*/ 0 h 162"/>
                <a:gd name="T10" fmla="*/ 118 w 144"/>
                <a:gd name="T11" fmla="*/ 9 h 162"/>
                <a:gd name="T12" fmla="*/ 142 w 144"/>
                <a:gd name="T13" fmla="*/ 35 h 162"/>
                <a:gd name="T14" fmla="*/ 118 w 144"/>
                <a:gd name="T15" fmla="*/ 51 h 162"/>
                <a:gd name="T16" fmla="*/ 110 w 144"/>
                <a:gd name="T17" fmla="*/ 40 h 162"/>
                <a:gd name="T18" fmla="*/ 100 w 144"/>
                <a:gd name="T19" fmla="*/ 32 h 162"/>
                <a:gd name="T20" fmla="*/ 90 w 144"/>
                <a:gd name="T21" fmla="*/ 28 h 162"/>
                <a:gd name="T22" fmla="*/ 78 w 144"/>
                <a:gd name="T23" fmla="*/ 27 h 162"/>
                <a:gd name="T24" fmla="*/ 58 w 144"/>
                <a:gd name="T25" fmla="*/ 32 h 162"/>
                <a:gd name="T26" fmla="*/ 44 w 144"/>
                <a:gd name="T27" fmla="*/ 44 h 162"/>
                <a:gd name="T28" fmla="*/ 35 w 144"/>
                <a:gd name="T29" fmla="*/ 61 h 162"/>
                <a:gd name="T30" fmla="*/ 32 w 144"/>
                <a:gd name="T31" fmla="*/ 80 h 162"/>
                <a:gd name="T32" fmla="*/ 35 w 144"/>
                <a:gd name="T33" fmla="*/ 101 h 162"/>
                <a:gd name="T34" fmla="*/ 45 w 144"/>
                <a:gd name="T35" fmla="*/ 118 h 162"/>
                <a:gd name="T36" fmla="*/ 60 w 144"/>
                <a:gd name="T37" fmla="*/ 130 h 162"/>
                <a:gd name="T38" fmla="*/ 79 w 144"/>
                <a:gd name="T39" fmla="*/ 135 h 162"/>
                <a:gd name="T40" fmla="*/ 90 w 144"/>
                <a:gd name="T41" fmla="*/ 133 h 162"/>
                <a:gd name="T42" fmla="*/ 101 w 144"/>
                <a:gd name="T43" fmla="*/ 129 h 162"/>
                <a:gd name="T44" fmla="*/ 111 w 144"/>
                <a:gd name="T45" fmla="*/ 121 h 162"/>
                <a:gd name="T46" fmla="*/ 118 w 144"/>
                <a:gd name="T47" fmla="*/ 110 h 162"/>
                <a:gd name="T48" fmla="*/ 144 w 144"/>
                <a:gd name="T49" fmla="*/ 125 h 162"/>
                <a:gd name="T50" fmla="*/ 133 w 144"/>
                <a:gd name="T51" fmla="*/ 141 h 162"/>
                <a:gd name="T52" fmla="*/ 117 w 144"/>
                <a:gd name="T53" fmla="*/ 153 h 162"/>
                <a:gd name="T54" fmla="*/ 98 w 144"/>
                <a:gd name="T55" fmla="*/ 160 h 162"/>
                <a:gd name="T56" fmla="*/ 78 w 144"/>
                <a:gd name="T57" fmla="*/ 162 h 162"/>
                <a:gd name="T58" fmla="*/ 47 w 144"/>
                <a:gd name="T59" fmla="*/ 155 h 162"/>
                <a:gd name="T60" fmla="*/ 22 w 144"/>
                <a:gd name="T61" fmla="*/ 136 h 162"/>
                <a:gd name="T62" fmla="*/ 6 w 144"/>
                <a:gd name="T63" fmla="*/ 110 h 162"/>
                <a:gd name="T64" fmla="*/ 0 w 144"/>
                <a:gd name="T65" fmla="*/ 8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62">
                  <a:moveTo>
                    <a:pt x="0" y="80"/>
                  </a:moveTo>
                  <a:cubicBezTo>
                    <a:pt x="0" y="70"/>
                    <a:pt x="2" y="60"/>
                    <a:pt x="6" y="51"/>
                  </a:cubicBezTo>
                  <a:cubicBezTo>
                    <a:pt x="9" y="41"/>
                    <a:pt x="14" y="32"/>
                    <a:pt x="21" y="25"/>
                  </a:cubicBezTo>
                  <a:cubicBezTo>
                    <a:pt x="28" y="17"/>
                    <a:pt x="36" y="11"/>
                    <a:pt x="46" y="7"/>
                  </a:cubicBezTo>
                  <a:cubicBezTo>
                    <a:pt x="56" y="2"/>
                    <a:pt x="67" y="0"/>
                    <a:pt x="79" y="0"/>
                  </a:cubicBezTo>
                  <a:cubicBezTo>
                    <a:pt x="94" y="0"/>
                    <a:pt x="107" y="3"/>
                    <a:pt x="118" y="9"/>
                  </a:cubicBezTo>
                  <a:cubicBezTo>
                    <a:pt x="128" y="16"/>
                    <a:pt x="136" y="24"/>
                    <a:pt x="142" y="35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6" y="47"/>
                    <a:pt x="113" y="43"/>
                    <a:pt x="110" y="40"/>
                  </a:cubicBezTo>
                  <a:cubicBezTo>
                    <a:pt x="107" y="37"/>
                    <a:pt x="104" y="34"/>
                    <a:pt x="100" y="32"/>
                  </a:cubicBezTo>
                  <a:cubicBezTo>
                    <a:pt x="97" y="31"/>
                    <a:pt x="93" y="29"/>
                    <a:pt x="90" y="28"/>
                  </a:cubicBezTo>
                  <a:cubicBezTo>
                    <a:pt x="86" y="28"/>
                    <a:pt x="82" y="27"/>
                    <a:pt x="78" y="27"/>
                  </a:cubicBezTo>
                  <a:cubicBezTo>
                    <a:pt x="71" y="27"/>
                    <a:pt x="64" y="29"/>
                    <a:pt x="58" y="32"/>
                  </a:cubicBezTo>
                  <a:cubicBezTo>
                    <a:pt x="52" y="35"/>
                    <a:pt x="47" y="39"/>
                    <a:pt x="44" y="44"/>
                  </a:cubicBezTo>
                  <a:cubicBezTo>
                    <a:pt x="40" y="49"/>
                    <a:pt x="37" y="55"/>
                    <a:pt x="35" y="61"/>
                  </a:cubicBezTo>
                  <a:cubicBezTo>
                    <a:pt x="33" y="68"/>
                    <a:pt x="32" y="74"/>
                    <a:pt x="32" y="80"/>
                  </a:cubicBezTo>
                  <a:cubicBezTo>
                    <a:pt x="32" y="88"/>
                    <a:pt x="33" y="94"/>
                    <a:pt x="35" y="101"/>
                  </a:cubicBezTo>
                  <a:cubicBezTo>
                    <a:pt x="38" y="107"/>
                    <a:pt x="41" y="113"/>
                    <a:pt x="45" y="118"/>
                  </a:cubicBezTo>
                  <a:cubicBezTo>
                    <a:pt x="49" y="123"/>
                    <a:pt x="54" y="127"/>
                    <a:pt x="60" y="130"/>
                  </a:cubicBezTo>
                  <a:cubicBezTo>
                    <a:pt x="66" y="133"/>
                    <a:pt x="72" y="135"/>
                    <a:pt x="79" y="135"/>
                  </a:cubicBezTo>
                  <a:cubicBezTo>
                    <a:pt x="83" y="135"/>
                    <a:pt x="86" y="134"/>
                    <a:pt x="90" y="133"/>
                  </a:cubicBezTo>
                  <a:cubicBezTo>
                    <a:pt x="94" y="132"/>
                    <a:pt x="98" y="131"/>
                    <a:pt x="101" y="129"/>
                  </a:cubicBezTo>
                  <a:cubicBezTo>
                    <a:pt x="105" y="127"/>
                    <a:pt x="108" y="125"/>
                    <a:pt x="111" y="121"/>
                  </a:cubicBezTo>
                  <a:cubicBezTo>
                    <a:pt x="114" y="118"/>
                    <a:pt x="117" y="115"/>
                    <a:pt x="118" y="110"/>
                  </a:cubicBezTo>
                  <a:cubicBezTo>
                    <a:pt x="144" y="125"/>
                    <a:pt x="144" y="125"/>
                    <a:pt x="144" y="125"/>
                  </a:cubicBezTo>
                  <a:cubicBezTo>
                    <a:pt x="141" y="131"/>
                    <a:pt x="138" y="136"/>
                    <a:pt x="133" y="141"/>
                  </a:cubicBezTo>
                  <a:cubicBezTo>
                    <a:pt x="128" y="145"/>
                    <a:pt x="123" y="149"/>
                    <a:pt x="117" y="153"/>
                  </a:cubicBezTo>
                  <a:cubicBezTo>
                    <a:pt x="111" y="156"/>
                    <a:pt x="105" y="158"/>
                    <a:pt x="98" y="160"/>
                  </a:cubicBezTo>
                  <a:cubicBezTo>
                    <a:pt x="91" y="161"/>
                    <a:pt x="85" y="162"/>
                    <a:pt x="78" y="162"/>
                  </a:cubicBezTo>
                  <a:cubicBezTo>
                    <a:pt x="67" y="162"/>
                    <a:pt x="56" y="160"/>
                    <a:pt x="47" y="155"/>
                  </a:cubicBezTo>
                  <a:cubicBezTo>
                    <a:pt x="37" y="150"/>
                    <a:pt x="29" y="144"/>
                    <a:pt x="22" y="136"/>
                  </a:cubicBezTo>
                  <a:cubicBezTo>
                    <a:pt x="15" y="128"/>
                    <a:pt x="10" y="120"/>
                    <a:pt x="6" y="110"/>
                  </a:cubicBezTo>
                  <a:cubicBezTo>
                    <a:pt x="2" y="100"/>
                    <a:pt x="0" y="90"/>
                    <a:pt x="0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EF01CBF5-FEF0-4888-9F45-82600E53D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6025" y="290513"/>
              <a:ext cx="593725" cy="622300"/>
            </a:xfrm>
            <a:custGeom>
              <a:avLst/>
              <a:gdLst>
                <a:gd name="T0" fmla="*/ 78 w 157"/>
                <a:gd name="T1" fmla="*/ 163 h 163"/>
                <a:gd name="T2" fmla="*/ 46 w 157"/>
                <a:gd name="T3" fmla="*/ 156 h 163"/>
                <a:gd name="T4" fmla="*/ 22 w 157"/>
                <a:gd name="T5" fmla="*/ 138 h 163"/>
                <a:gd name="T6" fmla="*/ 6 w 157"/>
                <a:gd name="T7" fmla="*/ 112 h 163"/>
                <a:gd name="T8" fmla="*/ 0 w 157"/>
                <a:gd name="T9" fmla="*/ 82 h 163"/>
                <a:gd name="T10" fmla="*/ 6 w 157"/>
                <a:gd name="T11" fmla="*/ 51 h 163"/>
                <a:gd name="T12" fmla="*/ 23 w 157"/>
                <a:gd name="T13" fmla="*/ 25 h 163"/>
                <a:gd name="T14" fmla="*/ 48 w 157"/>
                <a:gd name="T15" fmla="*/ 7 h 163"/>
                <a:gd name="T16" fmla="*/ 79 w 157"/>
                <a:gd name="T17" fmla="*/ 0 h 163"/>
                <a:gd name="T18" fmla="*/ 111 w 157"/>
                <a:gd name="T19" fmla="*/ 8 h 163"/>
                <a:gd name="T20" fmla="*/ 135 w 157"/>
                <a:gd name="T21" fmla="*/ 26 h 163"/>
                <a:gd name="T22" fmla="*/ 151 w 157"/>
                <a:gd name="T23" fmla="*/ 52 h 163"/>
                <a:gd name="T24" fmla="*/ 157 w 157"/>
                <a:gd name="T25" fmla="*/ 82 h 163"/>
                <a:gd name="T26" fmla="*/ 151 w 157"/>
                <a:gd name="T27" fmla="*/ 113 h 163"/>
                <a:gd name="T28" fmla="*/ 135 w 157"/>
                <a:gd name="T29" fmla="*/ 138 h 163"/>
                <a:gd name="T30" fmla="*/ 110 w 157"/>
                <a:gd name="T31" fmla="*/ 156 h 163"/>
                <a:gd name="T32" fmla="*/ 78 w 157"/>
                <a:gd name="T33" fmla="*/ 163 h 163"/>
                <a:gd name="T34" fmla="*/ 32 w 157"/>
                <a:gd name="T35" fmla="*/ 82 h 163"/>
                <a:gd name="T36" fmla="*/ 35 w 157"/>
                <a:gd name="T37" fmla="*/ 102 h 163"/>
                <a:gd name="T38" fmla="*/ 44 w 157"/>
                <a:gd name="T39" fmla="*/ 119 h 163"/>
                <a:gd name="T40" fmla="*/ 59 w 157"/>
                <a:gd name="T41" fmla="*/ 131 h 163"/>
                <a:gd name="T42" fmla="*/ 79 w 157"/>
                <a:gd name="T43" fmla="*/ 135 h 163"/>
                <a:gd name="T44" fmla="*/ 99 w 157"/>
                <a:gd name="T45" fmla="*/ 131 h 163"/>
                <a:gd name="T46" fmla="*/ 113 w 157"/>
                <a:gd name="T47" fmla="*/ 119 h 163"/>
                <a:gd name="T48" fmla="*/ 122 w 157"/>
                <a:gd name="T49" fmla="*/ 101 h 163"/>
                <a:gd name="T50" fmla="*/ 125 w 157"/>
                <a:gd name="T51" fmla="*/ 82 h 163"/>
                <a:gd name="T52" fmla="*/ 122 w 157"/>
                <a:gd name="T53" fmla="*/ 62 h 163"/>
                <a:gd name="T54" fmla="*/ 113 w 157"/>
                <a:gd name="T55" fmla="*/ 44 h 163"/>
                <a:gd name="T56" fmla="*/ 98 w 157"/>
                <a:gd name="T57" fmla="*/ 33 h 163"/>
                <a:gd name="T58" fmla="*/ 79 w 157"/>
                <a:gd name="T59" fmla="*/ 28 h 163"/>
                <a:gd name="T60" fmla="*/ 58 w 157"/>
                <a:gd name="T61" fmla="*/ 33 h 163"/>
                <a:gd name="T62" fmla="*/ 44 w 157"/>
                <a:gd name="T63" fmla="*/ 45 h 163"/>
                <a:gd name="T64" fmla="*/ 35 w 157"/>
                <a:gd name="T65" fmla="*/ 62 h 163"/>
                <a:gd name="T66" fmla="*/ 32 w 157"/>
                <a:gd name="T67" fmla="*/ 8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63">
                  <a:moveTo>
                    <a:pt x="78" y="163"/>
                  </a:moveTo>
                  <a:cubicBezTo>
                    <a:pt x="67" y="163"/>
                    <a:pt x="56" y="161"/>
                    <a:pt x="46" y="156"/>
                  </a:cubicBezTo>
                  <a:cubicBezTo>
                    <a:pt x="37" y="152"/>
                    <a:pt x="29" y="145"/>
                    <a:pt x="22" y="138"/>
                  </a:cubicBezTo>
                  <a:cubicBezTo>
                    <a:pt x="15" y="130"/>
                    <a:pt x="10" y="122"/>
                    <a:pt x="6" y="112"/>
                  </a:cubicBezTo>
                  <a:cubicBezTo>
                    <a:pt x="2" y="102"/>
                    <a:pt x="0" y="92"/>
                    <a:pt x="0" y="82"/>
                  </a:cubicBezTo>
                  <a:cubicBezTo>
                    <a:pt x="0" y="71"/>
                    <a:pt x="2" y="61"/>
                    <a:pt x="6" y="51"/>
                  </a:cubicBezTo>
                  <a:cubicBezTo>
                    <a:pt x="10" y="41"/>
                    <a:pt x="16" y="33"/>
                    <a:pt x="23" y="25"/>
                  </a:cubicBezTo>
                  <a:cubicBezTo>
                    <a:pt x="30" y="18"/>
                    <a:pt x="38" y="12"/>
                    <a:pt x="48" y="7"/>
                  </a:cubicBezTo>
                  <a:cubicBezTo>
                    <a:pt x="57" y="3"/>
                    <a:pt x="68" y="0"/>
                    <a:pt x="79" y="0"/>
                  </a:cubicBezTo>
                  <a:cubicBezTo>
                    <a:pt x="91" y="0"/>
                    <a:pt x="101" y="3"/>
                    <a:pt x="111" y="8"/>
                  </a:cubicBezTo>
                  <a:cubicBezTo>
                    <a:pt x="120" y="12"/>
                    <a:pt x="128" y="19"/>
                    <a:pt x="135" y="26"/>
                  </a:cubicBezTo>
                  <a:cubicBezTo>
                    <a:pt x="142" y="34"/>
                    <a:pt x="147" y="43"/>
                    <a:pt x="151" y="52"/>
                  </a:cubicBezTo>
                  <a:cubicBezTo>
                    <a:pt x="155" y="62"/>
                    <a:pt x="157" y="72"/>
                    <a:pt x="157" y="82"/>
                  </a:cubicBezTo>
                  <a:cubicBezTo>
                    <a:pt x="157" y="93"/>
                    <a:pt x="155" y="103"/>
                    <a:pt x="151" y="113"/>
                  </a:cubicBezTo>
                  <a:cubicBezTo>
                    <a:pt x="147" y="122"/>
                    <a:pt x="141" y="131"/>
                    <a:pt x="135" y="138"/>
                  </a:cubicBezTo>
                  <a:cubicBezTo>
                    <a:pt x="128" y="146"/>
                    <a:pt x="119" y="152"/>
                    <a:pt x="110" y="156"/>
                  </a:cubicBezTo>
                  <a:cubicBezTo>
                    <a:pt x="100" y="161"/>
                    <a:pt x="90" y="163"/>
                    <a:pt x="78" y="163"/>
                  </a:cubicBezTo>
                  <a:close/>
                  <a:moveTo>
                    <a:pt x="32" y="82"/>
                  </a:moveTo>
                  <a:cubicBezTo>
                    <a:pt x="32" y="89"/>
                    <a:pt x="33" y="95"/>
                    <a:pt x="35" y="102"/>
                  </a:cubicBezTo>
                  <a:cubicBezTo>
                    <a:pt x="37" y="108"/>
                    <a:pt x="40" y="114"/>
                    <a:pt x="44" y="119"/>
                  </a:cubicBezTo>
                  <a:cubicBezTo>
                    <a:pt x="48" y="124"/>
                    <a:pt x="53" y="128"/>
                    <a:pt x="59" y="131"/>
                  </a:cubicBezTo>
                  <a:cubicBezTo>
                    <a:pt x="65" y="134"/>
                    <a:pt x="71" y="135"/>
                    <a:pt x="79" y="135"/>
                  </a:cubicBezTo>
                  <a:cubicBezTo>
                    <a:pt x="86" y="135"/>
                    <a:pt x="93" y="134"/>
                    <a:pt x="99" y="131"/>
                  </a:cubicBezTo>
                  <a:cubicBezTo>
                    <a:pt x="104" y="128"/>
                    <a:pt x="109" y="124"/>
                    <a:pt x="113" y="119"/>
                  </a:cubicBezTo>
                  <a:cubicBezTo>
                    <a:pt x="117" y="113"/>
                    <a:pt x="120" y="108"/>
                    <a:pt x="122" y="101"/>
                  </a:cubicBezTo>
                  <a:cubicBezTo>
                    <a:pt x="124" y="95"/>
                    <a:pt x="125" y="88"/>
                    <a:pt x="125" y="82"/>
                  </a:cubicBezTo>
                  <a:cubicBezTo>
                    <a:pt x="125" y="75"/>
                    <a:pt x="124" y="68"/>
                    <a:pt x="122" y="62"/>
                  </a:cubicBezTo>
                  <a:cubicBezTo>
                    <a:pt x="120" y="55"/>
                    <a:pt x="117" y="49"/>
                    <a:pt x="113" y="44"/>
                  </a:cubicBezTo>
                  <a:cubicBezTo>
                    <a:pt x="109" y="40"/>
                    <a:pt x="104" y="36"/>
                    <a:pt x="98" y="33"/>
                  </a:cubicBezTo>
                  <a:cubicBezTo>
                    <a:pt x="92" y="30"/>
                    <a:pt x="86" y="28"/>
                    <a:pt x="79" y="28"/>
                  </a:cubicBezTo>
                  <a:cubicBezTo>
                    <a:pt x="71" y="28"/>
                    <a:pt x="64" y="30"/>
                    <a:pt x="58" y="33"/>
                  </a:cubicBezTo>
                  <a:cubicBezTo>
                    <a:pt x="53" y="36"/>
                    <a:pt x="48" y="40"/>
                    <a:pt x="44" y="45"/>
                  </a:cubicBezTo>
                  <a:cubicBezTo>
                    <a:pt x="40" y="50"/>
                    <a:pt x="37" y="56"/>
                    <a:pt x="35" y="62"/>
                  </a:cubicBezTo>
                  <a:cubicBezTo>
                    <a:pt x="33" y="69"/>
                    <a:pt x="32" y="75"/>
                    <a:pt x="32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A1959B6-A3E0-4363-8B80-D0527B42BC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2788" y="298451"/>
              <a:ext cx="490538" cy="609600"/>
            </a:xfrm>
            <a:custGeom>
              <a:avLst/>
              <a:gdLst>
                <a:gd name="T0" fmla="*/ 0 w 130"/>
                <a:gd name="T1" fmla="*/ 160 h 160"/>
                <a:gd name="T2" fmla="*/ 0 w 130"/>
                <a:gd name="T3" fmla="*/ 0 h 160"/>
                <a:gd name="T4" fmla="*/ 71 w 130"/>
                <a:gd name="T5" fmla="*/ 0 h 160"/>
                <a:gd name="T6" fmla="*/ 91 w 130"/>
                <a:gd name="T7" fmla="*/ 4 h 160"/>
                <a:gd name="T8" fmla="*/ 108 w 130"/>
                <a:gd name="T9" fmla="*/ 16 h 160"/>
                <a:gd name="T10" fmla="*/ 118 w 130"/>
                <a:gd name="T11" fmla="*/ 34 h 160"/>
                <a:gd name="T12" fmla="*/ 122 w 130"/>
                <a:gd name="T13" fmla="*/ 53 h 160"/>
                <a:gd name="T14" fmla="*/ 114 w 130"/>
                <a:gd name="T15" fmla="*/ 81 h 160"/>
                <a:gd name="T16" fmla="*/ 93 w 130"/>
                <a:gd name="T17" fmla="*/ 100 h 160"/>
                <a:gd name="T18" fmla="*/ 130 w 130"/>
                <a:gd name="T19" fmla="*/ 160 h 160"/>
                <a:gd name="T20" fmla="*/ 95 w 130"/>
                <a:gd name="T21" fmla="*/ 160 h 160"/>
                <a:gd name="T22" fmla="*/ 62 w 130"/>
                <a:gd name="T23" fmla="*/ 106 h 160"/>
                <a:gd name="T24" fmla="*/ 31 w 130"/>
                <a:gd name="T25" fmla="*/ 106 h 160"/>
                <a:gd name="T26" fmla="*/ 31 w 130"/>
                <a:gd name="T27" fmla="*/ 160 h 160"/>
                <a:gd name="T28" fmla="*/ 0 w 130"/>
                <a:gd name="T29" fmla="*/ 160 h 160"/>
                <a:gd name="T30" fmla="*/ 31 w 130"/>
                <a:gd name="T31" fmla="*/ 79 h 160"/>
                <a:gd name="T32" fmla="*/ 70 w 130"/>
                <a:gd name="T33" fmla="*/ 79 h 160"/>
                <a:gd name="T34" fmla="*/ 78 w 130"/>
                <a:gd name="T35" fmla="*/ 77 h 160"/>
                <a:gd name="T36" fmla="*/ 85 w 130"/>
                <a:gd name="T37" fmla="*/ 71 h 160"/>
                <a:gd name="T38" fmla="*/ 89 w 130"/>
                <a:gd name="T39" fmla="*/ 63 h 160"/>
                <a:gd name="T40" fmla="*/ 91 w 130"/>
                <a:gd name="T41" fmla="*/ 53 h 160"/>
                <a:gd name="T42" fmla="*/ 89 w 130"/>
                <a:gd name="T43" fmla="*/ 42 h 160"/>
                <a:gd name="T44" fmla="*/ 84 w 130"/>
                <a:gd name="T45" fmla="*/ 34 h 160"/>
                <a:gd name="T46" fmla="*/ 77 w 130"/>
                <a:gd name="T47" fmla="*/ 29 h 160"/>
                <a:gd name="T48" fmla="*/ 69 w 130"/>
                <a:gd name="T49" fmla="*/ 27 h 160"/>
                <a:gd name="T50" fmla="*/ 31 w 130"/>
                <a:gd name="T51" fmla="*/ 27 h 160"/>
                <a:gd name="T52" fmla="*/ 31 w 130"/>
                <a:gd name="T53" fmla="*/ 7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" h="160">
                  <a:moveTo>
                    <a:pt x="0" y="16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8" y="0"/>
                    <a:pt x="85" y="1"/>
                    <a:pt x="91" y="4"/>
                  </a:cubicBezTo>
                  <a:cubicBezTo>
                    <a:pt x="98" y="7"/>
                    <a:pt x="103" y="11"/>
                    <a:pt x="108" y="16"/>
                  </a:cubicBezTo>
                  <a:cubicBezTo>
                    <a:pt x="112" y="21"/>
                    <a:pt x="116" y="27"/>
                    <a:pt x="118" y="34"/>
                  </a:cubicBezTo>
                  <a:cubicBezTo>
                    <a:pt x="121" y="40"/>
                    <a:pt x="122" y="46"/>
                    <a:pt x="122" y="53"/>
                  </a:cubicBezTo>
                  <a:cubicBezTo>
                    <a:pt x="122" y="63"/>
                    <a:pt x="119" y="73"/>
                    <a:pt x="114" y="81"/>
                  </a:cubicBezTo>
                  <a:cubicBezTo>
                    <a:pt x="109" y="90"/>
                    <a:pt x="102" y="96"/>
                    <a:pt x="93" y="100"/>
                  </a:cubicBezTo>
                  <a:cubicBezTo>
                    <a:pt x="130" y="160"/>
                    <a:pt x="130" y="160"/>
                    <a:pt x="130" y="160"/>
                  </a:cubicBezTo>
                  <a:cubicBezTo>
                    <a:pt x="95" y="160"/>
                    <a:pt x="95" y="160"/>
                    <a:pt x="95" y="160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1" y="160"/>
                    <a:pt x="31" y="160"/>
                    <a:pt x="31" y="160"/>
                  </a:cubicBezTo>
                  <a:lnTo>
                    <a:pt x="0" y="160"/>
                  </a:lnTo>
                  <a:close/>
                  <a:moveTo>
                    <a:pt x="31" y="79"/>
                  </a:move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6" y="78"/>
                    <a:pt x="78" y="77"/>
                  </a:cubicBezTo>
                  <a:cubicBezTo>
                    <a:pt x="81" y="75"/>
                    <a:pt x="83" y="74"/>
                    <a:pt x="85" y="71"/>
                  </a:cubicBezTo>
                  <a:cubicBezTo>
                    <a:pt x="87" y="69"/>
                    <a:pt x="88" y="66"/>
                    <a:pt x="89" y="63"/>
                  </a:cubicBezTo>
                  <a:cubicBezTo>
                    <a:pt x="90" y="60"/>
                    <a:pt x="91" y="56"/>
                    <a:pt x="91" y="53"/>
                  </a:cubicBezTo>
                  <a:cubicBezTo>
                    <a:pt x="91" y="49"/>
                    <a:pt x="90" y="46"/>
                    <a:pt x="89" y="42"/>
                  </a:cubicBezTo>
                  <a:cubicBezTo>
                    <a:pt x="88" y="39"/>
                    <a:pt x="86" y="37"/>
                    <a:pt x="84" y="34"/>
                  </a:cubicBezTo>
                  <a:cubicBezTo>
                    <a:pt x="82" y="32"/>
                    <a:pt x="80" y="30"/>
                    <a:pt x="77" y="29"/>
                  </a:cubicBezTo>
                  <a:cubicBezTo>
                    <a:pt x="74" y="28"/>
                    <a:pt x="72" y="27"/>
                    <a:pt x="69" y="27"/>
                  </a:cubicBezTo>
                  <a:cubicBezTo>
                    <a:pt x="31" y="27"/>
                    <a:pt x="31" y="27"/>
                    <a:pt x="31" y="27"/>
                  </a:cubicBezTo>
                  <a:lnTo>
                    <a:pt x="3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29C01DC0-1FFA-474A-8659-BC56E81B60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8575" y="298451"/>
              <a:ext cx="561975" cy="609600"/>
            </a:xfrm>
            <a:custGeom>
              <a:avLst/>
              <a:gdLst>
                <a:gd name="T0" fmla="*/ 145 w 354"/>
                <a:gd name="T1" fmla="*/ 0 h 384"/>
                <a:gd name="T2" fmla="*/ 209 w 354"/>
                <a:gd name="T3" fmla="*/ 0 h 384"/>
                <a:gd name="T4" fmla="*/ 354 w 354"/>
                <a:gd name="T5" fmla="*/ 384 h 384"/>
                <a:gd name="T6" fmla="*/ 278 w 354"/>
                <a:gd name="T7" fmla="*/ 384 h 384"/>
                <a:gd name="T8" fmla="*/ 243 w 354"/>
                <a:gd name="T9" fmla="*/ 288 h 384"/>
                <a:gd name="T10" fmla="*/ 112 w 354"/>
                <a:gd name="T11" fmla="*/ 288 h 384"/>
                <a:gd name="T12" fmla="*/ 76 w 354"/>
                <a:gd name="T13" fmla="*/ 384 h 384"/>
                <a:gd name="T14" fmla="*/ 0 w 354"/>
                <a:gd name="T15" fmla="*/ 384 h 384"/>
                <a:gd name="T16" fmla="*/ 145 w 354"/>
                <a:gd name="T17" fmla="*/ 0 h 384"/>
                <a:gd name="T18" fmla="*/ 231 w 354"/>
                <a:gd name="T19" fmla="*/ 235 h 384"/>
                <a:gd name="T20" fmla="*/ 178 w 354"/>
                <a:gd name="T21" fmla="*/ 84 h 384"/>
                <a:gd name="T22" fmla="*/ 124 w 354"/>
                <a:gd name="T23" fmla="*/ 235 h 384"/>
                <a:gd name="T24" fmla="*/ 231 w 354"/>
                <a:gd name="T25" fmla="*/ 23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4" h="384">
                  <a:moveTo>
                    <a:pt x="145" y="0"/>
                  </a:moveTo>
                  <a:lnTo>
                    <a:pt x="209" y="0"/>
                  </a:lnTo>
                  <a:lnTo>
                    <a:pt x="354" y="384"/>
                  </a:lnTo>
                  <a:lnTo>
                    <a:pt x="278" y="384"/>
                  </a:lnTo>
                  <a:lnTo>
                    <a:pt x="243" y="288"/>
                  </a:lnTo>
                  <a:lnTo>
                    <a:pt x="112" y="288"/>
                  </a:lnTo>
                  <a:lnTo>
                    <a:pt x="76" y="384"/>
                  </a:lnTo>
                  <a:lnTo>
                    <a:pt x="0" y="384"/>
                  </a:lnTo>
                  <a:lnTo>
                    <a:pt x="145" y="0"/>
                  </a:lnTo>
                  <a:close/>
                  <a:moveTo>
                    <a:pt x="231" y="235"/>
                  </a:moveTo>
                  <a:lnTo>
                    <a:pt x="178" y="84"/>
                  </a:lnTo>
                  <a:lnTo>
                    <a:pt x="124" y="235"/>
                  </a:lnTo>
                  <a:lnTo>
                    <a:pt x="231" y="2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088241-6E78-4059-9E0F-60E4322366E9}"/>
              </a:ext>
            </a:extLst>
          </p:cNvPr>
          <p:cNvGrpSpPr/>
          <p:nvPr userDrawn="1"/>
        </p:nvGrpSpPr>
        <p:grpSpPr>
          <a:xfrm rot="20527949">
            <a:off x="11028740" y="5314257"/>
            <a:ext cx="1682229" cy="1786265"/>
            <a:chOff x="-9525" y="-130174"/>
            <a:chExt cx="5903913" cy="6269037"/>
          </a:xfrm>
        </p:grpSpPr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FD3AE192-ECE8-492F-A52F-43B122BA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5" y="-130174"/>
              <a:ext cx="5903913" cy="6269037"/>
            </a:xfrm>
            <a:custGeom>
              <a:avLst/>
              <a:gdLst>
                <a:gd name="T0" fmla="*/ 112 w 1566"/>
                <a:gd name="T1" fmla="*/ 1425 h 1663"/>
                <a:gd name="T2" fmla="*/ 105 w 1566"/>
                <a:gd name="T3" fmla="*/ 1181 h 1663"/>
                <a:gd name="T4" fmla="*/ 98 w 1566"/>
                <a:gd name="T5" fmla="*/ 1069 h 1663"/>
                <a:gd name="T6" fmla="*/ 163 w 1566"/>
                <a:gd name="T7" fmla="*/ 984 h 1663"/>
                <a:gd name="T8" fmla="*/ 319 w 1566"/>
                <a:gd name="T9" fmla="*/ 981 h 1663"/>
                <a:gd name="T10" fmla="*/ 359 w 1566"/>
                <a:gd name="T11" fmla="*/ 863 h 1663"/>
                <a:gd name="T12" fmla="*/ 350 w 1566"/>
                <a:gd name="T13" fmla="*/ 477 h 1663"/>
                <a:gd name="T14" fmla="*/ 370 w 1566"/>
                <a:gd name="T15" fmla="*/ 326 h 1663"/>
                <a:gd name="T16" fmla="*/ 491 w 1566"/>
                <a:gd name="T17" fmla="*/ 251 h 1663"/>
                <a:gd name="T18" fmla="*/ 685 w 1566"/>
                <a:gd name="T19" fmla="*/ 426 h 1663"/>
                <a:gd name="T20" fmla="*/ 838 w 1566"/>
                <a:gd name="T21" fmla="*/ 352 h 1663"/>
                <a:gd name="T22" fmla="*/ 931 w 1566"/>
                <a:gd name="T23" fmla="*/ 222 h 1663"/>
                <a:gd name="T24" fmla="*/ 1066 w 1566"/>
                <a:gd name="T25" fmla="*/ 50 h 1663"/>
                <a:gd name="T26" fmla="*/ 1326 w 1566"/>
                <a:gd name="T27" fmla="*/ 169 h 1663"/>
                <a:gd name="T28" fmla="*/ 1261 w 1566"/>
                <a:gd name="T29" fmla="*/ 473 h 1663"/>
                <a:gd name="T30" fmla="*/ 1207 w 1566"/>
                <a:gd name="T31" fmla="*/ 583 h 1663"/>
                <a:gd name="T32" fmla="*/ 1315 w 1566"/>
                <a:gd name="T33" fmla="*/ 663 h 1663"/>
                <a:gd name="T34" fmla="*/ 1462 w 1566"/>
                <a:gd name="T35" fmla="*/ 657 h 1663"/>
                <a:gd name="T36" fmla="*/ 1565 w 1566"/>
                <a:gd name="T37" fmla="*/ 743 h 1663"/>
                <a:gd name="T38" fmla="*/ 1506 w 1566"/>
                <a:gd name="T39" fmla="*/ 834 h 1663"/>
                <a:gd name="T40" fmla="*/ 974 w 1566"/>
                <a:gd name="T41" fmla="*/ 1028 h 1663"/>
                <a:gd name="T42" fmla="*/ 898 w 1566"/>
                <a:gd name="T43" fmla="*/ 1098 h 1663"/>
                <a:gd name="T44" fmla="*/ 988 w 1566"/>
                <a:gd name="T45" fmla="*/ 1171 h 1663"/>
                <a:gd name="T46" fmla="*/ 1071 w 1566"/>
                <a:gd name="T47" fmla="*/ 1249 h 1663"/>
                <a:gd name="T48" fmla="*/ 1028 w 1566"/>
                <a:gd name="T49" fmla="*/ 1298 h 1663"/>
                <a:gd name="T50" fmla="*/ 311 w 1566"/>
                <a:gd name="T51" fmla="*/ 1477 h 1663"/>
                <a:gd name="T52" fmla="*/ 62 w 1566"/>
                <a:gd name="T53" fmla="*/ 1649 h 1663"/>
                <a:gd name="T54" fmla="*/ 25 w 1566"/>
                <a:gd name="T55" fmla="*/ 1662 h 1663"/>
                <a:gd name="T56" fmla="*/ 4 w 1566"/>
                <a:gd name="T57" fmla="*/ 1635 h 1663"/>
                <a:gd name="T58" fmla="*/ 112 w 1566"/>
                <a:gd name="T59" fmla="*/ 1425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66" h="1663">
                  <a:moveTo>
                    <a:pt x="112" y="1425"/>
                  </a:moveTo>
                  <a:cubicBezTo>
                    <a:pt x="127" y="1345"/>
                    <a:pt x="118" y="1262"/>
                    <a:pt x="105" y="1181"/>
                  </a:cubicBezTo>
                  <a:cubicBezTo>
                    <a:pt x="98" y="1144"/>
                    <a:pt x="91" y="1106"/>
                    <a:pt x="98" y="1069"/>
                  </a:cubicBezTo>
                  <a:cubicBezTo>
                    <a:pt x="104" y="1032"/>
                    <a:pt x="127" y="995"/>
                    <a:pt x="163" y="984"/>
                  </a:cubicBezTo>
                  <a:cubicBezTo>
                    <a:pt x="214" y="969"/>
                    <a:pt x="273" y="1007"/>
                    <a:pt x="319" y="981"/>
                  </a:cubicBezTo>
                  <a:cubicBezTo>
                    <a:pt x="357" y="959"/>
                    <a:pt x="360" y="907"/>
                    <a:pt x="359" y="863"/>
                  </a:cubicBezTo>
                  <a:cubicBezTo>
                    <a:pt x="356" y="734"/>
                    <a:pt x="353" y="606"/>
                    <a:pt x="350" y="477"/>
                  </a:cubicBezTo>
                  <a:cubicBezTo>
                    <a:pt x="349" y="426"/>
                    <a:pt x="349" y="373"/>
                    <a:pt x="370" y="326"/>
                  </a:cubicBezTo>
                  <a:cubicBezTo>
                    <a:pt x="391" y="279"/>
                    <a:pt x="441" y="241"/>
                    <a:pt x="491" y="251"/>
                  </a:cubicBezTo>
                  <a:cubicBezTo>
                    <a:pt x="579" y="268"/>
                    <a:pt x="599" y="404"/>
                    <a:pt x="685" y="426"/>
                  </a:cubicBezTo>
                  <a:cubicBezTo>
                    <a:pt x="743" y="441"/>
                    <a:pt x="799" y="397"/>
                    <a:pt x="838" y="352"/>
                  </a:cubicBezTo>
                  <a:cubicBezTo>
                    <a:pt x="873" y="312"/>
                    <a:pt x="904" y="268"/>
                    <a:pt x="931" y="222"/>
                  </a:cubicBezTo>
                  <a:cubicBezTo>
                    <a:pt x="968" y="158"/>
                    <a:pt x="1000" y="85"/>
                    <a:pt x="1066" y="50"/>
                  </a:cubicBezTo>
                  <a:cubicBezTo>
                    <a:pt x="1162" y="0"/>
                    <a:pt x="1289" y="68"/>
                    <a:pt x="1326" y="169"/>
                  </a:cubicBezTo>
                  <a:cubicBezTo>
                    <a:pt x="1364" y="271"/>
                    <a:pt x="1327" y="388"/>
                    <a:pt x="1261" y="473"/>
                  </a:cubicBezTo>
                  <a:cubicBezTo>
                    <a:pt x="1235" y="506"/>
                    <a:pt x="1203" y="541"/>
                    <a:pt x="1207" y="583"/>
                  </a:cubicBezTo>
                  <a:cubicBezTo>
                    <a:pt x="1212" y="631"/>
                    <a:pt x="1267" y="660"/>
                    <a:pt x="1315" y="663"/>
                  </a:cubicBezTo>
                  <a:cubicBezTo>
                    <a:pt x="1364" y="666"/>
                    <a:pt x="1413" y="652"/>
                    <a:pt x="1462" y="657"/>
                  </a:cubicBezTo>
                  <a:cubicBezTo>
                    <a:pt x="1511" y="661"/>
                    <a:pt x="1564" y="694"/>
                    <a:pt x="1565" y="743"/>
                  </a:cubicBezTo>
                  <a:cubicBezTo>
                    <a:pt x="1566" y="780"/>
                    <a:pt x="1536" y="811"/>
                    <a:pt x="1506" y="834"/>
                  </a:cubicBezTo>
                  <a:cubicBezTo>
                    <a:pt x="1355" y="949"/>
                    <a:pt x="1154" y="969"/>
                    <a:pt x="974" y="1028"/>
                  </a:cubicBezTo>
                  <a:cubicBezTo>
                    <a:pt x="939" y="1040"/>
                    <a:pt x="899" y="1061"/>
                    <a:pt x="898" y="1098"/>
                  </a:cubicBezTo>
                  <a:cubicBezTo>
                    <a:pt x="898" y="1140"/>
                    <a:pt x="948" y="1160"/>
                    <a:pt x="988" y="1171"/>
                  </a:cubicBezTo>
                  <a:cubicBezTo>
                    <a:pt x="1029" y="1181"/>
                    <a:pt x="1078" y="1208"/>
                    <a:pt x="1071" y="1249"/>
                  </a:cubicBezTo>
                  <a:cubicBezTo>
                    <a:pt x="1067" y="1271"/>
                    <a:pt x="1047" y="1286"/>
                    <a:pt x="1028" y="1298"/>
                  </a:cubicBezTo>
                  <a:cubicBezTo>
                    <a:pt x="816" y="1426"/>
                    <a:pt x="531" y="1364"/>
                    <a:pt x="311" y="1477"/>
                  </a:cubicBezTo>
                  <a:cubicBezTo>
                    <a:pt x="221" y="1523"/>
                    <a:pt x="148" y="1596"/>
                    <a:pt x="62" y="1649"/>
                  </a:cubicBezTo>
                  <a:cubicBezTo>
                    <a:pt x="51" y="1656"/>
                    <a:pt x="39" y="1663"/>
                    <a:pt x="25" y="1662"/>
                  </a:cubicBezTo>
                  <a:cubicBezTo>
                    <a:pt x="12" y="1661"/>
                    <a:pt x="0" y="1647"/>
                    <a:pt x="4" y="1635"/>
                  </a:cubicBezTo>
                  <a:cubicBezTo>
                    <a:pt x="4" y="1635"/>
                    <a:pt x="97" y="1506"/>
                    <a:pt x="112" y="142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550D1334-4194-4807-9BD2-F87C511F8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3" y="769938"/>
              <a:ext cx="4124325" cy="4991100"/>
            </a:xfrm>
            <a:custGeom>
              <a:avLst/>
              <a:gdLst>
                <a:gd name="T0" fmla="*/ 1089 w 1094"/>
                <a:gd name="T1" fmla="*/ 503 h 1324"/>
                <a:gd name="T2" fmla="*/ 671 w 1094"/>
                <a:gd name="T3" fmla="*/ 504 h 1324"/>
                <a:gd name="T4" fmla="*/ 1031 w 1094"/>
                <a:gd name="T5" fmla="*/ 7 h 1324"/>
                <a:gd name="T6" fmla="*/ 1030 w 1094"/>
                <a:gd name="T7" fmla="*/ 2 h 1324"/>
                <a:gd name="T8" fmla="*/ 1024 w 1094"/>
                <a:gd name="T9" fmla="*/ 3 h 1324"/>
                <a:gd name="T10" fmla="*/ 536 w 1094"/>
                <a:gd name="T11" fmla="*/ 665 h 1324"/>
                <a:gd name="T12" fmla="*/ 464 w 1094"/>
                <a:gd name="T13" fmla="*/ 284 h 1324"/>
                <a:gd name="T14" fmla="*/ 460 w 1094"/>
                <a:gd name="T15" fmla="*/ 280 h 1324"/>
                <a:gd name="T16" fmla="*/ 456 w 1094"/>
                <a:gd name="T17" fmla="*/ 284 h 1324"/>
                <a:gd name="T18" fmla="*/ 531 w 1094"/>
                <a:gd name="T19" fmla="*/ 672 h 1324"/>
                <a:gd name="T20" fmla="*/ 164 w 1094"/>
                <a:gd name="T21" fmla="*/ 1126 h 1324"/>
                <a:gd name="T22" fmla="*/ 145 w 1094"/>
                <a:gd name="T23" fmla="*/ 864 h 1324"/>
                <a:gd name="T24" fmla="*/ 141 w 1094"/>
                <a:gd name="T25" fmla="*/ 860 h 1324"/>
                <a:gd name="T26" fmla="*/ 137 w 1094"/>
                <a:gd name="T27" fmla="*/ 864 h 1324"/>
                <a:gd name="T28" fmla="*/ 158 w 1094"/>
                <a:gd name="T29" fmla="*/ 1133 h 1324"/>
                <a:gd name="T30" fmla="*/ 1 w 1094"/>
                <a:gd name="T31" fmla="*/ 1317 h 1324"/>
                <a:gd name="T32" fmla="*/ 2 w 1094"/>
                <a:gd name="T33" fmla="*/ 1323 h 1324"/>
                <a:gd name="T34" fmla="*/ 4 w 1094"/>
                <a:gd name="T35" fmla="*/ 1324 h 1324"/>
                <a:gd name="T36" fmla="*/ 7 w 1094"/>
                <a:gd name="T37" fmla="*/ 1323 h 1324"/>
                <a:gd name="T38" fmla="*/ 165 w 1094"/>
                <a:gd name="T39" fmla="*/ 1137 h 1324"/>
                <a:gd name="T40" fmla="*/ 166 w 1094"/>
                <a:gd name="T41" fmla="*/ 1136 h 1324"/>
                <a:gd name="T42" fmla="*/ 311 w 1094"/>
                <a:gd name="T43" fmla="*/ 961 h 1324"/>
                <a:gd name="T44" fmla="*/ 541 w 1094"/>
                <a:gd name="T45" fmla="*/ 966 h 1324"/>
                <a:gd name="T46" fmla="*/ 705 w 1094"/>
                <a:gd name="T47" fmla="*/ 964 h 1324"/>
                <a:gd name="T48" fmla="*/ 709 w 1094"/>
                <a:gd name="T49" fmla="*/ 960 h 1324"/>
                <a:gd name="T50" fmla="*/ 704 w 1094"/>
                <a:gd name="T51" fmla="*/ 956 h 1324"/>
                <a:gd name="T52" fmla="*/ 317 w 1094"/>
                <a:gd name="T53" fmla="*/ 953 h 1324"/>
                <a:gd name="T54" fmla="*/ 539 w 1094"/>
                <a:gd name="T55" fmla="*/ 676 h 1324"/>
                <a:gd name="T56" fmla="*/ 540 w 1094"/>
                <a:gd name="T57" fmla="*/ 674 h 1324"/>
                <a:gd name="T58" fmla="*/ 666 w 1094"/>
                <a:gd name="T59" fmla="*/ 511 h 1324"/>
                <a:gd name="T60" fmla="*/ 819 w 1094"/>
                <a:gd name="T61" fmla="*/ 524 h 1324"/>
                <a:gd name="T62" fmla="*/ 1090 w 1094"/>
                <a:gd name="T63" fmla="*/ 511 h 1324"/>
                <a:gd name="T64" fmla="*/ 1094 w 1094"/>
                <a:gd name="T65" fmla="*/ 506 h 1324"/>
                <a:gd name="T66" fmla="*/ 1089 w 1094"/>
                <a:gd name="T67" fmla="*/ 503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4" h="1324">
                  <a:moveTo>
                    <a:pt x="1089" y="503"/>
                  </a:moveTo>
                  <a:cubicBezTo>
                    <a:pt x="1086" y="503"/>
                    <a:pt x="773" y="531"/>
                    <a:pt x="671" y="504"/>
                  </a:cubicBezTo>
                  <a:cubicBezTo>
                    <a:pt x="793" y="344"/>
                    <a:pt x="918" y="174"/>
                    <a:pt x="1031" y="7"/>
                  </a:cubicBezTo>
                  <a:cubicBezTo>
                    <a:pt x="1032" y="5"/>
                    <a:pt x="1032" y="3"/>
                    <a:pt x="1030" y="2"/>
                  </a:cubicBezTo>
                  <a:cubicBezTo>
                    <a:pt x="1028" y="0"/>
                    <a:pt x="1026" y="1"/>
                    <a:pt x="1024" y="3"/>
                  </a:cubicBezTo>
                  <a:cubicBezTo>
                    <a:pt x="871" y="228"/>
                    <a:pt x="697" y="460"/>
                    <a:pt x="536" y="665"/>
                  </a:cubicBezTo>
                  <a:cubicBezTo>
                    <a:pt x="472" y="554"/>
                    <a:pt x="464" y="287"/>
                    <a:pt x="464" y="284"/>
                  </a:cubicBezTo>
                  <a:cubicBezTo>
                    <a:pt x="464" y="282"/>
                    <a:pt x="462" y="280"/>
                    <a:pt x="460" y="280"/>
                  </a:cubicBezTo>
                  <a:cubicBezTo>
                    <a:pt x="458" y="280"/>
                    <a:pt x="456" y="282"/>
                    <a:pt x="456" y="284"/>
                  </a:cubicBezTo>
                  <a:cubicBezTo>
                    <a:pt x="456" y="295"/>
                    <a:pt x="464" y="560"/>
                    <a:pt x="531" y="672"/>
                  </a:cubicBezTo>
                  <a:cubicBezTo>
                    <a:pt x="390" y="852"/>
                    <a:pt x="260" y="1011"/>
                    <a:pt x="164" y="1126"/>
                  </a:cubicBezTo>
                  <a:cubicBezTo>
                    <a:pt x="137" y="1055"/>
                    <a:pt x="145" y="866"/>
                    <a:pt x="145" y="864"/>
                  </a:cubicBezTo>
                  <a:cubicBezTo>
                    <a:pt x="145" y="862"/>
                    <a:pt x="143" y="860"/>
                    <a:pt x="141" y="860"/>
                  </a:cubicBezTo>
                  <a:cubicBezTo>
                    <a:pt x="139" y="860"/>
                    <a:pt x="137" y="861"/>
                    <a:pt x="137" y="864"/>
                  </a:cubicBezTo>
                  <a:cubicBezTo>
                    <a:pt x="137" y="872"/>
                    <a:pt x="129" y="1064"/>
                    <a:pt x="158" y="1133"/>
                  </a:cubicBezTo>
                  <a:cubicBezTo>
                    <a:pt x="63" y="1246"/>
                    <a:pt x="3" y="1315"/>
                    <a:pt x="1" y="1317"/>
                  </a:cubicBezTo>
                  <a:cubicBezTo>
                    <a:pt x="0" y="1319"/>
                    <a:pt x="0" y="1322"/>
                    <a:pt x="2" y="1323"/>
                  </a:cubicBezTo>
                  <a:cubicBezTo>
                    <a:pt x="2" y="1324"/>
                    <a:pt x="3" y="1324"/>
                    <a:pt x="4" y="1324"/>
                  </a:cubicBezTo>
                  <a:cubicBezTo>
                    <a:pt x="5" y="1324"/>
                    <a:pt x="7" y="1324"/>
                    <a:pt x="7" y="1323"/>
                  </a:cubicBezTo>
                  <a:cubicBezTo>
                    <a:pt x="9" y="1320"/>
                    <a:pt x="70" y="1251"/>
                    <a:pt x="165" y="1137"/>
                  </a:cubicBezTo>
                  <a:cubicBezTo>
                    <a:pt x="165" y="1136"/>
                    <a:pt x="166" y="1136"/>
                    <a:pt x="166" y="1136"/>
                  </a:cubicBezTo>
                  <a:cubicBezTo>
                    <a:pt x="208" y="1085"/>
                    <a:pt x="257" y="1026"/>
                    <a:pt x="311" y="961"/>
                  </a:cubicBezTo>
                  <a:cubicBezTo>
                    <a:pt x="388" y="965"/>
                    <a:pt x="471" y="966"/>
                    <a:pt x="541" y="966"/>
                  </a:cubicBezTo>
                  <a:cubicBezTo>
                    <a:pt x="634" y="966"/>
                    <a:pt x="704" y="964"/>
                    <a:pt x="705" y="964"/>
                  </a:cubicBezTo>
                  <a:cubicBezTo>
                    <a:pt x="707" y="964"/>
                    <a:pt x="709" y="962"/>
                    <a:pt x="709" y="960"/>
                  </a:cubicBezTo>
                  <a:cubicBezTo>
                    <a:pt x="709" y="958"/>
                    <a:pt x="707" y="956"/>
                    <a:pt x="704" y="956"/>
                  </a:cubicBezTo>
                  <a:cubicBezTo>
                    <a:pt x="702" y="956"/>
                    <a:pt x="495" y="963"/>
                    <a:pt x="317" y="953"/>
                  </a:cubicBezTo>
                  <a:cubicBezTo>
                    <a:pt x="385" y="870"/>
                    <a:pt x="460" y="776"/>
                    <a:pt x="539" y="676"/>
                  </a:cubicBezTo>
                  <a:cubicBezTo>
                    <a:pt x="539" y="675"/>
                    <a:pt x="539" y="675"/>
                    <a:pt x="540" y="674"/>
                  </a:cubicBezTo>
                  <a:cubicBezTo>
                    <a:pt x="581" y="622"/>
                    <a:pt x="623" y="567"/>
                    <a:pt x="666" y="511"/>
                  </a:cubicBezTo>
                  <a:cubicBezTo>
                    <a:pt x="700" y="521"/>
                    <a:pt x="757" y="524"/>
                    <a:pt x="819" y="524"/>
                  </a:cubicBezTo>
                  <a:cubicBezTo>
                    <a:pt x="941" y="524"/>
                    <a:pt x="1081" y="511"/>
                    <a:pt x="1090" y="511"/>
                  </a:cubicBezTo>
                  <a:cubicBezTo>
                    <a:pt x="1092" y="510"/>
                    <a:pt x="1094" y="509"/>
                    <a:pt x="1094" y="506"/>
                  </a:cubicBezTo>
                  <a:cubicBezTo>
                    <a:pt x="1094" y="504"/>
                    <a:pt x="1092" y="502"/>
                    <a:pt x="1089" y="5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reeform 46">
            <a:extLst>
              <a:ext uri="{FF2B5EF4-FFF2-40B4-BE49-F238E27FC236}">
                <a16:creationId xmlns:a16="http://schemas.microsoft.com/office/drawing/2014/main" id="{095AB72F-762F-41EE-9700-EE96A85009BF}"/>
              </a:ext>
            </a:extLst>
          </p:cNvPr>
          <p:cNvSpPr>
            <a:spLocks/>
          </p:cNvSpPr>
          <p:nvPr userDrawn="1"/>
        </p:nvSpPr>
        <p:spPr bwMode="auto">
          <a:xfrm rot="15127949">
            <a:off x="10666381" y="6174694"/>
            <a:ext cx="739599" cy="627447"/>
          </a:xfrm>
          <a:custGeom>
            <a:avLst/>
            <a:gdLst>
              <a:gd name="T0" fmla="*/ 1 w 204"/>
              <a:gd name="T1" fmla="*/ 139 h 173"/>
              <a:gd name="T2" fmla="*/ 12 w 204"/>
              <a:gd name="T3" fmla="*/ 132 h 173"/>
              <a:gd name="T4" fmla="*/ 70 w 204"/>
              <a:gd name="T5" fmla="*/ 173 h 173"/>
              <a:gd name="T6" fmla="*/ 13 w 204"/>
              <a:gd name="T7" fmla="*/ 131 h 173"/>
              <a:gd name="T8" fmla="*/ 46 w 204"/>
              <a:gd name="T9" fmla="*/ 113 h 173"/>
              <a:gd name="T10" fmla="*/ 125 w 204"/>
              <a:gd name="T11" fmla="*/ 167 h 173"/>
              <a:gd name="T12" fmla="*/ 47 w 204"/>
              <a:gd name="T13" fmla="*/ 112 h 173"/>
              <a:gd name="T14" fmla="*/ 97 w 204"/>
              <a:gd name="T15" fmla="*/ 94 h 173"/>
              <a:gd name="T16" fmla="*/ 167 w 204"/>
              <a:gd name="T17" fmla="*/ 154 h 173"/>
              <a:gd name="T18" fmla="*/ 98 w 204"/>
              <a:gd name="T19" fmla="*/ 94 h 173"/>
              <a:gd name="T20" fmla="*/ 119 w 204"/>
              <a:gd name="T21" fmla="*/ 91 h 173"/>
              <a:gd name="T22" fmla="*/ 204 w 204"/>
              <a:gd name="T23" fmla="*/ 99 h 173"/>
              <a:gd name="T24" fmla="*/ 118 w 204"/>
              <a:gd name="T25" fmla="*/ 89 h 173"/>
              <a:gd name="T26" fmla="*/ 106 w 204"/>
              <a:gd name="T27" fmla="*/ 91 h 173"/>
              <a:gd name="T28" fmla="*/ 137 w 204"/>
              <a:gd name="T29" fmla="*/ 0 h 173"/>
              <a:gd name="T30" fmla="*/ 105 w 204"/>
              <a:gd name="T31" fmla="*/ 91 h 173"/>
              <a:gd name="T32" fmla="*/ 76 w 204"/>
              <a:gd name="T33" fmla="*/ 98 h 173"/>
              <a:gd name="T34" fmla="*/ 83 w 204"/>
              <a:gd name="T35" fmla="*/ 14 h 173"/>
              <a:gd name="T36" fmla="*/ 74 w 204"/>
              <a:gd name="T37" fmla="*/ 99 h 173"/>
              <a:gd name="T38" fmla="*/ 30 w 204"/>
              <a:gd name="T39" fmla="*/ 119 h 173"/>
              <a:gd name="T40" fmla="*/ 35 w 204"/>
              <a:gd name="T41" fmla="*/ 38 h 173"/>
              <a:gd name="T42" fmla="*/ 28 w 204"/>
              <a:gd name="T43" fmla="*/ 120 h 173"/>
              <a:gd name="T44" fmla="*/ 0 w 204"/>
              <a:gd name="T45" fmla="*/ 138 h 173"/>
              <a:gd name="T46" fmla="*/ 1 w 204"/>
              <a:gd name="T47" fmla="*/ 13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4" h="173">
                <a:moveTo>
                  <a:pt x="1" y="139"/>
                </a:moveTo>
                <a:cubicBezTo>
                  <a:pt x="1" y="139"/>
                  <a:pt x="5" y="136"/>
                  <a:pt x="12" y="132"/>
                </a:cubicBezTo>
                <a:cubicBezTo>
                  <a:pt x="24" y="165"/>
                  <a:pt x="70" y="173"/>
                  <a:pt x="70" y="173"/>
                </a:cubicBezTo>
                <a:cubicBezTo>
                  <a:pt x="60" y="148"/>
                  <a:pt x="20" y="134"/>
                  <a:pt x="13" y="131"/>
                </a:cubicBezTo>
                <a:cubicBezTo>
                  <a:pt x="21" y="126"/>
                  <a:pt x="32" y="119"/>
                  <a:pt x="46" y="113"/>
                </a:cubicBezTo>
                <a:cubicBezTo>
                  <a:pt x="67" y="162"/>
                  <a:pt x="125" y="167"/>
                  <a:pt x="125" y="167"/>
                </a:cubicBezTo>
                <a:cubicBezTo>
                  <a:pt x="115" y="132"/>
                  <a:pt x="56" y="115"/>
                  <a:pt x="47" y="112"/>
                </a:cubicBezTo>
                <a:cubicBezTo>
                  <a:pt x="61" y="105"/>
                  <a:pt x="79" y="98"/>
                  <a:pt x="97" y="94"/>
                </a:cubicBezTo>
                <a:cubicBezTo>
                  <a:pt x="102" y="136"/>
                  <a:pt x="167" y="154"/>
                  <a:pt x="167" y="154"/>
                </a:cubicBezTo>
                <a:cubicBezTo>
                  <a:pt x="162" y="117"/>
                  <a:pt x="108" y="97"/>
                  <a:pt x="98" y="94"/>
                </a:cubicBezTo>
                <a:cubicBezTo>
                  <a:pt x="105" y="92"/>
                  <a:pt x="112" y="91"/>
                  <a:pt x="119" y="91"/>
                </a:cubicBezTo>
                <a:cubicBezTo>
                  <a:pt x="135" y="113"/>
                  <a:pt x="204" y="99"/>
                  <a:pt x="204" y="99"/>
                </a:cubicBezTo>
                <a:cubicBezTo>
                  <a:pt x="186" y="75"/>
                  <a:pt x="122" y="89"/>
                  <a:pt x="118" y="89"/>
                </a:cubicBezTo>
                <a:cubicBezTo>
                  <a:pt x="114" y="90"/>
                  <a:pt x="110" y="90"/>
                  <a:pt x="106" y="91"/>
                </a:cubicBezTo>
                <a:cubicBezTo>
                  <a:pt x="169" y="47"/>
                  <a:pt x="137" y="0"/>
                  <a:pt x="137" y="0"/>
                </a:cubicBezTo>
                <a:cubicBezTo>
                  <a:pt x="138" y="14"/>
                  <a:pt x="109" y="82"/>
                  <a:pt x="105" y="91"/>
                </a:cubicBezTo>
                <a:cubicBezTo>
                  <a:pt x="95" y="92"/>
                  <a:pt x="85" y="95"/>
                  <a:pt x="76" y="98"/>
                </a:cubicBezTo>
                <a:cubicBezTo>
                  <a:pt x="95" y="76"/>
                  <a:pt x="83" y="14"/>
                  <a:pt x="83" y="14"/>
                </a:cubicBezTo>
                <a:cubicBezTo>
                  <a:pt x="58" y="59"/>
                  <a:pt x="72" y="93"/>
                  <a:pt x="74" y="99"/>
                </a:cubicBezTo>
                <a:cubicBezTo>
                  <a:pt x="58" y="105"/>
                  <a:pt x="42" y="112"/>
                  <a:pt x="30" y="119"/>
                </a:cubicBezTo>
                <a:cubicBezTo>
                  <a:pt x="55" y="87"/>
                  <a:pt x="35" y="38"/>
                  <a:pt x="35" y="38"/>
                </a:cubicBezTo>
                <a:cubicBezTo>
                  <a:pt x="15" y="75"/>
                  <a:pt x="26" y="114"/>
                  <a:pt x="28" y="120"/>
                </a:cubicBezTo>
                <a:cubicBezTo>
                  <a:pt x="11" y="130"/>
                  <a:pt x="0" y="138"/>
                  <a:pt x="0" y="138"/>
                </a:cubicBezTo>
                <a:lnTo>
                  <a:pt x="1" y="13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3">
            <a:extLst>
              <a:ext uri="{FF2B5EF4-FFF2-40B4-BE49-F238E27FC236}">
                <a16:creationId xmlns:a16="http://schemas.microsoft.com/office/drawing/2014/main" id="{59F69AEC-4C12-4446-9969-B3573FAF1303}"/>
              </a:ext>
            </a:extLst>
          </p:cNvPr>
          <p:cNvGrpSpPr/>
          <p:nvPr userDrawn="1"/>
        </p:nvGrpSpPr>
        <p:grpSpPr>
          <a:xfrm rot="831777">
            <a:off x="-87798" y="-526337"/>
            <a:ext cx="1682229" cy="1786265"/>
            <a:chOff x="-9525" y="-130174"/>
            <a:chExt cx="5903913" cy="6269037"/>
          </a:xfrm>
        </p:grpSpPr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6C5660C6-2DCA-4986-9398-0AD29F789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5" y="-130174"/>
              <a:ext cx="5903913" cy="6269037"/>
            </a:xfrm>
            <a:custGeom>
              <a:avLst/>
              <a:gdLst>
                <a:gd name="T0" fmla="*/ 112 w 1566"/>
                <a:gd name="T1" fmla="*/ 1425 h 1663"/>
                <a:gd name="T2" fmla="*/ 105 w 1566"/>
                <a:gd name="T3" fmla="*/ 1181 h 1663"/>
                <a:gd name="T4" fmla="*/ 98 w 1566"/>
                <a:gd name="T5" fmla="*/ 1069 h 1663"/>
                <a:gd name="T6" fmla="*/ 163 w 1566"/>
                <a:gd name="T7" fmla="*/ 984 h 1663"/>
                <a:gd name="T8" fmla="*/ 319 w 1566"/>
                <a:gd name="T9" fmla="*/ 981 h 1663"/>
                <a:gd name="T10" fmla="*/ 359 w 1566"/>
                <a:gd name="T11" fmla="*/ 863 h 1663"/>
                <a:gd name="T12" fmla="*/ 350 w 1566"/>
                <a:gd name="T13" fmla="*/ 477 h 1663"/>
                <a:gd name="T14" fmla="*/ 370 w 1566"/>
                <a:gd name="T15" fmla="*/ 326 h 1663"/>
                <a:gd name="T16" fmla="*/ 491 w 1566"/>
                <a:gd name="T17" fmla="*/ 251 h 1663"/>
                <a:gd name="T18" fmla="*/ 685 w 1566"/>
                <a:gd name="T19" fmla="*/ 426 h 1663"/>
                <a:gd name="T20" fmla="*/ 838 w 1566"/>
                <a:gd name="T21" fmla="*/ 352 h 1663"/>
                <a:gd name="T22" fmla="*/ 931 w 1566"/>
                <a:gd name="T23" fmla="*/ 222 h 1663"/>
                <a:gd name="T24" fmla="*/ 1066 w 1566"/>
                <a:gd name="T25" fmla="*/ 50 h 1663"/>
                <a:gd name="T26" fmla="*/ 1326 w 1566"/>
                <a:gd name="T27" fmla="*/ 169 h 1663"/>
                <a:gd name="T28" fmla="*/ 1261 w 1566"/>
                <a:gd name="T29" fmla="*/ 473 h 1663"/>
                <a:gd name="T30" fmla="*/ 1207 w 1566"/>
                <a:gd name="T31" fmla="*/ 583 h 1663"/>
                <a:gd name="T32" fmla="*/ 1315 w 1566"/>
                <a:gd name="T33" fmla="*/ 663 h 1663"/>
                <a:gd name="T34" fmla="*/ 1462 w 1566"/>
                <a:gd name="T35" fmla="*/ 657 h 1663"/>
                <a:gd name="T36" fmla="*/ 1565 w 1566"/>
                <a:gd name="T37" fmla="*/ 743 h 1663"/>
                <a:gd name="T38" fmla="*/ 1506 w 1566"/>
                <a:gd name="T39" fmla="*/ 834 h 1663"/>
                <a:gd name="T40" fmla="*/ 974 w 1566"/>
                <a:gd name="T41" fmla="*/ 1028 h 1663"/>
                <a:gd name="T42" fmla="*/ 898 w 1566"/>
                <a:gd name="T43" fmla="*/ 1098 h 1663"/>
                <a:gd name="T44" fmla="*/ 988 w 1566"/>
                <a:gd name="T45" fmla="*/ 1171 h 1663"/>
                <a:gd name="T46" fmla="*/ 1071 w 1566"/>
                <a:gd name="T47" fmla="*/ 1249 h 1663"/>
                <a:gd name="T48" fmla="*/ 1028 w 1566"/>
                <a:gd name="T49" fmla="*/ 1298 h 1663"/>
                <a:gd name="T50" fmla="*/ 311 w 1566"/>
                <a:gd name="T51" fmla="*/ 1477 h 1663"/>
                <a:gd name="T52" fmla="*/ 62 w 1566"/>
                <a:gd name="T53" fmla="*/ 1649 h 1663"/>
                <a:gd name="T54" fmla="*/ 25 w 1566"/>
                <a:gd name="T55" fmla="*/ 1662 h 1663"/>
                <a:gd name="T56" fmla="*/ 4 w 1566"/>
                <a:gd name="T57" fmla="*/ 1635 h 1663"/>
                <a:gd name="T58" fmla="*/ 112 w 1566"/>
                <a:gd name="T59" fmla="*/ 1425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66" h="1663">
                  <a:moveTo>
                    <a:pt x="112" y="1425"/>
                  </a:moveTo>
                  <a:cubicBezTo>
                    <a:pt x="127" y="1345"/>
                    <a:pt x="118" y="1262"/>
                    <a:pt x="105" y="1181"/>
                  </a:cubicBezTo>
                  <a:cubicBezTo>
                    <a:pt x="98" y="1144"/>
                    <a:pt x="91" y="1106"/>
                    <a:pt x="98" y="1069"/>
                  </a:cubicBezTo>
                  <a:cubicBezTo>
                    <a:pt x="104" y="1032"/>
                    <a:pt x="127" y="995"/>
                    <a:pt x="163" y="984"/>
                  </a:cubicBezTo>
                  <a:cubicBezTo>
                    <a:pt x="214" y="969"/>
                    <a:pt x="273" y="1007"/>
                    <a:pt x="319" y="981"/>
                  </a:cubicBezTo>
                  <a:cubicBezTo>
                    <a:pt x="357" y="959"/>
                    <a:pt x="360" y="907"/>
                    <a:pt x="359" y="863"/>
                  </a:cubicBezTo>
                  <a:cubicBezTo>
                    <a:pt x="356" y="734"/>
                    <a:pt x="353" y="606"/>
                    <a:pt x="350" y="477"/>
                  </a:cubicBezTo>
                  <a:cubicBezTo>
                    <a:pt x="349" y="426"/>
                    <a:pt x="349" y="373"/>
                    <a:pt x="370" y="326"/>
                  </a:cubicBezTo>
                  <a:cubicBezTo>
                    <a:pt x="391" y="279"/>
                    <a:pt x="441" y="241"/>
                    <a:pt x="491" y="251"/>
                  </a:cubicBezTo>
                  <a:cubicBezTo>
                    <a:pt x="579" y="268"/>
                    <a:pt x="599" y="404"/>
                    <a:pt x="685" y="426"/>
                  </a:cubicBezTo>
                  <a:cubicBezTo>
                    <a:pt x="743" y="441"/>
                    <a:pt x="799" y="397"/>
                    <a:pt x="838" y="352"/>
                  </a:cubicBezTo>
                  <a:cubicBezTo>
                    <a:pt x="873" y="312"/>
                    <a:pt x="904" y="268"/>
                    <a:pt x="931" y="222"/>
                  </a:cubicBezTo>
                  <a:cubicBezTo>
                    <a:pt x="968" y="158"/>
                    <a:pt x="1000" y="85"/>
                    <a:pt x="1066" y="50"/>
                  </a:cubicBezTo>
                  <a:cubicBezTo>
                    <a:pt x="1162" y="0"/>
                    <a:pt x="1289" y="68"/>
                    <a:pt x="1326" y="169"/>
                  </a:cubicBezTo>
                  <a:cubicBezTo>
                    <a:pt x="1364" y="271"/>
                    <a:pt x="1327" y="388"/>
                    <a:pt x="1261" y="473"/>
                  </a:cubicBezTo>
                  <a:cubicBezTo>
                    <a:pt x="1235" y="506"/>
                    <a:pt x="1203" y="541"/>
                    <a:pt x="1207" y="583"/>
                  </a:cubicBezTo>
                  <a:cubicBezTo>
                    <a:pt x="1212" y="631"/>
                    <a:pt x="1267" y="660"/>
                    <a:pt x="1315" y="663"/>
                  </a:cubicBezTo>
                  <a:cubicBezTo>
                    <a:pt x="1364" y="666"/>
                    <a:pt x="1413" y="652"/>
                    <a:pt x="1462" y="657"/>
                  </a:cubicBezTo>
                  <a:cubicBezTo>
                    <a:pt x="1511" y="661"/>
                    <a:pt x="1564" y="694"/>
                    <a:pt x="1565" y="743"/>
                  </a:cubicBezTo>
                  <a:cubicBezTo>
                    <a:pt x="1566" y="780"/>
                    <a:pt x="1536" y="811"/>
                    <a:pt x="1506" y="834"/>
                  </a:cubicBezTo>
                  <a:cubicBezTo>
                    <a:pt x="1355" y="949"/>
                    <a:pt x="1154" y="969"/>
                    <a:pt x="974" y="1028"/>
                  </a:cubicBezTo>
                  <a:cubicBezTo>
                    <a:pt x="939" y="1040"/>
                    <a:pt x="899" y="1061"/>
                    <a:pt x="898" y="1098"/>
                  </a:cubicBezTo>
                  <a:cubicBezTo>
                    <a:pt x="898" y="1140"/>
                    <a:pt x="948" y="1160"/>
                    <a:pt x="988" y="1171"/>
                  </a:cubicBezTo>
                  <a:cubicBezTo>
                    <a:pt x="1029" y="1181"/>
                    <a:pt x="1078" y="1208"/>
                    <a:pt x="1071" y="1249"/>
                  </a:cubicBezTo>
                  <a:cubicBezTo>
                    <a:pt x="1067" y="1271"/>
                    <a:pt x="1047" y="1286"/>
                    <a:pt x="1028" y="1298"/>
                  </a:cubicBezTo>
                  <a:cubicBezTo>
                    <a:pt x="816" y="1426"/>
                    <a:pt x="531" y="1364"/>
                    <a:pt x="311" y="1477"/>
                  </a:cubicBezTo>
                  <a:cubicBezTo>
                    <a:pt x="221" y="1523"/>
                    <a:pt x="148" y="1596"/>
                    <a:pt x="62" y="1649"/>
                  </a:cubicBezTo>
                  <a:cubicBezTo>
                    <a:pt x="51" y="1656"/>
                    <a:pt x="39" y="1663"/>
                    <a:pt x="25" y="1662"/>
                  </a:cubicBezTo>
                  <a:cubicBezTo>
                    <a:pt x="12" y="1661"/>
                    <a:pt x="0" y="1647"/>
                    <a:pt x="4" y="1635"/>
                  </a:cubicBezTo>
                  <a:cubicBezTo>
                    <a:pt x="4" y="1635"/>
                    <a:pt x="97" y="1506"/>
                    <a:pt x="112" y="142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4C230CF1-3CDE-454A-B9A6-C66AC9B97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3" y="769938"/>
              <a:ext cx="4124325" cy="4991100"/>
            </a:xfrm>
            <a:custGeom>
              <a:avLst/>
              <a:gdLst>
                <a:gd name="T0" fmla="*/ 1089 w 1094"/>
                <a:gd name="T1" fmla="*/ 503 h 1324"/>
                <a:gd name="T2" fmla="*/ 671 w 1094"/>
                <a:gd name="T3" fmla="*/ 504 h 1324"/>
                <a:gd name="T4" fmla="*/ 1031 w 1094"/>
                <a:gd name="T5" fmla="*/ 7 h 1324"/>
                <a:gd name="T6" fmla="*/ 1030 w 1094"/>
                <a:gd name="T7" fmla="*/ 2 h 1324"/>
                <a:gd name="T8" fmla="*/ 1024 w 1094"/>
                <a:gd name="T9" fmla="*/ 3 h 1324"/>
                <a:gd name="T10" fmla="*/ 536 w 1094"/>
                <a:gd name="T11" fmla="*/ 665 h 1324"/>
                <a:gd name="T12" fmla="*/ 464 w 1094"/>
                <a:gd name="T13" fmla="*/ 284 h 1324"/>
                <a:gd name="T14" fmla="*/ 460 w 1094"/>
                <a:gd name="T15" fmla="*/ 280 h 1324"/>
                <a:gd name="T16" fmla="*/ 456 w 1094"/>
                <a:gd name="T17" fmla="*/ 284 h 1324"/>
                <a:gd name="T18" fmla="*/ 531 w 1094"/>
                <a:gd name="T19" fmla="*/ 672 h 1324"/>
                <a:gd name="T20" fmla="*/ 164 w 1094"/>
                <a:gd name="T21" fmla="*/ 1126 h 1324"/>
                <a:gd name="T22" fmla="*/ 145 w 1094"/>
                <a:gd name="T23" fmla="*/ 864 h 1324"/>
                <a:gd name="T24" fmla="*/ 141 w 1094"/>
                <a:gd name="T25" fmla="*/ 860 h 1324"/>
                <a:gd name="T26" fmla="*/ 137 w 1094"/>
                <a:gd name="T27" fmla="*/ 864 h 1324"/>
                <a:gd name="T28" fmla="*/ 158 w 1094"/>
                <a:gd name="T29" fmla="*/ 1133 h 1324"/>
                <a:gd name="T30" fmla="*/ 1 w 1094"/>
                <a:gd name="T31" fmla="*/ 1317 h 1324"/>
                <a:gd name="T32" fmla="*/ 2 w 1094"/>
                <a:gd name="T33" fmla="*/ 1323 h 1324"/>
                <a:gd name="T34" fmla="*/ 4 w 1094"/>
                <a:gd name="T35" fmla="*/ 1324 h 1324"/>
                <a:gd name="T36" fmla="*/ 7 w 1094"/>
                <a:gd name="T37" fmla="*/ 1323 h 1324"/>
                <a:gd name="T38" fmla="*/ 165 w 1094"/>
                <a:gd name="T39" fmla="*/ 1137 h 1324"/>
                <a:gd name="T40" fmla="*/ 166 w 1094"/>
                <a:gd name="T41" fmla="*/ 1136 h 1324"/>
                <a:gd name="T42" fmla="*/ 311 w 1094"/>
                <a:gd name="T43" fmla="*/ 961 h 1324"/>
                <a:gd name="T44" fmla="*/ 541 w 1094"/>
                <a:gd name="T45" fmla="*/ 966 h 1324"/>
                <a:gd name="T46" fmla="*/ 705 w 1094"/>
                <a:gd name="T47" fmla="*/ 964 h 1324"/>
                <a:gd name="T48" fmla="*/ 709 w 1094"/>
                <a:gd name="T49" fmla="*/ 960 h 1324"/>
                <a:gd name="T50" fmla="*/ 704 w 1094"/>
                <a:gd name="T51" fmla="*/ 956 h 1324"/>
                <a:gd name="T52" fmla="*/ 317 w 1094"/>
                <a:gd name="T53" fmla="*/ 953 h 1324"/>
                <a:gd name="T54" fmla="*/ 539 w 1094"/>
                <a:gd name="T55" fmla="*/ 676 h 1324"/>
                <a:gd name="T56" fmla="*/ 540 w 1094"/>
                <a:gd name="T57" fmla="*/ 674 h 1324"/>
                <a:gd name="T58" fmla="*/ 666 w 1094"/>
                <a:gd name="T59" fmla="*/ 511 h 1324"/>
                <a:gd name="T60" fmla="*/ 819 w 1094"/>
                <a:gd name="T61" fmla="*/ 524 h 1324"/>
                <a:gd name="T62" fmla="*/ 1090 w 1094"/>
                <a:gd name="T63" fmla="*/ 511 h 1324"/>
                <a:gd name="T64" fmla="*/ 1094 w 1094"/>
                <a:gd name="T65" fmla="*/ 506 h 1324"/>
                <a:gd name="T66" fmla="*/ 1089 w 1094"/>
                <a:gd name="T67" fmla="*/ 503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4" h="1324">
                  <a:moveTo>
                    <a:pt x="1089" y="503"/>
                  </a:moveTo>
                  <a:cubicBezTo>
                    <a:pt x="1086" y="503"/>
                    <a:pt x="773" y="531"/>
                    <a:pt x="671" y="504"/>
                  </a:cubicBezTo>
                  <a:cubicBezTo>
                    <a:pt x="793" y="344"/>
                    <a:pt x="918" y="174"/>
                    <a:pt x="1031" y="7"/>
                  </a:cubicBezTo>
                  <a:cubicBezTo>
                    <a:pt x="1032" y="5"/>
                    <a:pt x="1032" y="3"/>
                    <a:pt x="1030" y="2"/>
                  </a:cubicBezTo>
                  <a:cubicBezTo>
                    <a:pt x="1028" y="0"/>
                    <a:pt x="1026" y="1"/>
                    <a:pt x="1024" y="3"/>
                  </a:cubicBezTo>
                  <a:cubicBezTo>
                    <a:pt x="871" y="228"/>
                    <a:pt x="697" y="460"/>
                    <a:pt x="536" y="665"/>
                  </a:cubicBezTo>
                  <a:cubicBezTo>
                    <a:pt x="472" y="554"/>
                    <a:pt x="464" y="287"/>
                    <a:pt x="464" y="284"/>
                  </a:cubicBezTo>
                  <a:cubicBezTo>
                    <a:pt x="464" y="282"/>
                    <a:pt x="462" y="280"/>
                    <a:pt x="460" y="280"/>
                  </a:cubicBezTo>
                  <a:cubicBezTo>
                    <a:pt x="458" y="280"/>
                    <a:pt x="456" y="282"/>
                    <a:pt x="456" y="284"/>
                  </a:cubicBezTo>
                  <a:cubicBezTo>
                    <a:pt x="456" y="295"/>
                    <a:pt x="464" y="560"/>
                    <a:pt x="531" y="672"/>
                  </a:cubicBezTo>
                  <a:cubicBezTo>
                    <a:pt x="390" y="852"/>
                    <a:pt x="260" y="1011"/>
                    <a:pt x="164" y="1126"/>
                  </a:cubicBezTo>
                  <a:cubicBezTo>
                    <a:pt x="137" y="1055"/>
                    <a:pt x="145" y="866"/>
                    <a:pt x="145" y="864"/>
                  </a:cubicBezTo>
                  <a:cubicBezTo>
                    <a:pt x="145" y="862"/>
                    <a:pt x="143" y="860"/>
                    <a:pt x="141" y="860"/>
                  </a:cubicBezTo>
                  <a:cubicBezTo>
                    <a:pt x="139" y="860"/>
                    <a:pt x="137" y="861"/>
                    <a:pt x="137" y="864"/>
                  </a:cubicBezTo>
                  <a:cubicBezTo>
                    <a:pt x="137" y="872"/>
                    <a:pt x="129" y="1064"/>
                    <a:pt x="158" y="1133"/>
                  </a:cubicBezTo>
                  <a:cubicBezTo>
                    <a:pt x="63" y="1246"/>
                    <a:pt x="3" y="1315"/>
                    <a:pt x="1" y="1317"/>
                  </a:cubicBezTo>
                  <a:cubicBezTo>
                    <a:pt x="0" y="1319"/>
                    <a:pt x="0" y="1322"/>
                    <a:pt x="2" y="1323"/>
                  </a:cubicBezTo>
                  <a:cubicBezTo>
                    <a:pt x="2" y="1324"/>
                    <a:pt x="3" y="1324"/>
                    <a:pt x="4" y="1324"/>
                  </a:cubicBezTo>
                  <a:cubicBezTo>
                    <a:pt x="5" y="1324"/>
                    <a:pt x="7" y="1324"/>
                    <a:pt x="7" y="1323"/>
                  </a:cubicBezTo>
                  <a:cubicBezTo>
                    <a:pt x="9" y="1320"/>
                    <a:pt x="70" y="1251"/>
                    <a:pt x="165" y="1137"/>
                  </a:cubicBezTo>
                  <a:cubicBezTo>
                    <a:pt x="165" y="1136"/>
                    <a:pt x="166" y="1136"/>
                    <a:pt x="166" y="1136"/>
                  </a:cubicBezTo>
                  <a:cubicBezTo>
                    <a:pt x="208" y="1085"/>
                    <a:pt x="257" y="1026"/>
                    <a:pt x="311" y="961"/>
                  </a:cubicBezTo>
                  <a:cubicBezTo>
                    <a:pt x="388" y="965"/>
                    <a:pt x="471" y="966"/>
                    <a:pt x="541" y="966"/>
                  </a:cubicBezTo>
                  <a:cubicBezTo>
                    <a:pt x="634" y="966"/>
                    <a:pt x="704" y="964"/>
                    <a:pt x="705" y="964"/>
                  </a:cubicBezTo>
                  <a:cubicBezTo>
                    <a:pt x="707" y="964"/>
                    <a:pt x="709" y="962"/>
                    <a:pt x="709" y="960"/>
                  </a:cubicBezTo>
                  <a:cubicBezTo>
                    <a:pt x="709" y="958"/>
                    <a:pt x="707" y="956"/>
                    <a:pt x="704" y="956"/>
                  </a:cubicBezTo>
                  <a:cubicBezTo>
                    <a:pt x="702" y="956"/>
                    <a:pt x="495" y="963"/>
                    <a:pt x="317" y="953"/>
                  </a:cubicBezTo>
                  <a:cubicBezTo>
                    <a:pt x="385" y="870"/>
                    <a:pt x="460" y="776"/>
                    <a:pt x="539" y="676"/>
                  </a:cubicBezTo>
                  <a:cubicBezTo>
                    <a:pt x="539" y="675"/>
                    <a:pt x="539" y="675"/>
                    <a:pt x="540" y="674"/>
                  </a:cubicBezTo>
                  <a:cubicBezTo>
                    <a:pt x="581" y="622"/>
                    <a:pt x="623" y="567"/>
                    <a:pt x="666" y="511"/>
                  </a:cubicBezTo>
                  <a:cubicBezTo>
                    <a:pt x="700" y="521"/>
                    <a:pt x="757" y="524"/>
                    <a:pt x="819" y="524"/>
                  </a:cubicBezTo>
                  <a:cubicBezTo>
                    <a:pt x="941" y="524"/>
                    <a:pt x="1081" y="511"/>
                    <a:pt x="1090" y="511"/>
                  </a:cubicBezTo>
                  <a:cubicBezTo>
                    <a:pt x="1092" y="510"/>
                    <a:pt x="1094" y="509"/>
                    <a:pt x="1094" y="506"/>
                  </a:cubicBezTo>
                  <a:cubicBezTo>
                    <a:pt x="1094" y="504"/>
                    <a:pt x="1092" y="502"/>
                    <a:pt x="1089" y="5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077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2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3.wdp"/><Relationship Id="rId5" Type="http://schemas.openxmlformats.org/officeDocument/2006/relationships/image" Target="../media/image122.png"/><Relationship Id="rId4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0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7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d.feron@spw.wallonie.be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7DED29D-E41B-498B-B91B-55202B5744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45" y="766650"/>
            <a:ext cx="9137025" cy="609135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3029893" y="-22789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6497887" y="1441118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01612" y="53068"/>
            <a:ext cx="7431692" cy="409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38" y="188640"/>
            <a:ext cx="1790700" cy="15335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9" y="318970"/>
            <a:ext cx="1541679" cy="132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1167952" y="2954566"/>
            <a:ext cx="481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Réunion de la CLDR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67952" y="3742798"/>
            <a:ext cx="522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Mardi 07 mars 2023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54378" y="4383512"/>
            <a:ext cx="603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à</a:t>
            </a: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BE" sz="2800" b="1" dirty="0">
                <a:solidFill>
                  <a:srgbClr val="00ADBA"/>
                </a:solidFill>
                <a:latin typeface="Calibri"/>
              </a:rPr>
              <a:t>Bovigny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00AD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2947" y="2829793"/>
            <a:ext cx="5535616" cy="2454651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315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716DD0D-81B9-40B2-B4D8-CE0AEB014B05}"/>
              </a:ext>
            </a:extLst>
          </p:cNvPr>
          <p:cNvSpPr/>
          <p:nvPr/>
        </p:nvSpPr>
        <p:spPr>
          <a:xfrm>
            <a:off x="6029877" y="2506302"/>
            <a:ext cx="1065973" cy="4270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</a:t>
            </a: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59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39EE077-13FA-4D19-8E18-26BD2A586ED2}"/>
              </a:ext>
            </a:extLst>
          </p:cNvPr>
          <p:cNvSpPr/>
          <p:nvPr/>
        </p:nvSpPr>
        <p:spPr>
          <a:xfrm>
            <a:off x="6001819" y="4414582"/>
            <a:ext cx="3180281" cy="524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Espace réservé du contenu 9" descr="Ordinateur portable">
            <a:extLst>
              <a:ext uri="{FF2B5EF4-FFF2-40B4-BE49-F238E27FC236}">
                <a16:creationId xmlns:a16="http://schemas.microsoft.com/office/drawing/2014/main" id="{7D1DC693-6C08-4F5E-918B-BEE7E9E08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2653" y="1858953"/>
            <a:ext cx="1716983" cy="1716983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B6BEC83-956E-45EF-AB39-6D1C02D4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104" y="170436"/>
            <a:ext cx="5264046" cy="648714"/>
          </a:xfrm>
        </p:spPr>
        <p:txBody>
          <a:bodyPr>
            <a:normAutofit/>
          </a:bodyPr>
          <a:lstStyle/>
          <a:p>
            <a:r>
              <a:rPr lang="fr-FR" sz="4000" dirty="0"/>
              <a:t>Le vote des citoyens </a:t>
            </a:r>
            <a:endParaRPr lang="fr-BE" sz="4000" dirty="0"/>
          </a:p>
        </p:txBody>
      </p:sp>
      <p:pic>
        <p:nvPicPr>
          <p:cNvPr id="12" name="Graphique 11" descr="Document">
            <a:extLst>
              <a:ext uri="{FF2B5EF4-FFF2-40B4-BE49-F238E27FC236}">
                <a16:creationId xmlns:a16="http://schemas.microsoft.com/office/drawing/2014/main" id="{C72CD6DF-C573-4EF4-B8BE-13EEC064E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9348" y="2086933"/>
            <a:ext cx="1261024" cy="1261024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0CB52E7-2BB6-4326-9622-598A79DDDA2D}"/>
              </a:ext>
            </a:extLst>
          </p:cNvPr>
          <p:cNvSpPr/>
          <p:nvPr/>
        </p:nvSpPr>
        <p:spPr>
          <a:xfrm>
            <a:off x="9520372" y="2501540"/>
            <a:ext cx="1332673" cy="4318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142</a:t>
            </a:r>
            <a:endParaRPr kumimoji="0" lang="fr-B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5" name="Graphique 14" descr="Argent">
            <a:extLst>
              <a:ext uri="{FF2B5EF4-FFF2-40B4-BE49-F238E27FC236}">
                <a16:creationId xmlns:a16="http://schemas.microsoft.com/office/drawing/2014/main" id="{C4E239D0-21BC-4D90-AFE8-6D462D282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944" y="4158539"/>
            <a:ext cx="914400" cy="914400"/>
          </a:xfrm>
          <a:prstGeom prst="rect">
            <a:avLst/>
          </a:prstGeom>
        </p:spPr>
      </p:pic>
      <p:pic>
        <p:nvPicPr>
          <p:cNvPr id="21" name="Graphique 20" descr="Coche">
            <a:extLst>
              <a:ext uri="{FF2B5EF4-FFF2-40B4-BE49-F238E27FC236}">
                <a16:creationId xmlns:a16="http://schemas.microsoft.com/office/drawing/2014/main" id="{27DA0A74-F441-4BA7-8D4A-9D842402A3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6492" y="-95250"/>
            <a:ext cx="914400" cy="914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23B473E-3348-4E4F-BF94-2DD643B18A92}"/>
              </a:ext>
            </a:extLst>
          </p:cNvPr>
          <p:cNvSpPr/>
          <p:nvPr/>
        </p:nvSpPr>
        <p:spPr>
          <a:xfrm>
            <a:off x="1270104" y="2425056"/>
            <a:ext cx="1808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Votants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9E2B83-0E79-43F1-986E-765FB22B320E}"/>
              </a:ext>
            </a:extLst>
          </p:cNvPr>
          <p:cNvSpPr/>
          <p:nvPr/>
        </p:nvSpPr>
        <p:spPr>
          <a:xfrm>
            <a:off x="1270104" y="4343040"/>
            <a:ext cx="4762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Méthode </a:t>
            </a:r>
            <a:r>
              <a:rPr kumimoji="0" lang="fr-FR" sz="40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F2DBA8-4B6B-409B-8308-DC7B8BF97D9F}"/>
              </a:ext>
            </a:extLst>
          </p:cNvPr>
          <p:cNvSpPr/>
          <p:nvPr/>
        </p:nvSpPr>
        <p:spPr>
          <a:xfrm>
            <a:off x="5930796" y="4371255"/>
            <a:ext cx="4762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20 000 € maximum  </a:t>
            </a:r>
            <a:r>
              <a:rPr kumimoji="0" lang="fr-FR" sz="36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55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346209-C98A-4903-9E6E-C6BA2EC99CEA}"/>
              </a:ext>
            </a:extLst>
          </p:cNvPr>
          <p:cNvSpPr/>
          <p:nvPr/>
        </p:nvSpPr>
        <p:spPr>
          <a:xfrm>
            <a:off x="1270102" y="2285997"/>
            <a:ext cx="7073797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B6BEC83-956E-45EF-AB39-6D1C02D4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104" y="170436"/>
            <a:ext cx="5264046" cy="648714"/>
          </a:xfrm>
        </p:spPr>
        <p:txBody>
          <a:bodyPr>
            <a:normAutofit/>
          </a:bodyPr>
          <a:lstStyle/>
          <a:p>
            <a:r>
              <a:rPr lang="fr-FR" sz="4000" dirty="0"/>
              <a:t>Le vote des citoyens</a:t>
            </a:r>
            <a:endParaRPr lang="fr-BE" sz="4000" dirty="0"/>
          </a:p>
        </p:txBody>
      </p:sp>
      <p:pic>
        <p:nvPicPr>
          <p:cNvPr id="21" name="Graphique 20" descr="Coche">
            <a:extLst>
              <a:ext uri="{FF2B5EF4-FFF2-40B4-BE49-F238E27FC236}">
                <a16:creationId xmlns:a16="http://schemas.microsoft.com/office/drawing/2014/main" id="{27DA0A74-F441-4BA7-8D4A-9D842402A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6492" y="-95250"/>
            <a:ext cx="914400" cy="914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23B473E-3348-4E4F-BF94-2DD643B18A92}"/>
              </a:ext>
            </a:extLst>
          </p:cNvPr>
          <p:cNvSpPr/>
          <p:nvPr/>
        </p:nvSpPr>
        <p:spPr>
          <a:xfrm>
            <a:off x="1270104" y="1054917"/>
            <a:ext cx="4639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Via la plateforme de la FRW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386E99-62F3-4BF3-8EAE-3D2A00963821}"/>
              </a:ext>
            </a:extLst>
          </p:cNvPr>
          <p:cNvSpPr/>
          <p:nvPr/>
        </p:nvSpPr>
        <p:spPr>
          <a:xfrm>
            <a:off x="1270105" y="2286000"/>
            <a:ext cx="9388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Max 20 000 €  - Projet financé à 100% ou à 0%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A2AC437-E37A-48A3-A21B-59075ABF25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70103" y="3147749"/>
          <a:ext cx="9864622" cy="302683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026172">
                  <a:extLst>
                    <a:ext uri="{9D8B030D-6E8A-4147-A177-3AD203B41FA5}">
                      <a16:colId xmlns:a16="http://schemas.microsoft.com/office/drawing/2014/main" val="3498407967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3013808372"/>
                    </a:ext>
                  </a:extLst>
                </a:gridCol>
              </a:tblGrid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Associations - Projet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Estimatif </a:t>
                      </a:r>
                      <a:r>
                        <a:rPr lang="fr-BE" sz="2000" u="none" strike="noStrike" dirty="0" err="1">
                          <a:effectLst/>
                        </a:rPr>
                        <a:t>tvac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56011644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Installation de bancs entre </a:t>
                      </a:r>
                      <a:r>
                        <a:rPr lang="fr-BE" sz="2000" u="none" strike="noStrike" dirty="0" err="1">
                          <a:effectLst/>
                        </a:rPr>
                        <a:t>Fedasil</a:t>
                      </a:r>
                      <a:r>
                        <a:rPr lang="fr-BE" sz="2000" u="none" strike="noStrike" dirty="0">
                          <a:effectLst/>
                        </a:rPr>
                        <a:t> et Courtil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6 804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07433861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d’un kiosque à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Sterpigny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8 044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42804071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Création d’un parcours Vita dans la Ronce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5 000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77502015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Construction d’un pavillon comme point de rencontres intergénérationnelles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8 057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62639921"/>
                  </a:ext>
                </a:extLst>
              </a:tr>
              <a:tr h="445599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Aménagement de plusieurs sentiers et chemins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fr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1506627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47868373-4353-4142-8EC7-F5F4B9A0F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194" y="894391"/>
            <a:ext cx="6147679" cy="12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64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01FCA4-CBE4-4D1D-8955-0BAB9DC1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14325"/>
            <a:ext cx="5606322" cy="659508"/>
          </a:xfrm>
        </p:spPr>
        <p:txBody>
          <a:bodyPr>
            <a:normAutofit/>
          </a:bodyPr>
          <a:lstStyle/>
          <a:p>
            <a:r>
              <a:rPr lang="fr-FR" sz="4000" dirty="0"/>
              <a:t>Où en sommes nous ? </a:t>
            </a:r>
            <a:endParaRPr lang="fr-BE" sz="4000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AB569AD-B529-412F-943D-925258131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854" y="2047875"/>
            <a:ext cx="5705146" cy="3215845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F4CDFD-5FD1-4522-B964-361604AB6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47875"/>
            <a:ext cx="5705146" cy="3228030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8334218-49FC-4E20-A5FA-2A55A6C4139C}"/>
              </a:ext>
            </a:extLst>
          </p:cNvPr>
          <p:cNvSpPr/>
          <p:nvPr/>
        </p:nvSpPr>
        <p:spPr>
          <a:xfrm rot="5400000">
            <a:off x="7499778" y="853645"/>
            <a:ext cx="888523" cy="838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58E650B3-7F73-4732-BC04-C4637B61322F}"/>
              </a:ext>
            </a:extLst>
          </p:cNvPr>
          <p:cNvSpPr/>
          <p:nvPr/>
        </p:nvSpPr>
        <p:spPr>
          <a:xfrm rot="16200000">
            <a:off x="7188065" y="5518856"/>
            <a:ext cx="369332" cy="837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4B0470-50D3-455C-A674-A9C579AA758C}"/>
              </a:ext>
            </a:extLst>
          </p:cNvPr>
          <p:cNvSpPr/>
          <p:nvPr/>
        </p:nvSpPr>
        <p:spPr>
          <a:xfrm>
            <a:off x="5467350" y="5752909"/>
            <a:ext cx="6333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CLR du 07-03                 Communication des résultats au Collège 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55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6BEC83-956E-45EF-AB39-6D1C02D4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104" y="170436"/>
            <a:ext cx="5264046" cy="648714"/>
          </a:xfrm>
        </p:spPr>
        <p:txBody>
          <a:bodyPr>
            <a:normAutofit/>
          </a:bodyPr>
          <a:lstStyle/>
          <a:p>
            <a:r>
              <a:rPr lang="fr-FR" sz="4000" dirty="0"/>
              <a:t>Le vote de la CLDR </a:t>
            </a:r>
            <a:endParaRPr lang="fr-BE" sz="4000" dirty="0"/>
          </a:p>
        </p:txBody>
      </p:sp>
      <p:pic>
        <p:nvPicPr>
          <p:cNvPr id="21" name="Graphique 20" descr="Coche">
            <a:extLst>
              <a:ext uri="{FF2B5EF4-FFF2-40B4-BE49-F238E27FC236}">
                <a16:creationId xmlns:a16="http://schemas.microsoft.com/office/drawing/2014/main" id="{27DA0A74-F441-4BA7-8D4A-9D842402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6492" y="-95250"/>
            <a:ext cx="914400" cy="914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23B473E-3348-4E4F-BF94-2DD643B18A92}"/>
              </a:ext>
            </a:extLst>
          </p:cNvPr>
          <p:cNvSpPr/>
          <p:nvPr/>
        </p:nvSpPr>
        <p:spPr>
          <a:xfrm>
            <a:off x="1270104" y="1054917"/>
            <a:ext cx="8646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Débattre sur le fond et compenser l’esprit de clocher</a:t>
            </a:r>
            <a:endParaRPr kumimoji="0" lang="fr-B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386E99-62F3-4BF3-8EAE-3D2A00963821}"/>
              </a:ext>
            </a:extLst>
          </p:cNvPr>
          <p:cNvSpPr/>
          <p:nvPr/>
        </p:nvSpPr>
        <p:spPr>
          <a:xfrm>
            <a:off x="1270104" y="1752349"/>
            <a:ext cx="93883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Axes de réflexions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Retombée positive pour les citoyens/utilité/pertinence</a:t>
            </a:r>
            <a:b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Originalité/créativité/innovation</a:t>
            </a:r>
            <a:b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Engagement dans le développement durable (impact positif sur l’environnement/lien social/économie solidaire)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fr-BE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onnaître</a:t>
            </a:r>
            <a:r>
              <a:rPr kumimoji="0" lang="fr-BE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le vote citoyen avant 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</a:t>
            </a:r>
            <a:r>
              <a:rPr kumimoji="0" lang="fr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ermet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à la CLDR de rééquilibrer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 CLDR risque d’être influencée</a:t>
            </a:r>
          </a:p>
        </p:txBody>
      </p:sp>
      <p:pic>
        <p:nvPicPr>
          <p:cNvPr id="17" name="Graphique 16" descr="Brainstorming de groupe">
            <a:extLst>
              <a:ext uri="{FF2B5EF4-FFF2-40B4-BE49-F238E27FC236}">
                <a16:creationId xmlns:a16="http://schemas.microsoft.com/office/drawing/2014/main" id="{564D45F3-841D-4BFC-8D5D-B01269671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50220" y="1752349"/>
            <a:ext cx="1971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4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346209-C98A-4903-9E6E-C6BA2EC99CEA}"/>
              </a:ext>
            </a:extLst>
          </p:cNvPr>
          <p:cNvSpPr/>
          <p:nvPr/>
        </p:nvSpPr>
        <p:spPr>
          <a:xfrm>
            <a:off x="1270102" y="2285997"/>
            <a:ext cx="7073797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B6BEC83-956E-45EF-AB39-6D1C02D4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104" y="170436"/>
            <a:ext cx="5264046" cy="648714"/>
          </a:xfrm>
        </p:spPr>
        <p:txBody>
          <a:bodyPr>
            <a:normAutofit/>
          </a:bodyPr>
          <a:lstStyle/>
          <a:p>
            <a:r>
              <a:rPr lang="fr-FR" sz="4000" dirty="0"/>
              <a:t>Le vote de la CLDR</a:t>
            </a:r>
            <a:endParaRPr lang="fr-BE" sz="4000" dirty="0"/>
          </a:p>
        </p:txBody>
      </p:sp>
      <p:pic>
        <p:nvPicPr>
          <p:cNvPr id="21" name="Graphique 20" descr="Coche">
            <a:extLst>
              <a:ext uri="{FF2B5EF4-FFF2-40B4-BE49-F238E27FC236}">
                <a16:creationId xmlns:a16="http://schemas.microsoft.com/office/drawing/2014/main" id="{27DA0A74-F441-4BA7-8D4A-9D842402A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6492" y="-95250"/>
            <a:ext cx="914400" cy="914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23B473E-3348-4E4F-BF94-2DD643B18A92}"/>
              </a:ext>
            </a:extLst>
          </p:cNvPr>
          <p:cNvSpPr/>
          <p:nvPr/>
        </p:nvSpPr>
        <p:spPr>
          <a:xfrm>
            <a:off x="1270104" y="1054917"/>
            <a:ext cx="20412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Vote papier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386E99-62F3-4BF3-8EAE-3D2A00963821}"/>
              </a:ext>
            </a:extLst>
          </p:cNvPr>
          <p:cNvSpPr/>
          <p:nvPr/>
        </p:nvSpPr>
        <p:spPr>
          <a:xfrm>
            <a:off x="1270105" y="2286000"/>
            <a:ext cx="9388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Max 20 000 €  - Projet financé à 100% ou à 0%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A2AC437-E37A-48A3-A21B-59075ABF25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70103" y="3147749"/>
          <a:ext cx="9864622" cy="301978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026172">
                  <a:extLst>
                    <a:ext uri="{9D8B030D-6E8A-4147-A177-3AD203B41FA5}">
                      <a16:colId xmlns:a16="http://schemas.microsoft.com/office/drawing/2014/main" val="3498407967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3013808372"/>
                    </a:ext>
                  </a:extLst>
                </a:gridCol>
              </a:tblGrid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Associations - Projet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Estimatif </a:t>
                      </a:r>
                      <a:r>
                        <a:rPr lang="fr-BE" sz="2000" u="none" strike="noStrike" dirty="0" err="1">
                          <a:effectLst/>
                        </a:rPr>
                        <a:t>tvac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56011644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Installation de bancs entre </a:t>
                      </a:r>
                      <a:r>
                        <a:rPr lang="fr-BE" sz="2000" u="none" strike="noStrike" dirty="0" err="1">
                          <a:effectLst/>
                        </a:rPr>
                        <a:t>Fedasil</a:t>
                      </a:r>
                      <a:r>
                        <a:rPr lang="fr-BE" sz="2000" u="none" strike="noStrike" dirty="0">
                          <a:effectLst/>
                        </a:rPr>
                        <a:t> et Courtil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6 804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07433861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d’un kiosque à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Sterpigny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8 044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42804071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Création d’un parcours Vita dans la Ronce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5 000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77502015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Construction d’un pavillon comme point de rencontres intergénérationnelles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8 057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62639921"/>
                  </a:ext>
                </a:extLst>
              </a:tr>
              <a:tr h="438546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Aménagement de plusieurs sentiers et chemins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fr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15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45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6BEC83-956E-45EF-AB39-6D1C02D4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104" y="170436"/>
            <a:ext cx="5816496" cy="648714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Résultat du vote citoyen</a:t>
            </a:r>
            <a:endParaRPr lang="fr-BE" sz="4000" dirty="0"/>
          </a:p>
        </p:txBody>
      </p:sp>
      <p:pic>
        <p:nvPicPr>
          <p:cNvPr id="21" name="Graphique 20" descr="Coche">
            <a:extLst>
              <a:ext uri="{FF2B5EF4-FFF2-40B4-BE49-F238E27FC236}">
                <a16:creationId xmlns:a16="http://schemas.microsoft.com/office/drawing/2014/main" id="{27DA0A74-F441-4BA7-8D4A-9D842402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6600" y="-95250"/>
            <a:ext cx="914400" cy="9144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ABC62F7-0ACA-4F05-B8BF-7E4EE6054F1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36779" y="1571625"/>
          <a:ext cx="9864622" cy="302683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026172">
                  <a:extLst>
                    <a:ext uri="{9D8B030D-6E8A-4147-A177-3AD203B41FA5}">
                      <a16:colId xmlns:a16="http://schemas.microsoft.com/office/drawing/2014/main" val="2613244222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1606852805"/>
                    </a:ext>
                  </a:extLst>
                </a:gridCol>
              </a:tblGrid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Associations - Projet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Estimatif </a:t>
                      </a:r>
                      <a:r>
                        <a:rPr lang="fr-BE" sz="2000" u="none" strike="noStrike" dirty="0" err="1">
                          <a:effectLst/>
                        </a:rPr>
                        <a:t>tvac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93388334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Installation de bancs entre </a:t>
                      </a:r>
                      <a:r>
                        <a:rPr lang="fr-BE" sz="2000" u="none" strike="noStrike" dirty="0" err="1">
                          <a:effectLst/>
                        </a:rPr>
                        <a:t>Fedasil</a:t>
                      </a:r>
                      <a:r>
                        <a:rPr lang="fr-BE" sz="2000" u="none" strike="noStrike" dirty="0">
                          <a:effectLst/>
                        </a:rPr>
                        <a:t> et Courtil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6 804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99601639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d’un kiosque à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Sterpigny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8 044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29381470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Création d’un parcours Vita dans la Ronce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5 000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0054195"/>
                  </a:ext>
                </a:extLst>
              </a:tr>
              <a:tr h="491005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Construction d’un pavillon comme point de rencontres intergénérationnelles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8 057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90218612"/>
                  </a:ext>
                </a:extLst>
              </a:tr>
              <a:tr h="445599">
                <a:tc>
                  <a:txBody>
                    <a:bodyPr/>
                    <a:lstStyle/>
                    <a:p>
                      <a:pPr algn="l" fontAlgn="b"/>
                      <a:r>
                        <a:rPr lang="fr-BE" sz="2000" u="none" strike="noStrike" dirty="0">
                          <a:effectLst/>
                        </a:rPr>
                        <a:t>Aménagement de plusieurs sentiers et chemins 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fr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7069362"/>
                  </a:ext>
                </a:extLst>
              </a:tr>
            </a:tbl>
          </a:graphicData>
        </a:graphic>
      </p:graphicFrame>
      <p:pic>
        <p:nvPicPr>
          <p:cNvPr id="10" name="Graphique 9" descr="Coche">
            <a:extLst>
              <a:ext uri="{FF2B5EF4-FFF2-40B4-BE49-F238E27FC236}">
                <a16:creationId xmlns:a16="http://schemas.microsoft.com/office/drawing/2014/main" id="{E5AC9FCD-EF5F-4858-AC0C-A52DAFC29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9825" y="2514600"/>
            <a:ext cx="666750" cy="666750"/>
          </a:xfrm>
          <a:prstGeom prst="rect">
            <a:avLst/>
          </a:prstGeom>
        </p:spPr>
      </p:pic>
      <p:pic>
        <p:nvPicPr>
          <p:cNvPr id="12" name="Graphique 11" descr="Coche">
            <a:extLst>
              <a:ext uri="{FF2B5EF4-FFF2-40B4-BE49-F238E27FC236}">
                <a16:creationId xmlns:a16="http://schemas.microsoft.com/office/drawing/2014/main" id="{19C88CE1-D30E-4454-9319-07295230A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6525" y="2962275"/>
            <a:ext cx="666750" cy="666750"/>
          </a:xfrm>
          <a:prstGeom prst="rect">
            <a:avLst/>
          </a:prstGeom>
        </p:spPr>
      </p:pic>
      <p:pic>
        <p:nvPicPr>
          <p:cNvPr id="13" name="Graphique 12" descr="Coche">
            <a:extLst>
              <a:ext uri="{FF2B5EF4-FFF2-40B4-BE49-F238E27FC236}">
                <a16:creationId xmlns:a16="http://schemas.microsoft.com/office/drawing/2014/main" id="{5A823902-2E80-491F-AAA4-62960D41F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9850" y="4061357"/>
            <a:ext cx="666750" cy="66675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4A2ABEF-B900-404B-9C31-35EAE2B6302B}"/>
              </a:ext>
            </a:extLst>
          </p:cNvPr>
          <p:cNvSpPr/>
          <p:nvPr/>
        </p:nvSpPr>
        <p:spPr>
          <a:xfrm>
            <a:off x="6886575" y="4857750"/>
            <a:ext cx="4314826" cy="10798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Pour un total 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17 544€</a:t>
            </a:r>
          </a:p>
        </p:txBody>
      </p:sp>
    </p:spTree>
    <p:extLst>
      <p:ext uri="{BB962C8B-B14F-4D97-AF65-F5344CB8AC3E}">
        <p14:creationId xmlns:p14="http://schemas.microsoft.com/office/powerpoint/2010/main" val="463266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u="sng" dirty="0">
                <a:solidFill>
                  <a:srgbClr val="00ADBA"/>
                </a:solidFill>
              </a:rPr>
              <a:t>Ordre du jour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0405" y="1583795"/>
            <a:ext cx="10972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BE" dirty="0"/>
              <a:t>1. Introduction</a:t>
            </a:r>
          </a:p>
          <a:p>
            <a:pPr marL="0" indent="0">
              <a:buNone/>
            </a:pPr>
            <a:r>
              <a:rPr lang="fr-BE" dirty="0"/>
              <a:t>2. Approbation du compte-rendu de la réunion précédente</a:t>
            </a:r>
          </a:p>
          <a:p>
            <a:pPr marL="0" indent="0">
              <a:buNone/>
            </a:pPr>
            <a:r>
              <a:rPr lang="fr-BE" dirty="0"/>
              <a:t>3. Retour sur les avancées des groupes de travail </a:t>
            </a:r>
          </a:p>
          <a:p>
            <a:pPr marL="0" indent="0">
              <a:buNone/>
            </a:pPr>
            <a:r>
              <a:rPr lang="fr-BE" dirty="0"/>
              <a:t>4. Retour sur les 2 projets conventionnés</a:t>
            </a:r>
          </a:p>
          <a:p>
            <a:pPr marL="0" indent="0">
              <a:buNone/>
            </a:pPr>
            <a:r>
              <a:rPr lang="fr-BE" dirty="0"/>
              <a:t>5. Approbation du rapport annuel 2022</a:t>
            </a:r>
          </a:p>
          <a:p>
            <a:pPr marL="0" indent="0">
              <a:buNone/>
            </a:pPr>
            <a:r>
              <a:rPr lang="fr-BE" dirty="0"/>
              <a:t>6. Présentation du mini PCDR</a:t>
            </a:r>
          </a:p>
          <a:p>
            <a:pPr marL="0" indent="0">
              <a:buNone/>
            </a:pPr>
            <a:r>
              <a:rPr lang="fr-BE" dirty="0"/>
              <a:t>7. Présentation des résultats des votes « budget participatif »</a:t>
            </a:r>
          </a:p>
          <a:p>
            <a:pPr marL="0" indent="0">
              <a:buNone/>
            </a:pPr>
            <a:r>
              <a:rPr lang="fr-BE" dirty="0"/>
              <a:t>8. Information au sujet de l’appel à projets </a:t>
            </a:r>
            <a:r>
              <a:rPr lang="fr-BE" dirty="0" err="1"/>
              <a:t>biodiverCité</a:t>
            </a:r>
            <a:endParaRPr lang="fr-BE" dirty="0"/>
          </a:p>
          <a:p>
            <a:pPr marL="0" indent="0">
              <a:buNone/>
            </a:pPr>
            <a:r>
              <a:rPr lang="fr-BE" dirty="0"/>
              <a:t>9. Suites et divers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705" y="5546206"/>
            <a:ext cx="2418608" cy="126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15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5152" y="863715"/>
            <a:ext cx="8141695" cy="319047"/>
          </a:xfrm>
        </p:spPr>
        <p:txBody>
          <a:bodyPr>
            <a:normAutofit fontScale="90000"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2. Approbation du compte rendu de la réunion précédente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38551" y="2524448"/>
            <a:ext cx="5314898" cy="3002425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4830390-E64D-48EF-9EDE-E283B0E6A8D9}"/>
              </a:ext>
            </a:extLst>
          </p:cNvPr>
          <p:cNvSpPr txBox="1">
            <a:spLocks/>
          </p:cNvSpPr>
          <p:nvPr/>
        </p:nvSpPr>
        <p:spPr>
          <a:xfrm>
            <a:off x="1940583" y="246157"/>
            <a:ext cx="8310834" cy="1554162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b="1" dirty="0">
              <a:solidFill>
                <a:srgbClr val="00A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1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390" y="593685"/>
            <a:ext cx="10972800" cy="1143000"/>
          </a:xfrm>
          <a:ln w="28575">
            <a:solidFill>
              <a:srgbClr val="00ADBA"/>
            </a:solidFill>
          </a:ln>
        </p:spPr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3. </a:t>
            </a:r>
            <a:r>
              <a:rPr lang="fr-BE" b="1" dirty="0" err="1">
                <a:solidFill>
                  <a:srgbClr val="00ADBA"/>
                </a:solidFill>
              </a:rPr>
              <a:t>GTs</a:t>
            </a:r>
            <a:r>
              <a:rPr lang="fr-BE" b="1" dirty="0">
                <a:solidFill>
                  <a:srgbClr val="00ADBA"/>
                </a:solidFill>
              </a:rPr>
              <a:t> : état d’avancement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A2BB82-4E6E-417A-B01C-0190B097C5D1}"/>
              </a:ext>
            </a:extLst>
          </p:cNvPr>
          <p:cNvSpPr txBox="1"/>
          <p:nvPr/>
        </p:nvSpPr>
        <p:spPr>
          <a:xfrm>
            <a:off x="822790" y="1336405"/>
            <a:ext cx="11993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>
                <a:solidFill>
                  <a:prstClr val="black"/>
                </a:solidFill>
                <a:latin typeface="Calibri"/>
              </a:rPr>
              <a:t>	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 sentiers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 multilinguisme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 mobilité </a:t>
            </a:r>
            <a:endParaRPr lang="fr-FR" sz="3200" b="1" dirty="0">
              <a:solidFill>
                <a:srgbClr val="33CCCC"/>
              </a:solidFill>
              <a:latin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 énergie </a:t>
            </a:r>
            <a:endParaRPr lang="fr-FR" sz="3200" dirty="0">
              <a:solidFill>
                <a:prstClr val="black"/>
              </a:solidFill>
              <a:latin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 propreté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D26139-B14D-4772-93CB-7EE6F7D10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409" y="2255194"/>
            <a:ext cx="73533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9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721" y="2161436"/>
            <a:ext cx="9142071" cy="506738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BE" sz="2600" b="1" dirty="0">
                <a:solidFill>
                  <a:srgbClr val="92D050"/>
                </a:solidFill>
              </a:rPr>
              <a:t>ACL-1 : </a:t>
            </a:r>
            <a:r>
              <a:rPr lang="fr-BE" sz="2600" dirty="0">
                <a:solidFill>
                  <a:srgbClr val="92D050"/>
                </a:solidFill>
              </a:rPr>
              <a:t>Information des citoyens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r-BE" sz="1300" dirty="0">
              <a:solidFill>
                <a:srgbClr val="92D05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BE" sz="2600" b="1" dirty="0">
                <a:solidFill>
                  <a:srgbClr val="92D050"/>
                </a:solidFill>
              </a:rPr>
              <a:t>ACL-3 : </a:t>
            </a:r>
            <a:r>
              <a:rPr lang="fr-BE" sz="2600" dirty="0">
                <a:solidFill>
                  <a:srgbClr val="92D050"/>
                </a:solidFill>
              </a:rPr>
              <a:t>Concours zéro watt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r-BE" sz="1300" dirty="0">
              <a:solidFill>
                <a:srgbClr val="92D05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BE" sz="2600" b="1" dirty="0">
                <a:solidFill>
                  <a:srgbClr val="92D050"/>
                </a:solidFill>
              </a:rPr>
              <a:t>ACL-24 : </a:t>
            </a:r>
            <a:r>
              <a:rPr lang="fr-BE" sz="2600" dirty="0">
                <a:solidFill>
                  <a:srgbClr val="92D050"/>
                </a:solidFill>
              </a:rPr>
              <a:t>Journée </a:t>
            </a:r>
            <a:r>
              <a:rPr lang="fr-BE" sz="2600" dirty="0" err="1">
                <a:solidFill>
                  <a:srgbClr val="92D050"/>
                </a:solidFill>
              </a:rPr>
              <a:t>Consom’acteur</a:t>
            </a:r>
            <a:endParaRPr lang="fr-BE" sz="2600" dirty="0">
              <a:solidFill>
                <a:srgbClr val="92D05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r-BE" sz="1200" dirty="0">
              <a:solidFill>
                <a:srgbClr val="92D05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BE" sz="2600" b="1" dirty="0">
                <a:solidFill>
                  <a:srgbClr val="FF0000"/>
                </a:solidFill>
              </a:rPr>
              <a:t>ACL-26: </a:t>
            </a:r>
            <a:r>
              <a:rPr lang="fr-BE" sz="2600" dirty="0">
                <a:solidFill>
                  <a:srgbClr val="FF0000"/>
                </a:solidFill>
              </a:rPr>
              <a:t>Mise en place d’une centrale d’achat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fr-BE" sz="1200" dirty="0">
              <a:solidFill>
                <a:srgbClr val="FF000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r-BE" sz="2600" b="1" dirty="0">
                <a:solidFill>
                  <a:srgbClr val="92D050"/>
                </a:solidFill>
              </a:rPr>
              <a:t>ACL-27: </a:t>
            </a:r>
            <a:r>
              <a:rPr lang="fr-BE" sz="2600" dirty="0">
                <a:solidFill>
                  <a:srgbClr val="92D050"/>
                </a:solidFill>
              </a:rPr>
              <a:t>Collaboration avec la Province pour la thermographie</a:t>
            </a:r>
          </a:p>
          <a:p>
            <a:endParaRPr lang="fr-BE" dirty="0"/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6780" t="11427" r="8468" b="10636"/>
          <a:stretch/>
        </p:blipFill>
        <p:spPr>
          <a:xfrm>
            <a:off x="10147376" y="-36512"/>
            <a:ext cx="1800200" cy="144016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BF6C9F1-5E18-4F24-80AC-B26D7C14A2EC}"/>
              </a:ext>
            </a:extLst>
          </p:cNvPr>
          <p:cNvSpPr txBox="1">
            <a:spLocks/>
          </p:cNvSpPr>
          <p:nvPr/>
        </p:nvSpPr>
        <p:spPr>
          <a:xfrm>
            <a:off x="609600" y="239914"/>
            <a:ext cx="10972800" cy="871256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GT énergie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09296C-B596-41D7-8CAB-F84ED2386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066" y="5129332"/>
            <a:ext cx="1797934" cy="1683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B6FC9D8D-0450-47DC-B086-F5DEE22D959C}"/>
              </a:ext>
            </a:extLst>
          </p:cNvPr>
          <p:cNvSpPr txBox="1">
            <a:spLocks/>
          </p:cNvSpPr>
          <p:nvPr/>
        </p:nvSpPr>
        <p:spPr>
          <a:xfrm>
            <a:off x="-560368" y="1367558"/>
            <a:ext cx="552204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u="sng" dirty="0"/>
              <a:t>Objectif du GT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F03B4B5-CF3E-4E82-8A25-4E39DA33C208}"/>
              </a:ext>
            </a:extLst>
          </p:cNvPr>
          <p:cNvGrpSpPr/>
          <p:nvPr/>
        </p:nvGrpSpPr>
        <p:grpSpPr>
          <a:xfrm>
            <a:off x="4961681" y="2161436"/>
            <a:ext cx="7549905" cy="3212917"/>
            <a:chOff x="4961681" y="2161436"/>
            <a:chExt cx="7549905" cy="321291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B43F2BC-E7E7-4DD6-B016-584880A1580A}"/>
                </a:ext>
              </a:extLst>
            </p:cNvPr>
            <p:cNvGrpSpPr/>
            <p:nvPr/>
          </p:nvGrpSpPr>
          <p:grpSpPr>
            <a:xfrm>
              <a:off x="4961681" y="2161436"/>
              <a:ext cx="7549905" cy="3212917"/>
              <a:chOff x="4869083" y="1780175"/>
              <a:chExt cx="7549905" cy="32129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49D396E-55F7-4FFA-AEF6-DFA2E9B6D543}"/>
                  </a:ext>
                </a:extLst>
              </p:cNvPr>
              <p:cNvSpPr/>
              <p:nvPr/>
            </p:nvSpPr>
            <p:spPr>
              <a:xfrm>
                <a:off x="4869083" y="2925324"/>
                <a:ext cx="7415514" cy="671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39750" lvl="1">
                  <a:lnSpc>
                    <a:spcPct val="150000"/>
                  </a:lnSpc>
                </a:pPr>
                <a:r>
                  <a:rPr lang="fr-BE" sz="2800" dirty="0"/>
                  <a:t>Escape Game au château thème « énergie »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3CF39-E737-4D22-8BEF-A5A91320D909}"/>
                  </a:ext>
                </a:extLst>
              </p:cNvPr>
              <p:cNvSpPr/>
              <p:nvPr/>
            </p:nvSpPr>
            <p:spPr>
              <a:xfrm>
                <a:off x="5231113" y="1780175"/>
                <a:ext cx="704191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39750" lvl="1"/>
                <a:r>
                  <a:rPr lang="fr-BE" sz="2800" dirty="0"/>
                  <a:t>Conférences : photovoltaïque pour tous + </a:t>
                </a:r>
              </a:p>
              <a:p>
                <a:pPr marL="539750" lvl="1"/>
                <a:r>
                  <a:rPr lang="fr-BE" sz="2800" dirty="0"/>
                  <a:t>énergie locale, sondage énergie dans le BC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BBE1FB-D2BE-4CCB-9D08-246AA85A9670}"/>
                  </a:ext>
                </a:extLst>
              </p:cNvPr>
              <p:cNvSpPr/>
              <p:nvPr/>
            </p:nvSpPr>
            <p:spPr>
              <a:xfrm>
                <a:off x="5377078" y="4038985"/>
                <a:ext cx="704191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39750" lvl="1"/>
                <a:r>
                  <a:rPr lang="fr-BE" sz="2800" dirty="0"/>
                  <a:t>Week-end portes ouvertes « solutions énergie »</a:t>
                </a:r>
              </a:p>
            </p:txBody>
          </p:sp>
        </p:grpSp>
        <p:sp>
          <p:nvSpPr>
            <p:cNvPr id="14" name="Flèche : droite 13">
              <a:extLst>
                <a:ext uri="{FF2B5EF4-FFF2-40B4-BE49-F238E27FC236}">
                  <a16:creationId xmlns:a16="http://schemas.microsoft.com/office/drawing/2014/main" id="{FFA77E2D-1E28-4819-9C86-6027A9C1F715}"/>
                </a:ext>
              </a:extLst>
            </p:cNvPr>
            <p:cNvSpPr/>
            <p:nvPr/>
          </p:nvSpPr>
          <p:spPr>
            <a:xfrm>
              <a:off x="5469676" y="2523449"/>
              <a:ext cx="313162" cy="23008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3ED0C287-26FE-40A7-B46E-220A6639CBBC}"/>
                </a:ext>
              </a:extLst>
            </p:cNvPr>
            <p:cNvSpPr/>
            <p:nvPr/>
          </p:nvSpPr>
          <p:spPr>
            <a:xfrm>
              <a:off x="4961681" y="3577953"/>
              <a:ext cx="313162" cy="23008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Flèche : droite 15">
              <a:extLst>
                <a:ext uri="{FF2B5EF4-FFF2-40B4-BE49-F238E27FC236}">
                  <a16:creationId xmlns:a16="http://schemas.microsoft.com/office/drawing/2014/main" id="{3C08088A-AD79-4496-9C99-7096B7A16015}"/>
                </a:ext>
              </a:extLst>
            </p:cNvPr>
            <p:cNvSpPr/>
            <p:nvPr/>
          </p:nvSpPr>
          <p:spPr>
            <a:xfrm>
              <a:off x="5626257" y="4529621"/>
              <a:ext cx="313162" cy="23008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8870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071996-F537-4F08-B538-54390523F29C}"/>
              </a:ext>
            </a:extLst>
          </p:cNvPr>
          <p:cNvSpPr txBox="1">
            <a:spLocks/>
          </p:cNvSpPr>
          <p:nvPr/>
        </p:nvSpPr>
        <p:spPr>
          <a:xfrm>
            <a:off x="2025152" y="863715"/>
            <a:ext cx="8141695" cy="31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dirty="0">
                <a:solidFill>
                  <a:srgbClr val="00ADBA"/>
                </a:solidFill>
              </a:rPr>
              <a:t>1. </a:t>
            </a:r>
            <a:r>
              <a:rPr lang="fr-FR" sz="6000" b="1" dirty="0">
                <a:solidFill>
                  <a:srgbClr val="00ADBA"/>
                </a:solidFill>
              </a:rPr>
              <a:t>Introduction</a:t>
            </a:r>
            <a:endParaRPr lang="fr-BE" sz="6000" b="1" dirty="0">
              <a:solidFill>
                <a:srgbClr val="00ADBA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26C9596-C4A4-4961-80F7-DA4C1742537B}"/>
              </a:ext>
            </a:extLst>
          </p:cNvPr>
          <p:cNvSpPr txBox="1">
            <a:spLocks/>
          </p:cNvSpPr>
          <p:nvPr/>
        </p:nvSpPr>
        <p:spPr>
          <a:xfrm>
            <a:off x="849085" y="405681"/>
            <a:ext cx="10303329" cy="1554162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b="1" dirty="0">
              <a:solidFill>
                <a:srgbClr val="00ADBA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163371-7B0E-4E33-B0CD-47BB5581D32E}"/>
              </a:ext>
            </a:extLst>
          </p:cNvPr>
          <p:cNvSpPr txBox="1"/>
          <p:nvPr/>
        </p:nvSpPr>
        <p:spPr>
          <a:xfrm>
            <a:off x="1547969" y="2099856"/>
            <a:ext cx="9430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33CCCC"/>
                </a:solidFill>
              </a:rPr>
              <a:t>Merci </a:t>
            </a:r>
            <a:r>
              <a:rPr lang="fr-FR" sz="3600" dirty="0"/>
              <a:t>aux membres présents ce soir. </a:t>
            </a:r>
          </a:p>
          <a:p>
            <a:endParaRPr lang="fr-FR" sz="3600" dirty="0"/>
          </a:p>
          <a:p>
            <a:endParaRPr lang="fr-BE" sz="3600" b="1" dirty="0">
              <a:solidFill>
                <a:srgbClr val="33CCCC"/>
              </a:solidFill>
            </a:endParaRPr>
          </a:p>
        </p:txBody>
      </p:sp>
      <p:pic>
        <p:nvPicPr>
          <p:cNvPr id="10" name="Graphique 9" descr="Signe du pouce levé ">
            <a:extLst>
              <a:ext uri="{FF2B5EF4-FFF2-40B4-BE49-F238E27FC236}">
                <a16:creationId xmlns:a16="http://schemas.microsoft.com/office/drawing/2014/main" id="{DFBEEF70-6E96-42D3-8576-44A2FD0D59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516" y="2299881"/>
            <a:ext cx="756147" cy="7561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C5589F-D94D-416C-9B43-5D50E57663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5" r="21972"/>
          <a:stretch/>
        </p:blipFill>
        <p:spPr>
          <a:xfrm>
            <a:off x="7523544" y="3322107"/>
            <a:ext cx="4410583" cy="33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3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F60D6DB-7EDD-4EBF-82A6-254DB208551A}"/>
              </a:ext>
            </a:extLst>
          </p:cNvPr>
          <p:cNvSpPr txBox="1">
            <a:spLocks/>
          </p:cNvSpPr>
          <p:nvPr/>
        </p:nvSpPr>
        <p:spPr>
          <a:xfrm>
            <a:off x="7222602" y="239914"/>
            <a:ext cx="4359797" cy="871256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GT énergie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136683-5A62-4BB0-9DEE-585DD72B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9914"/>
            <a:ext cx="4693196" cy="661808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D8E07F4-FD87-4CAB-83A6-D8FA39527DA4}"/>
              </a:ext>
            </a:extLst>
          </p:cNvPr>
          <p:cNvGrpSpPr/>
          <p:nvPr/>
        </p:nvGrpSpPr>
        <p:grpSpPr>
          <a:xfrm>
            <a:off x="2766350" y="1319010"/>
            <a:ext cx="8337571" cy="1200329"/>
            <a:chOff x="2766350" y="1319010"/>
            <a:chExt cx="8337571" cy="12003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94E11-C793-43BE-A02D-F873B56350A6}"/>
                </a:ext>
              </a:extLst>
            </p:cNvPr>
            <p:cNvSpPr/>
            <p:nvPr/>
          </p:nvSpPr>
          <p:spPr>
            <a:xfrm>
              <a:off x="6531921" y="1319010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BE" sz="3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De 0 à plus de 30 visiteurs</a:t>
              </a:r>
            </a:p>
            <a:p>
              <a:pPr>
                <a:spcAft>
                  <a:spcPts val="0"/>
                </a:spcAft>
              </a:pPr>
              <a:endParaRPr lang="fr-BE" sz="1050" dirty="0">
                <a:latin typeface="Calibri" panose="020F0502020204030204" pitchFamily="34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fr-BE" sz="28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Hôtes partant pour réitérer</a:t>
              </a:r>
            </a:p>
          </p:txBody>
        </p:sp>
        <p:sp>
          <p:nvSpPr>
            <p:cNvPr id="2" name="Flèche : droite 1">
              <a:extLst>
                <a:ext uri="{FF2B5EF4-FFF2-40B4-BE49-F238E27FC236}">
                  <a16:creationId xmlns:a16="http://schemas.microsoft.com/office/drawing/2014/main" id="{7DC5F98D-F998-4EC7-A014-591069DC6E8C}"/>
                </a:ext>
              </a:extLst>
            </p:cNvPr>
            <p:cNvSpPr/>
            <p:nvPr/>
          </p:nvSpPr>
          <p:spPr>
            <a:xfrm>
              <a:off x="2766350" y="1504591"/>
              <a:ext cx="3692323" cy="35881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32D245-01F9-4737-96EC-BA27250C01E1}"/>
              </a:ext>
            </a:extLst>
          </p:cNvPr>
          <p:cNvGrpSpPr/>
          <p:nvPr/>
        </p:nvGrpSpPr>
        <p:grpSpPr>
          <a:xfrm>
            <a:off x="4217440" y="3576752"/>
            <a:ext cx="8086449" cy="1661993"/>
            <a:chOff x="4495232" y="3550273"/>
            <a:chExt cx="6535441" cy="16619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D079CB-C8F3-4D11-8815-CDDF024AE323}"/>
                </a:ext>
              </a:extLst>
            </p:cNvPr>
            <p:cNvSpPr/>
            <p:nvPr/>
          </p:nvSpPr>
          <p:spPr>
            <a:xfrm>
              <a:off x="6458673" y="3550273"/>
              <a:ext cx="4572000" cy="166199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BE" sz="3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De 6 à 25 visiteurs</a:t>
              </a:r>
            </a:p>
            <a:p>
              <a:pPr>
                <a:spcAft>
                  <a:spcPts val="0"/>
                </a:spcAft>
              </a:pPr>
              <a:endParaRPr lang="fr-BE" sz="1050" dirty="0">
                <a:latin typeface="Calibri" panose="020F0502020204030204" pitchFamily="34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fr-BE" sz="28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Photovoltaïque – 5G – Energie locale</a:t>
              </a:r>
              <a:endParaRPr lang="fr-BE" sz="2000" dirty="0">
                <a:latin typeface="Calibri" panose="020F050202020403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Flèche : droite 8">
              <a:extLst>
                <a:ext uri="{FF2B5EF4-FFF2-40B4-BE49-F238E27FC236}">
                  <a16:creationId xmlns:a16="http://schemas.microsoft.com/office/drawing/2014/main" id="{A6854333-9DD3-4A13-875C-0C5139FEC8AF}"/>
                </a:ext>
              </a:extLst>
            </p:cNvPr>
            <p:cNvSpPr/>
            <p:nvPr/>
          </p:nvSpPr>
          <p:spPr>
            <a:xfrm>
              <a:off x="4495232" y="4181295"/>
              <a:ext cx="1766672" cy="35881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E1E062-9596-45A8-B8C2-B292EE2719EC}"/>
              </a:ext>
            </a:extLst>
          </p:cNvPr>
          <p:cNvGrpSpPr/>
          <p:nvPr/>
        </p:nvGrpSpPr>
        <p:grpSpPr>
          <a:xfrm>
            <a:off x="4735208" y="5063682"/>
            <a:ext cx="7996943" cy="1631216"/>
            <a:chOff x="4735208" y="5063682"/>
            <a:chExt cx="7996943" cy="163121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51893A-EAE9-49AE-91CB-C518E5017AA5}"/>
                </a:ext>
              </a:extLst>
            </p:cNvPr>
            <p:cNvSpPr/>
            <p:nvPr/>
          </p:nvSpPr>
          <p:spPr>
            <a:xfrm>
              <a:off x="6569330" y="5063682"/>
              <a:ext cx="6162821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BE" sz="24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Vendredi : 8 groupes de 8 à 10 enfants.</a:t>
              </a:r>
              <a:endParaRPr lang="fr-BE" sz="24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fr-BE" sz="24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Samedi : 4 groupes de 4 à 6 personnes </a:t>
              </a:r>
              <a:endParaRPr lang="fr-BE" sz="24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fr-BE" sz="24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Dimanche : 4 groupes de 4 à 6 personnes</a:t>
              </a:r>
            </a:p>
            <a:p>
              <a:pPr indent="2152650">
                <a:spcAft>
                  <a:spcPts val="0"/>
                </a:spcAft>
              </a:pPr>
              <a:r>
                <a:rPr lang="fr-BE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= 112 personnes</a:t>
              </a:r>
            </a:p>
          </p:txBody>
        </p:sp>
        <p:sp>
          <p:nvSpPr>
            <p:cNvPr id="10" name="Flèche : droite 9">
              <a:extLst>
                <a:ext uri="{FF2B5EF4-FFF2-40B4-BE49-F238E27FC236}">
                  <a16:creationId xmlns:a16="http://schemas.microsoft.com/office/drawing/2014/main" id="{33851BEB-C55F-48D0-B9EE-54069AFF1069}"/>
                </a:ext>
              </a:extLst>
            </p:cNvPr>
            <p:cNvSpPr/>
            <p:nvPr/>
          </p:nvSpPr>
          <p:spPr>
            <a:xfrm>
              <a:off x="4735208" y="5730659"/>
              <a:ext cx="1723465" cy="35881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66393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D604241-69E8-4BCD-888A-2AE42DD9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 w="28575">
            <a:solidFill>
              <a:srgbClr val="00ADBA"/>
            </a:solidFill>
          </a:ln>
        </p:spPr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GT mobilité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7184D06-954B-419E-A6AC-0C53C1360E80}"/>
              </a:ext>
            </a:extLst>
          </p:cNvPr>
          <p:cNvSpPr txBox="1">
            <a:spLocks/>
          </p:cNvSpPr>
          <p:nvPr/>
        </p:nvSpPr>
        <p:spPr>
          <a:xfrm>
            <a:off x="571330" y="1560241"/>
            <a:ext cx="11620670" cy="5114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  <a:p>
            <a:endParaRPr lang="fr-FR" sz="2600" dirty="0"/>
          </a:p>
          <a:p>
            <a:pPr marL="0" indent="0">
              <a:buFont typeface="Arial" pitchFamily="34" charset="0"/>
              <a:buNone/>
            </a:pPr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894B67-EA31-458F-A416-C59C58D9BD81}"/>
              </a:ext>
            </a:extLst>
          </p:cNvPr>
          <p:cNvSpPr/>
          <p:nvPr/>
        </p:nvSpPr>
        <p:spPr>
          <a:xfrm>
            <a:off x="659913" y="2703241"/>
            <a:ext cx="11443504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fr-BE" sz="3200" dirty="0">
                <a:solidFill>
                  <a:srgbClr val="92D050"/>
                </a:solidFill>
              </a:rPr>
              <a:t>Renforcer l’accès au transport à la demande 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fr-BE" sz="3200" dirty="0">
              <a:solidFill>
                <a:srgbClr val="92D050"/>
              </a:solidFill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fr-BE" sz="3200" dirty="0">
                <a:solidFill>
                  <a:srgbClr val="92D050"/>
                </a:solidFill>
              </a:rPr>
              <a:t>Améliorer les services ferroviaires entre Gouvy et le Luxembourg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fr-BE" sz="3200" dirty="0">
              <a:solidFill>
                <a:srgbClr val="92D050"/>
              </a:solidFill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fr-BE" sz="3200" dirty="0">
                <a:solidFill>
                  <a:srgbClr val="92D050"/>
                </a:solidFill>
              </a:rPr>
              <a:t>Développer le partage de véhicules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9087DF-812F-4074-8483-5E4227BE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066" y="5129332"/>
            <a:ext cx="1797934" cy="1683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D76529-DCAB-48BC-8B3D-52B555B69606}"/>
              </a:ext>
            </a:extLst>
          </p:cNvPr>
          <p:cNvSpPr txBox="1">
            <a:spLocks/>
          </p:cNvSpPr>
          <p:nvPr/>
        </p:nvSpPr>
        <p:spPr>
          <a:xfrm>
            <a:off x="-704292" y="1479015"/>
            <a:ext cx="552204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u="sng" dirty="0"/>
              <a:t>Objectif du GT</a:t>
            </a:r>
          </a:p>
        </p:txBody>
      </p:sp>
    </p:spTree>
    <p:extLst>
      <p:ext uri="{BB962C8B-B14F-4D97-AF65-F5344CB8AC3E}">
        <p14:creationId xmlns:p14="http://schemas.microsoft.com/office/powerpoint/2010/main" val="40546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284BFDF-BB8D-4642-9933-A2780642B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252" cy="28213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072D3F-057B-4595-9B6B-63746550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381" y="3617357"/>
            <a:ext cx="1518807" cy="32406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1A26FF-943C-4E5A-8CBA-CEF81EDA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88" y="3617357"/>
            <a:ext cx="2995393" cy="30785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6504AF9-B3E9-4586-923B-879B55DC450D}"/>
              </a:ext>
            </a:extLst>
          </p:cNvPr>
          <p:cNvSpPr txBox="1"/>
          <p:nvPr/>
        </p:nvSpPr>
        <p:spPr>
          <a:xfrm>
            <a:off x="5517126" y="3429000"/>
            <a:ext cx="52664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A venir : </a:t>
            </a:r>
          </a:p>
          <a:p>
            <a:r>
              <a:rPr lang="fr-BE" sz="2400" dirty="0"/>
              <a:t>- Dossier Vie Communale</a:t>
            </a:r>
          </a:p>
          <a:p>
            <a:r>
              <a:rPr lang="fr-BE" sz="2400" dirty="0"/>
              <a:t>- Capsules vidéo de témoins</a:t>
            </a:r>
          </a:p>
          <a:p>
            <a:pPr marL="457200" indent="-457200">
              <a:buFontTx/>
              <a:buChar char="-"/>
            </a:pPr>
            <a:endParaRPr lang="fr-BE" sz="2400" dirty="0"/>
          </a:p>
          <a:p>
            <a:pPr marL="457200" indent="-457200">
              <a:buFontTx/>
              <a:buChar char="-"/>
            </a:pPr>
            <a:endParaRPr lang="fr-BE" sz="2400" dirty="0"/>
          </a:p>
          <a:p>
            <a:pPr marL="457200" indent="-457200">
              <a:buFontTx/>
              <a:buChar char="-"/>
            </a:pPr>
            <a:endParaRPr lang="fr-BE" sz="2400" dirty="0"/>
          </a:p>
          <a:p>
            <a:pPr marL="457200" indent="-457200">
              <a:buFontTx/>
              <a:buChar char="-"/>
            </a:pPr>
            <a:endParaRPr lang="fr-BE" sz="2400" dirty="0"/>
          </a:p>
          <a:p>
            <a:pPr marL="457200" indent="-457200">
              <a:buFontTx/>
              <a:buChar char="-"/>
            </a:pPr>
            <a:endParaRPr lang="fr-BE" sz="2400" dirty="0"/>
          </a:p>
          <a:p>
            <a:r>
              <a:rPr lang="fr-BE" sz="2400" dirty="0"/>
              <a:t>- Journée de la mobilité – de l’énergie</a:t>
            </a:r>
            <a:endParaRPr lang="fr-BE" sz="2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16FBD9-350D-4673-904A-79389452E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858" y="4710896"/>
            <a:ext cx="2525873" cy="162096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BF1A1BF-3BE4-4B35-A69D-9F6252A7B1AB}"/>
              </a:ext>
            </a:extLst>
          </p:cNvPr>
          <p:cNvSpPr txBox="1">
            <a:spLocks/>
          </p:cNvSpPr>
          <p:nvPr/>
        </p:nvSpPr>
        <p:spPr>
          <a:xfrm>
            <a:off x="7616142" y="274638"/>
            <a:ext cx="3966258" cy="790233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b="1">
                <a:solidFill>
                  <a:srgbClr val="00ADBA"/>
                </a:solidFill>
              </a:rPr>
              <a:t>GT mobilité</a:t>
            </a:r>
            <a:endParaRPr lang="fr-BE" b="1" dirty="0">
              <a:solidFill>
                <a:srgbClr val="00ADBA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8C869B-B65A-4674-85D8-CD863161F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1301" y="1279469"/>
            <a:ext cx="2939519" cy="248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8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C708BE7-6612-4F2D-9D13-D972171F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 w="28575">
            <a:solidFill>
              <a:srgbClr val="00ADBA"/>
            </a:solidFill>
          </a:ln>
        </p:spPr>
        <p:txBody>
          <a:bodyPr/>
          <a:lstStyle/>
          <a:p>
            <a:pPr algn="l"/>
            <a:r>
              <a:rPr lang="fr-BE" b="1" dirty="0">
                <a:solidFill>
                  <a:srgbClr val="00ADBA"/>
                </a:solidFill>
              </a:rPr>
              <a:t>			GT propreté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776964-D488-41DF-976F-D566E0DEA287}"/>
              </a:ext>
            </a:extLst>
          </p:cNvPr>
          <p:cNvSpPr txBox="1"/>
          <p:nvPr/>
        </p:nvSpPr>
        <p:spPr>
          <a:xfrm>
            <a:off x="515380" y="1718810"/>
            <a:ext cx="1131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6320E1-16A3-4A09-9910-FC61B35034D3}"/>
              </a:ext>
            </a:extLst>
          </p:cNvPr>
          <p:cNvSpPr/>
          <p:nvPr/>
        </p:nvSpPr>
        <p:spPr>
          <a:xfrm>
            <a:off x="957600" y="2984334"/>
            <a:ext cx="9737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200" dirty="0">
                <a:solidFill>
                  <a:srgbClr val="92D050"/>
                </a:solidFill>
              </a:rPr>
              <a:t>Tendre vers le 0 déchet entre les villages pour améliorer la Commune de Gouvy en terme de propreté.</a:t>
            </a:r>
          </a:p>
          <a:p>
            <a:endParaRPr lang="fr-BE" sz="3200" dirty="0">
              <a:solidFill>
                <a:srgbClr val="92D050"/>
              </a:solidFill>
            </a:endParaRPr>
          </a:p>
          <a:p>
            <a:r>
              <a:rPr lang="fr-BE" sz="3200" dirty="0">
                <a:solidFill>
                  <a:srgbClr val="92D050"/>
                </a:solidFill>
              </a:rPr>
              <a:t>3 axes : prévention – traitement – répression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C5576A5-F34A-4EAB-98AE-730B1102309F}"/>
              </a:ext>
            </a:extLst>
          </p:cNvPr>
          <p:cNvSpPr txBox="1">
            <a:spLocks/>
          </p:cNvSpPr>
          <p:nvPr/>
        </p:nvSpPr>
        <p:spPr>
          <a:xfrm>
            <a:off x="-484373" y="1629486"/>
            <a:ext cx="552204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u="sng" dirty="0"/>
              <a:t>Objectif du GT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1B4C-899A-4D4D-BD39-890CA8988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066" y="5129332"/>
            <a:ext cx="1797934" cy="16833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090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stes Propres News #1">
            <a:extLst>
              <a:ext uri="{FF2B5EF4-FFF2-40B4-BE49-F238E27FC236}">
                <a16:creationId xmlns:a16="http://schemas.microsoft.com/office/drawing/2014/main" id="{C716BCE7-2FD9-41FF-B9F9-5EE90E37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81" y="3513882"/>
            <a:ext cx="3344118" cy="33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E124E8-0881-46B5-B3A2-D22072AD9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53520"/>
            <a:ext cx="6424052" cy="21392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D0FA07-99DD-4464-94CF-34A512608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22" y="0"/>
            <a:ext cx="5687130" cy="4202213"/>
          </a:xfrm>
          <a:prstGeom prst="rect">
            <a:avLst/>
          </a:prstGeom>
        </p:spPr>
      </p:pic>
      <p:pic>
        <p:nvPicPr>
          <p:cNvPr id="7" name="Picture 2" descr="Omdenken on Twitter: &amp;quot;@Bart_Groothuis Mooi bordje! Dank je wel voor het  delen!&amp;quot; / Twitter">
            <a:extLst>
              <a:ext uri="{FF2B5EF4-FFF2-40B4-BE49-F238E27FC236}">
                <a16:creationId xmlns:a16="http://schemas.microsoft.com/office/drawing/2014/main" id="{9FEF537B-390B-49F6-B5B1-2803B2F73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5" r="1811" b="19838"/>
          <a:stretch/>
        </p:blipFill>
        <p:spPr bwMode="auto">
          <a:xfrm>
            <a:off x="7222602" y="1754373"/>
            <a:ext cx="3315318" cy="16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181C28C-396C-456C-AC18-2F5500513A93}"/>
              </a:ext>
            </a:extLst>
          </p:cNvPr>
          <p:cNvSpPr txBox="1">
            <a:spLocks/>
          </p:cNvSpPr>
          <p:nvPr/>
        </p:nvSpPr>
        <p:spPr>
          <a:xfrm>
            <a:off x="7222602" y="274638"/>
            <a:ext cx="4359797" cy="905980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b="1" dirty="0">
                <a:solidFill>
                  <a:srgbClr val="00ADBA"/>
                </a:solidFill>
              </a:rPr>
              <a:t>   GT propreté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287D42-9C13-4D5E-8D38-851DF00729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151"/>
          <a:stretch/>
        </p:blipFill>
        <p:spPr>
          <a:xfrm>
            <a:off x="6701441" y="4002755"/>
            <a:ext cx="1152129" cy="256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24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228" y="470037"/>
            <a:ext cx="10972800" cy="1143000"/>
          </a:xfrm>
        </p:spPr>
        <p:txBody>
          <a:bodyPr/>
          <a:lstStyle/>
          <a:p>
            <a:r>
              <a:rPr lang="fr-BE" b="1" u="sng" dirty="0">
                <a:solidFill>
                  <a:srgbClr val="00ADBA"/>
                </a:solidFill>
              </a:rPr>
              <a:t>Date du prochain GT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8111" y="2449241"/>
            <a:ext cx="10972800" cy="30603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dirty="0"/>
              <a:t>GT Mobilité / GT Energie / GT Propreté : </a:t>
            </a:r>
          </a:p>
          <a:p>
            <a:pPr marL="0" indent="0">
              <a:buNone/>
            </a:pPr>
            <a:endParaRPr lang="fr-BE" sz="3600" b="1" dirty="0"/>
          </a:p>
          <a:p>
            <a:pPr marL="0" indent="0" algn="ctr">
              <a:buNone/>
            </a:pPr>
            <a:r>
              <a:rPr lang="fr-BE" sz="3600" b="1" dirty="0"/>
              <a:t>jeudi 06 avril</a:t>
            </a:r>
            <a:endParaRPr lang="fr-BE" b="1" dirty="0"/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1915"/>
          <a:stretch/>
        </p:blipFill>
        <p:spPr>
          <a:xfrm>
            <a:off x="9471375" y="3639245"/>
            <a:ext cx="2433380" cy="32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3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BBD0B7-285C-49EC-87B2-D63D27918B1D}"/>
              </a:ext>
            </a:extLst>
          </p:cNvPr>
          <p:cNvSpPr txBox="1">
            <a:spLocks/>
          </p:cNvSpPr>
          <p:nvPr/>
        </p:nvSpPr>
        <p:spPr>
          <a:xfrm>
            <a:off x="549956" y="154860"/>
            <a:ext cx="10972800" cy="876830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b="1">
                <a:solidFill>
                  <a:srgbClr val="00ADBA"/>
                </a:solidFill>
              </a:rPr>
              <a:t>GT multilinguisme</a:t>
            </a:r>
            <a:endParaRPr lang="fr-BE" b="1" dirty="0">
              <a:solidFill>
                <a:srgbClr val="00ADBA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4A53D7-63DA-4318-907F-FF27CF7F0FDB}"/>
              </a:ext>
            </a:extLst>
          </p:cNvPr>
          <p:cNvSpPr/>
          <p:nvPr/>
        </p:nvSpPr>
        <p:spPr>
          <a:xfrm>
            <a:off x="642552" y="1976145"/>
            <a:ext cx="1142984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33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Améliorer le multilinguisme des enfants : </a:t>
            </a:r>
          </a:p>
          <a:p>
            <a:pPr lvl="0">
              <a:defRPr/>
            </a:pPr>
            <a:r>
              <a:rPr lang="fr-BE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fr-BE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 GT s’est concentré sur les stages bilingues + la promotion et la</a:t>
            </a:r>
          </a:p>
          <a:p>
            <a:pPr lvl="0">
              <a:defRPr/>
            </a:pPr>
            <a:r>
              <a:rPr lang="fr-BE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communication de ceux-ci (bulletin communal, réseaux sociaux, …)</a:t>
            </a:r>
            <a:endParaRPr lang="fr-BE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defRPr/>
            </a:pPr>
            <a:endParaRPr lang="fr-BE" sz="2400" b="1" dirty="0">
              <a:solidFill>
                <a:srgbClr val="33CCC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defRPr/>
            </a:pPr>
            <a:endParaRPr lang="fr-BE" sz="2400" b="1" dirty="0">
              <a:solidFill>
                <a:srgbClr val="33CCC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fr-BE" sz="3200" b="1" dirty="0">
                <a:solidFill>
                  <a:srgbClr val="33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Améliorer le multilinguisme des adultes</a:t>
            </a:r>
          </a:p>
          <a:p>
            <a:pPr marL="457200" lvl="0" indent="-190500">
              <a:buFont typeface="Arial" panose="020B0604020202020204" pitchFamily="34" charset="0"/>
              <a:buChar char="•"/>
              <a:defRPr/>
            </a:pPr>
            <a:r>
              <a:rPr lang="fr-BE" sz="2800" b="1" dirty="0">
                <a:solidFill>
                  <a:srgbClr val="33CC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Acteurs du tourisme</a:t>
            </a:r>
          </a:p>
          <a:p>
            <a:pPr lvl="0">
              <a:defRPr/>
            </a:pPr>
            <a:r>
              <a:rPr lang="fr-BE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fr-BE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Sondage via le SI + proposition de cours à l’ILEPS Vielsalm</a:t>
            </a:r>
          </a:p>
          <a:p>
            <a:pPr marL="457200" lvl="0" indent="-190500">
              <a:buFont typeface="Arial" panose="020B0604020202020204" pitchFamily="34" charset="0"/>
              <a:buChar char="•"/>
              <a:defRPr/>
            </a:pPr>
            <a:r>
              <a:rPr lang="fr-BE" sz="2800" b="1" dirty="0">
                <a:solidFill>
                  <a:srgbClr val="33CC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Demandeurs d’emploi</a:t>
            </a:r>
          </a:p>
          <a:p>
            <a:pPr>
              <a:defRPr/>
            </a:pPr>
            <a:r>
              <a:rPr lang="fr-FR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fr-F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Création</a:t>
            </a:r>
            <a:r>
              <a:rPr lang="fr-BE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2 répertoires concernant l’apprentissage de l’allemand                                                	et du luxembourgeois - cours et formations pour adultes.</a:t>
            </a:r>
          </a:p>
          <a:p>
            <a:pPr lvl="0">
              <a:defRPr/>
            </a:pPr>
            <a:endParaRPr lang="fr-BE" sz="2800" b="1" dirty="0">
              <a:solidFill>
                <a:srgbClr val="33CCC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defRPr/>
            </a:pPr>
            <a:endParaRPr lang="fr-FR" sz="28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7CF9CC-6F7D-4B5B-BA57-F0705BA8A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11" y="1577792"/>
            <a:ext cx="2113396" cy="16315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7F8799-A35B-479D-8D90-A896EDF1A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03" y="3755436"/>
            <a:ext cx="2113397" cy="16125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12F760-6D0B-4C75-89EE-7FAD5008E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248" y="1455692"/>
            <a:ext cx="5721752" cy="5356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6483907-6147-4D74-9A2E-E25265FEAAC5}"/>
              </a:ext>
            </a:extLst>
          </p:cNvPr>
          <p:cNvSpPr txBox="1">
            <a:spLocks/>
          </p:cNvSpPr>
          <p:nvPr/>
        </p:nvSpPr>
        <p:spPr>
          <a:xfrm>
            <a:off x="-689333" y="1214326"/>
            <a:ext cx="552204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u="sng" dirty="0"/>
              <a:t>Objectifs du GT</a:t>
            </a:r>
          </a:p>
        </p:txBody>
      </p:sp>
    </p:spTree>
    <p:extLst>
      <p:ext uri="{BB962C8B-B14F-4D97-AF65-F5344CB8AC3E}">
        <p14:creationId xmlns:p14="http://schemas.microsoft.com/office/powerpoint/2010/main" val="193110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DD0F4A-04B7-4F9A-96FA-A2DB45211780}"/>
              </a:ext>
            </a:extLst>
          </p:cNvPr>
          <p:cNvSpPr/>
          <p:nvPr/>
        </p:nvSpPr>
        <p:spPr>
          <a:xfrm>
            <a:off x="696685" y="2272166"/>
            <a:ext cx="10479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3200" b="1" dirty="0">
                <a:solidFill>
                  <a:srgbClr val="33CCCC"/>
                </a:solidFill>
              </a:rPr>
              <a:t>Recensement des sentiers à préserver / promouvoir</a:t>
            </a:r>
          </a:p>
          <a:p>
            <a:pPr lvl="0">
              <a:defRPr/>
            </a:pPr>
            <a:endParaRPr lang="fr-BE" sz="3200" b="1" dirty="0">
              <a:solidFill>
                <a:srgbClr val="33CCCC"/>
              </a:solidFill>
            </a:endParaRPr>
          </a:p>
          <a:p>
            <a:pPr>
              <a:defRPr/>
            </a:pPr>
            <a:r>
              <a:rPr lang="fr-BE" sz="3200" b="1" dirty="0">
                <a:solidFill>
                  <a:srgbClr val="33CCCC"/>
                </a:solidFill>
              </a:rPr>
              <a:t>	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9EC9FEC-2A89-45E7-BE62-2BF305A0B874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963035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/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b="1" dirty="0">
                <a:solidFill>
                  <a:srgbClr val="00ADBA"/>
                </a:solidFill>
              </a:rPr>
              <a:t>GT sentiers traditionnels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B2E738-91A6-4401-B041-7583005B0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43" y="3696058"/>
            <a:ext cx="4575858" cy="3196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10D35B-74A6-4DD5-9016-D95F121A4962}"/>
              </a:ext>
            </a:extLst>
          </p:cNvPr>
          <p:cNvSpPr/>
          <p:nvPr/>
        </p:nvSpPr>
        <p:spPr>
          <a:xfrm>
            <a:off x="792283" y="430883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BE" sz="2800" b="1" dirty="0">
                <a:solidFill>
                  <a:srgbClr val="33CCCC"/>
                </a:solidFill>
              </a:rPr>
              <a:t>Audit des 36 balades balisées sur            la commune.</a:t>
            </a:r>
          </a:p>
          <a:p>
            <a:pPr lvl="0">
              <a:defRPr/>
            </a:pPr>
            <a:endParaRPr lang="fr-FR" sz="2800" b="1" dirty="0">
              <a:solidFill>
                <a:srgbClr val="33CCCC"/>
              </a:solidFill>
            </a:endParaRPr>
          </a:p>
          <a:p>
            <a:pPr marL="0" lvl="1">
              <a:defRPr/>
            </a:pPr>
            <a:r>
              <a:rPr lang="fr-BE" sz="2800" b="1" dirty="0">
                <a:solidFill>
                  <a:srgbClr val="33CCCC"/>
                </a:solidFill>
              </a:rPr>
              <a:t>Création d’une association</a:t>
            </a:r>
          </a:p>
          <a:p>
            <a:pPr marL="0" lvl="1">
              <a:defRPr/>
            </a:pPr>
            <a:r>
              <a:rPr lang="fr-BE" sz="2800" b="1" dirty="0">
                <a:solidFill>
                  <a:srgbClr val="33CCCC"/>
                </a:solidFill>
              </a:rPr>
              <a:t> « Gouvy, Chemins et Sentiers »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4AB7B33-7FE2-46D0-AB5B-CF43C161CB63}"/>
              </a:ext>
            </a:extLst>
          </p:cNvPr>
          <p:cNvSpPr txBox="1">
            <a:spLocks/>
          </p:cNvSpPr>
          <p:nvPr/>
        </p:nvSpPr>
        <p:spPr>
          <a:xfrm>
            <a:off x="-704292" y="1479015"/>
            <a:ext cx="552204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b="1" u="sng" dirty="0"/>
              <a:t>Objectif du GT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2DE2C8-D368-4B88-A435-DA28BECD8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478" y="2506144"/>
            <a:ext cx="5522049" cy="35195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ADC2AA-4BEB-428F-A47A-BB061C56A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248" y="1501058"/>
            <a:ext cx="5721752" cy="53569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95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390" y="593685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 fontScale="90000"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4. Etat d’avancement des projets conventionnés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A2BB82-4E6E-417A-B01C-0190B097C5D1}"/>
              </a:ext>
            </a:extLst>
          </p:cNvPr>
          <p:cNvSpPr txBox="1"/>
          <p:nvPr/>
        </p:nvSpPr>
        <p:spPr>
          <a:xfrm>
            <a:off x="779010" y="2772019"/>
            <a:ext cx="119938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>
                <a:solidFill>
                  <a:prstClr val="black"/>
                </a:solidFill>
                <a:latin typeface="Calibri"/>
              </a:rPr>
              <a:t>	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Réaménagement de la rue de la</a:t>
            </a:r>
            <a:r>
              <a:rPr kumimoji="0" lang="fr-F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gare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F10249-6BD6-4442-B5A8-8A9FAE12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577" y="2490655"/>
            <a:ext cx="4043423" cy="26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80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7694283" y="2090876"/>
            <a:ext cx="3451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Voirie régionale</a:t>
            </a:r>
          </a:p>
          <a:p>
            <a:r>
              <a:rPr lang="fr-BE" sz="2800" b="1" dirty="0"/>
              <a:t>Espaces SNCB</a:t>
            </a:r>
          </a:p>
          <a:p>
            <a:r>
              <a:rPr lang="fr-BE" sz="2800" b="1" dirty="0"/>
              <a:t>Espaces TEC</a:t>
            </a:r>
          </a:p>
          <a:p>
            <a:r>
              <a:rPr lang="fr-BE" sz="2800" b="1" dirty="0"/>
              <a:t>Arrivée RAVEL</a:t>
            </a:r>
          </a:p>
          <a:p>
            <a:r>
              <a:rPr lang="fr-BE" sz="2800" b="1" dirty="0"/>
              <a:t>Espaces communaux</a:t>
            </a:r>
            <a:endParaRPr lang="fr-BE" sz="24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1" y="2181136"/>
            <a:ext cx="7067419" cy="30555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590111" y="5199419"/>
            <a:ext cx="4268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solidFill>
                  <a:srgbClr val="FFC000"/>
                </a:solidFill>
              </a:rPr>
              <a:t>Financement DR possible </a:t>
            </a:r>
            <a:endParaRPr lang="fr-BE" sz="2400" b="1" dirty="0">
              <a:solidFill>
                <a:srgbClr val="FFC000"/>
              </a:solidFill>
            </a:endParaRPr>
          </a:p>
        </p:txBody>
      </p:sp>
      <p:sp>
        <p:nvSpPr>
          <p:cNvPr id="3" name="Flèche droite 2"/>
          <p:cNvSpPr/>
          <p:nvPr/>
        </p:nvSpPr>
        <p:spPr>
          <a:xfrm rot="3156145">
            <a:off x="8582166" y="4603936"/>
            <a:ext cx="723498" cy="38335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8216511" y="5722639"/>
            <a:ext cx="4360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/>
              <a:t>Subvention : 80% </a:t>
            </a:r>
          </a:p>
          <a:p>
            <a:r>
              <a:rPr lang="fr-BE" sz="2400" dirty="0"/>
              <a:t>Plafond : 400.000 €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2FFA7-2659-444D-B057-AF0E63EB2E53}"/>
              </a:ext>
            </a:extLst>
          </p:cNvPr>
          <p:cNvSpPr/>
          <p:nvPr/>
        </p:nvSpPr>
        <p:spPr>
          <a:xfrm>
            <a:off x="1364390" y="304364"/>
            <a:ext cx="71847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00ADBA"/>
                </a:solidFill>
              </a:rPr>
              <a:t>Réaménagement de la rue de la gare</a:t>
            </a:r>
            <a:endParaRPr lang="fr-BE" sz="3600" dirty="0"/>
          </a:p>
          <a:p>
            <a:pPr algn="ctr"/>
            <a:r>
              <a:rPr lang="fr-FR" sz="2400" dirty="0"/>
              <a:t>Fiche projet PCDR - </a:t>
            </a:r>
            <a:r>
              <a:rPr lang="fr-BE" sz="2400" dirty="0"/>
              <a:t>2</a:t>
            </a:r>
            <a:r>
              <a:rPr lang="fr-BE" sz="2400" baseline="30000" dirty="0"/>
              <a:t>ième</a:t>
            </a:r>
            <a:r>
              <a:rPr lang="fr-BE" sz="2400" dirty="0"/>
              <a:t> demande de convention</a:t>
            </a:r>
          </a:p>
        </p:txBody>
      </p:sp>
    </p:spTree>
    <p:extLst>
      <p:ext uri="{BB962C8B-B14F-4D97-AF65-F5344CB8AC3E}">
        <p14:creationId xmlns:p14="http://schemas.microsoft.com/office/powerpoint/2010/main" val="1938263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9BDD7-A0D5-4358-99A7-0E1BF631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261" y="2190070"/>
            <a:ext cx="5017477" cy="1766110"/>
          </a:xfrm>
        </p:spPr>
        <p:txBody>
          <a:bodyPr/>
          <a:lstStyle/>
          <a:p>
            <a:r>
              <a:rPr lang="fr-BE" sz="5000" dirty="0"/>
              <a:t>Budget </a:t>
            </a:r>
            <a:br>
              <a:rPr lang="fr-BE" sz="5000" dirty="0"/>
            </a:br>
            <a:r>
              <a:rPr lang="fr-BE" sz="5000" dirty="0"/>
              <a:t>participatif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62EADB-4DFD-4389-840E-5D859207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594">
            <a:off x="9057263" y="2706456"/>
            <a:ext cx="2276418" cy="32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1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4C242AE-7BB9-4067-9764-3EB7C357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887397"/>
            <a:ext cx="90678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01C1CC-7C6E-4592-8D06-9430FD73B7DE}"/>
              </a:ext>
            </a:extLst>
          </p:cNvPr>
          <p:cNvSpPr/>
          <p:nvPr/>
        </p:nvSpPr>
        <p:spPr>
          <a:xfrm>
            <a:off x="1342181" y="370660"/>
            <a:ext cx="10197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200" b="1" dirty="0">
                <a:solidFill>
                  <a:srgbClr val="00ADBA"/>
                </a:solidFill>
              </a:rPr>
              <a:t>Schéma d’aménagement de l’espace de convivialité </a:t>
            </a:r>
          </a:p>
          <a:p>
            <a:pPr algn="ctr"/>
            <a:r>
              <a:rPr lang="fr-BE" sz="2400" b="1" dirty="0">
                <a:solidFill>
                  <a:srgbClr val="00ADBA"/>
                </a:solidFill>
              </a:rPr>
              <a:t>Périmètre pris en charge par la DGO3</a:t>
            </a:r>
          </a:p>
        </p:txBody>
      </p:sp>
    </p:spTree>
    <p:extLst>
      <p:ext uri="{BB962C8B-B14F-4D97-AF65-F5344CB8AC3E}">
        <p14:creationId xmlns:p14="http://schemas.microsoft.com/office/powerpoint/2010/main" val="780828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242C23-F20D-4D25-96D7-87B3D3FA85A3}"/>
              </a:ext>
            </a:extLst>
          </p:cNvPr>
          <p:cNvSpPr/>
          <p:nvPr/>
        </p:nvSpPr>
        <p:spPr>
          <a:xfrm>
            <a:off x="497712" y="1366855"/>
            <a:ext cx="11609407" cy="558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Prévoir bancs, tables, un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véritable espace pique-nique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Les bancs, panneaux, sculpture doivent rester localisés près du Syndicat d’Initiative.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Intégrer un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espace couvert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, utile tant aux habitants qu’aux touristes, point de rassemblement pour les jeunes du coin.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Regrouper les éléments disparates 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actuels (machines à lessiver, panneaux bus, ..) et à venir (bornes)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Agrandir l’espace dédié aux enfants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Ajouter un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panneau explicatif 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concernant la sculpture.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Créer un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écran de verdure 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entre l’espace de convivialité et les voies de chemin de fer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Alterner les espaces de plantations.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Les modules de fitness ne sont pas indiqués dans cet espace plutôt prévoir des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éléments « nature » 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type pierres, bois, … sur lesquels les enfants pourront grimper.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Accorder une attention particulière à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l’aménagement au sortir de la gare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D82131-6A3A-4152-B7B7-ADCA374601E6}"/>
              </a:ext>
            </a:extLst>
          </p:cNvPr>
          <p:cNvSpPr/>
          <p:nvPr/>
        </p:nvSpPr>
        <p:spPr>
          <a:xfrm>
            <a:off x="497712" y="289637"/>
            <a:ext cx="10197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200" b="1" dirty="0">
                <a:solidFill>
                  <a:srgbClr val="00ADBA"/>
                </a:solidFill>
              </a:rPr>
              <a:t>Schéma d’aménagement de l’espace de convivialité </a:t>
            </a:r>
          </a:p>
          <a:p>
            <a:pPr algn="ctr"/>
            <a:r>
              <a:rPr lang="fr-BE" sz="3200" b="1" dirty="0">
                <a:solidFill>
                  <a:srgbClr val="FF0000"/>
                </a:solidFill>
              </a:rPr>
              <a:t>Avis CLDR</a:t>
            </a:r>
          </a:p>
        </p:txBody>
      </p:sp>
    </p:spTree>
    <p:extLst>
      <p:ext uri="{BB962C8B-B14F-4D97-AF65-F5344CB8AC3E}">
        <p14:creationId xmlns:p14="http://schemas.microsoft.com/office/powerpoint/2010/main" val="3561669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390" y="593685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 fontScale="90000"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4. Etat d’avancement des projets conventionnés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A2BB82-4E6E-417A-B01C-0190B097C5D1}"/>
              </a:ext>
            </a:extLst>
          </p:cNvPr>
          <p:cNvSpPr txBox="1"/>
          <p:nvPr/>
        </p:nvSpPr>
        <p:spPr>
          <a:xfrm>
            <a:off x="915388" y="3128876"/>
            <a:ext cx="70827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prstClr val="black"/>
                </a:solidFill>
                <a:latin typeface="Calibri"/>
              </a:rPr>
              <a:t>Amélioration de la mobilité douce par                                                    des aménagements de chemins de liaison </a:t>
            </a:r>
            <a:endParaRPr kumimoji="0" lang="fr-FR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F10249-6BD6-4442-B5A8-8A9FAE12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577" y="2490655"/>
            <a:ext cx="4043423" cy="26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60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18C901-6F83-4ED1-A008-728AE288DC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0" y="783311"/>
            <a:ext cx="7094740" cy="28201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BC2620-2CF3-494A-B23B-87A79ECD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382" y="3515725"/>
            <a:ext cx="7897235" cy="33422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00A359-8AC7-47A5-A982-0DE595034FD6}"/>
              </a:ext>
            </a:extLst>
          </p:cNvPr>
          <p:cNvSpPr txBox="1"/>
          <p:nvPr/>
        </p:nvSpPr>
        <p:spPr>
          <a:xfrm>
            <a:off x="221672" y="178767"/>
            <a:ext cx="883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F0"/>
                </a:solidFill>
              </a:rPr>
              <a:t>Présentation avancées du projet de mobilité douce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C16057-4584-4DE2-81B5-6B913A0831BE}"/>
              </a:ext>
            </a:extLst>
          </p:cNvPr>
          <p:cNvSpPr txBox="1"/>
          <p:nvPr/>
        </p:nvSpPr>
        <p:spPr>
          <a:xfrm>
            <a:off x="561153" y="866876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</a:rPr>
              <a:t> La fiche-projet</a:t>
            </a:r>
          </a:p>
        </p:txBody>
      </p:sp>
    </p:spTree>
    <p:extLst>
      <p:ext uri="{BB962C8B-B14F-4D97-AF65-F5344CB8AC3E}">
        <p14:creationId xmlns:p14="http://schemas.microsoft.com/office/powerpoint/2010/main" val="3200672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F1A71B-5A9B-4A4A-8534-5317A1F21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873" y="444049"/>
            <a:ext cx="9036553" cy="17689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C49413-B544-4B29-BE99-ED1E9CC5B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00" y="2635859"/>
            <a:ext cx="7286625" cy="4048125"/>
          </a:xfrm>
          <a:prstGeom prst="rect">
            <a:avLst/>
          </a:prstGeom>
        </p:spPr>
      </p:pic>
      <p:sp>
        <p:nvSpPr>
          <p:cNvPr id="6" name="Flèche : courbe vers la droite 5">
            <a:extLst>
              <a:ext uri="{FF2B5EF4-FFF2-40B4-BE49-F238E27FC236}">
                <a16:creationId xmlns:a16="http://schemas.microsoft.com/office/drawing/2014/main" id="{C74DD961-FE97-4ED5-A095-7A8EFD61D1F7}"/>
              </a:ext>
            </a:extLst>
          </p:cNvPr>
          <p:cNvSpPr/>
          <p:nvPr/>
        </p:nvSpPr>
        <p:spPr>
          <a:xfrm>
            <a:off x="2246819" y="575605"/>
            <a:ext cx="933254" cy="3580758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CD3BC4D-0DDB-46C9-990C-DF3265EED7B4}"/>
              </a:ext>
            </a:extLst>
          </p:cNvPr>
          <p:cNvSpPr/>
          <p:nvPr/>
        </p:nvSpPr>
        <p:spPr>
          <a:xfrm>
            <a:off x="7809679" y="6314146"/>
            <a:ext cx="1866507" cy="543854"/>
          </a:xfrm>
          <a:prstGeom prst="ellipse">
            <a:avLst/>
          </a:prstGeom>
          <a:noFill/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D306C3-E09F-4408-A7BB-3C757DC8E87A}"/>
              </a:ext>
            </a:extLst>
          </p:cNvPr>
          <p:cNvSpPr txBox="1"/>
          <p:nvPr/>
        </p:nvSpPr>
        <p:spPr>
          <a:xfrm>
            <a:off x="172728" y="777758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</a:rPr>
              <a:t>La fiche-projet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2C79E13-98BA-4E23-AE65-A22D5B0D120E}"/>
              </a:ext>
            </a:extLst>
          </p:cNvPr>
          <p:cNvSpPr/>
          <p:nvPr/>
        </p:nvSpPr>
        <p:spPr>
          <a:xfrm>
            <a:off x="3173601" y="3762201"/>
            <a:ext cx="1006430" cy="394162"/>
          </a:xfrm>
          <a:prstGeom prst="ellipse">
            <a:avLst/>
          </a:prstGeom>
          <a:noFill/>
          <a:ln w="571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0360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FCC2D0-96D5-4576-ABA4-92BEBE04F1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1880" y="1220354"/>
            <a:ext cx="6364701" cy="4417292"/>
          </a:xfrm>
          <a:prstGeom prst="rect">
            <a:avLst/>
          </a:prstGeom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08EA6EC3-665E-4722-9B66-4BC9BC82B3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61" y="949856"/>
            <a:ext cx="6346825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7D72F4D8-6787-468A-878A-7B75F54E80AF}"/>
              </a:ext>
            </a:extLst>
          </p:cNvPr>
          <p:cNvSpPr/>
          <p:nvPr/>
        </p:nvSpPr>
        <p:spPr>
          <a:xfrm>
            <a:off x="212436" y="3548287"/>
            <a:ext cx="886691" cy="210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21E0D8F5-4272-4E21-B1EA-6451F14F843C}"/>
              </a:ext>
            </a:extLst>
          </p:cNvPr>
          <p:cNvSpPr/>
          <p:nvPr/>
        </p:nvSpPr>
        <p:spPr>
          <a:xfrm>
            <a:off x="4355350" y="2426736"/>
            <a:ext cx="3481300" cy="236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9CCDB9-37BB-4E6E-8ACA-832FC0D7C415}"/>
              </a:ext>
            </a:extLst>
          </p:cNvPr>
          <p:cNvSpPr txBox="1"/>
          <p:nvPr/>
        </p:nvSpPr>
        <p:spPr>
          <a:xfrm>
            <a:off x="212436" y="246649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</a:rPr>
              <a:t>Projet PCDR = procédure DR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2EB3F0-7B97-45DB-8CF5-D713EF5CDD97}"/>
              </a:ext>
            </a:extLst>
          </p:cNvPr>
          <p:cNvSpPr/>
          <p:nvPr/>
        </p:nvSpPr>
        <p:spPr>
          <a:xfrm>
            <a:off x="790042" y="846220"/>
            <a:ext cx="2331849" cy="54385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032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E79A51-7FEF-4064-81B2-4A6308517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897623"/>
            <a:ext cx="9171276" cy="58597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AAC1DF3-FF7F-4B7D-8CC2-EE4B2AE6C8A9}"/>
              </a:ext>
            </a:extLst>
          </p:cNvPr>
          <p:cNvSpPr txBox="1"/>
          <p:nvPr/>
        </p:nvSpPr>
        <p:spPr>
          <a:xfrm>
            <a:off x="212436" y="246649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</a:rPr>
              <a:t>Projet PCDR = procédure DR = subsides DR </a:t>
            </a:r>
            <a:r>
              <a:rPr lang="fr-BE" sz="2400" b="1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fr-BE" sz="2400" b="1" dirty="0">
              <a:solidFill>
                <a:srgbClr val="00B0F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8897177-8370-4504-B564-4E2744434B68}"/>
              </a:ext>
            </a:extLst>
          </p:cNvPr>
          <p:cNvSpPr/>
          <p:nvPr/>
        </p:nvSpPr>
        <p:spPr>
          <a:xfrm>
            <a:off x="5837382" y="5416523"/>
            <a:ext cx="1145309" cy="54385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8225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F41EAD-6275-4454-847D-5409E88213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056" y="914422"/>
            <a:ext cx="7697948" cy="56969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775C17-9B6D-4C89-B430-B79410E30870}"/>
              </a:ext>
            </a:extLst>
          </p:cNvPr>
          <p:cNvSpPr txBox="1"/>
          <p:nvPr/>
        </p:nvSpPr>
        <p:spPr>
          <a:xfrm>
            <a:off x="212437" y="246649"/>
            <a:ext cx="5113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00B0F0"/>
                </a:solidFill>
              </a:rPr>
              <a:t>Engagement Auteur de Projet </a:t>
            </a:r>
          </a:p>
          <a:p>
            <a:endParaRPr lang="fr-BE" sz="2400" b="1" dirty="0">
              <a:solidFill>
                <a:srgbClr val="00B0F0"/>
              </a:solidFill>
            </a:endParaRPr>
          </a:p>
          <a:p>
            <a:r>
              <a:rPr lang="fr-BE" sz="2400" b="1" dirty="0">
                <a:solidFill>
                  <a:srgbClr val="00B0F0"/>
                </a:solidFill>
              </a:rPr>
              <a:t>Et …</a:t>
            </a:r>
          </a:p>
          <a:p>
            <a:endParaRPr lang="fr-BE" sz="2400" b="1" dirty="0">
              <a:solidFill>
                <a:srgbClr val="00B0F0"/>
              </a:solidFill>
            </a:endParaRPr>
          </a:p>
          <a:p>
            <a:r>
              <a:rPr lang="fr-BE" sz="2400" b="1" dirty="0">
                <a:solidFill>
                  <a:srgbClr val="00B0F0"/>
                </a:solidFill>
              </a:rPr>
              <a:t>DEVIS !!</a:t>
            </a:r>
          </a:p>
        </p:txBody>
      </p:sp>
    </p:spTree>
    <p:extLst>
      <p:ext uri="{BB962C8B-B14F-4D97-AF65-F5344CB8AC3E}">
        <p14:creationId xmlns:p14="http://schemas.microsoft.com/office/powerpoint/2010/main" val="1932733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F41EAD-6275-4454-847D-5409E88213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" y="-29497"/>
            <a:ext cx="4198311" cy="31069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4CC007-3409-40E9-B291-8337425B30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" y="3276202"/>
            <a:ext cx="8109897" cy="3512510"/>
          </a:xfrm>
          <a:prstGeom prst="rect">
            <a:avLst/>
          </a:prstGeom>
          <a:ln w="47625">
            <a:solidFill>
              <a:srgbClr val="00B0F0"/>
            </a:solidFill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EE34CD1-0D50-4E2F-B482-4E8C71C5BA47}"/>
              </a:ext>
            </a:extLst>
          </p:cNvPr>
          <p:cNvCxnSpPr>
            <a:cxnSpLocks/>
          </p:cNvCxnSpPr>
          <p:nvPr/>
        </p:nvCxnSpPr>
        <p:spPr>
          <a:xfrm>
            <a:off x="1347019" y="899651"/>
            <a:ext cx="1897626" cy="860323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DEF1C76-731D-4EA2-87CA-C0FCE2A48FAB}"/>
              </a:ext>
            </a:extLst>
          </p:cNvPr>
          <p:cNvCxnSpPr>
            <a:cxnSpLocks/>
          </p:cNvCxnSpPr>
          <p:nvPr/>
        </p:nvCxnSpPr>
        <p:spPr>
          <a:xfrm>
            <a:off x="3355680" y="1806078"/>
            <a:ext cx="360914" cy="760141"/>
          </a:xfrm>
          <a:prstGeom prst="straightConnector1">
            <a:avLst/>
          </a:prstGeom>
          <a:ln w="57150">
            <a:solidFill>
              <a:srgbClr val="C32D9F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61BA684B-FB4B-449B-BEDC-4BF0A0CF91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499" y="-29497"/>
            <a:ext cx="7520113" cy="3106994"/>
          </a:xfrm>
          <a:prstGeom prst="rect">
            <a:avLst/>
          </a:prstGeom>
          <a:ln w="69850">
            <a:solidFill>
              <a:srgbClr val="C32D9F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CE42CE-DA3B-640E-0A43-76F8D63B6CC5}"/>
              </a:ext>
            </a:extLst>
          </p:cNvPr>
          <p:cNvSpPr txBox="1"/>
          <p:nvPr/>
        </p:nvSpPr>
        <p:spPr>
          <a:xfrm>
            <a:off x="8785781" y="4015817"/>
            <a:ext cx="2809189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Estimation avant étude: </a:t>
            </a:r>
          </a:p>
          <a:p>
            <a:pPr algn="ctr"/>
            <a:r>
              <a:rPr lang="fr-BE" dirty="0"/>
              <a:t>899,916,93 € TVAC</a:t>
            </a:r>
          </a:p>
          <a:p>
            <a:pPr algn="ctr"/>
            <a:endParaRPr lang="fr-BE" dirty="0"/>
          </a:p>
          <a:p>
            <a:pPr algn="ctr"/>
            <a:r>
              <a:rPr lang="fr-BE" dirty="0"/>
              <a:t>Estimation après étude: </a:t>
            </a:r>
            <a:r>
              <a:rPr lang="fr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1.807.306,19 € TVAC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B5EAEB-B10F-4964-8E78-8B2FFD887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8"/>
          <a:stretch/>
        </p:blipFill>
        <p:spPr>
          <a:xfrm>
            <a:off x="4491499" y="-29497"/>
            <a:ext cx="7520113" cy="31155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4501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35C1FD-79CE-4D72-ABCE-57660909B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973" y="0"/>
            <a:ext cx="804102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FE3CE4-F65B-48F3-88ED-2D243DC7E04C}"/>
              </a:ext>
            </a:extLst>
          </p:cNvPr>
          <p:cNvSpPr/>
          <p:nvPr/>
        </p:nvSpPr>
        <p:spPr>
          <a:xfrm>
            <a:off x="167149" y="1238149"/>
            <a:ext cx="37979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fr-BE" sz="3200" b="1" dirty="0">
                <a:latin typeface="Calibri" panose="020F0502020204030204" pitchFamily="34" charset="0"/>
              </a:rPr>
              <a:t>1 198 000€ HTVA </a:t>
            </a:r>
          </a:p>
          <a:p>
            <a:pPr marL="0" lvl="1">
              <a:spcAft>
                <a:spcPts val="0"/>
              </a:spcAft>
            </a:pPr>
            <a:endParaRPr lang="fr-B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6213" lvl="2" indent="-176213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Dans ce montant, il y a </a:t>
            </a:r>
          </a:p>
          <a:p>
            <a:pPr marL="0" lvl="2">
              <a:spcAft>
                <a:spcPts val="0"/>
              </a:spcAft>
            </a:pP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- 160 000€ de plantation de haies</a:t>
            </a:r>
            <a:endParaRPr lang="fr-B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2" indent="-342900">
              <a:spcAft>
                <a:spcPts val="0"/>
              </a:spcAft>
              <a:buFontTx/>
              <a:buChar char="-"/>
            </a:pP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47000€ de clôture agricole</a:t>
            </a:r>
            <a:endParaRPr lang="fr-B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6213" lvl="2" indent="-176213">
              <a:buFont typeface="Wingdings" panose="05000000000000000000" pitchFamily="2" charset="2"/>
              <a:buChar char=""/>
            </a:pPr>
            <a:r>
              <a:rPr lang="fr-BE" sz="2400" dirty="0">
                <a:latin typeface="Calibri" panose="020F0502020204030204" pitchFamily="34" charset="0"/>
              </a:rPr>
              <a:t>Variante technique possible : suppression des bordures, remplacées par une couche d’hydrocarboné supplémentaire : économie de 90 000€ possible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0A00A-5082-4CC0-A940-49084F68F5B7}"/>
              </a:ext>
            </a:extLst>
          </p:cNvPr>
          <p:cNvSpPr/>
          <p:nvPr/>
        </p:nvSpPr>
        <p:spPr>
          <a:xfrm>
            <a:off x="348581" y="249149"/>
            <a:ext cx="281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Cherain - Montleban</a:t>
            </a:r>
          </a:p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PROJET de base</a:t>
            </a:r>
            <a:endParaRPr lang="fr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8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89B72-4C8D-4213-9DDC-9044B0DC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96023"/>
          </a:xfrm>
        </p:spPr>
        <p:txBody>
          <a:bodyPr>
            <a:noAutofit/>
          </a:bodyPr>
          <a:lstStyle/>
          <a:p>
            <a:r>
              <a:rPr lang="fr-FR" sz="4000" dirty="0"/>
              <a:t>Résumé en vidéo </a:t>
            </a:r>
            <a:endParaRPr lang="fr-BE" sz="4000" dirty="0"/>
          </a:p>
        </p:txBody>
      </p:sp>
      <p:pic>
        <p:nvPicPr>
          <p:cNvPr id="4" name="GOUVY - Vidéo Budget Participatif ">
            <a:hlinkClick r:id="" action="ppaction://media"/>
            <a:extLst>
              <a:ext uri="{FF2B5EF4-FFF2-40B4-BE49-F238E27FC236}">
                <a16:creationId xmlns:a16="http://schemas.microsoft.com/office/drawing/2014/main" id="{9DA3743A-A5EB-42C3-A6B7-42E824418E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700" y="1476375"/>
            <a:ext cx="7829550" cy="4403725"/>
          </a:xfrm>
        </p:spPr>
      </p:pic>
    </p:spTree>
    <p:extLst>
      <p:ext uri="{BB962C8B-B14F-4D97-AF65-F5344CB8AC3E}">
        <p14:creationId xmlns:p14="http://schemas.microsoft.com/office/powerpoint/2010/main" val="9946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FD5633F-90D1-4D29-AAAF-B542911D7B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009" y="0"/>
            <a:ext cx="796699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AE6A7C-AD1B-4D52-8097-ABED48933431}"/>
              </a:ext>
            </a:extLst>
          </p:cNvPr>
          <p:cNvSpPr/>
          <p:nvPr/>
        </p:nvSpPr>
        <p:spPr>
          <a:xfrm>
            <a:off x="73891" y="1666617"/>
            <a:ext cx="41511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fr-BE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1 065 000€</a:t>
            </a:r>
            <a:r>
              <a:rPr lang="fr-BE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HTVA</a:t>
            </a:r>
          </a:p>
          <a:p>
            <a:pPr marL="0" lvl="1">
              <a:spcAft>
                <a:spcPts val="0"/>
              </a:spcAft>
            </a:pPr>
            <a:endParaRPr lang="fr-BE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 lvl="2" indent="-268288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Dans ce montant, il y a </a:t>
            </a:r>
          </a:p>
          <a:p>
            <a:pPr marL="434975" lvl="2" indent="-342900">
              <a:spcAft>
                <a:spcPts val="0"/>
              </a:spcAft>
              <a:buFontTx/>
              <a:buChar char="-"/>
            </a:pP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50 000€ de plantation</a:t>
            </a:r>
            <a:endParaRPr lang="fr-BE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34975" lvl="2" indent="-342900">
              <a:spcAft>
                <a:spcPts val="0"/>
              </a:spcAft>
              <a:buFontTx/>
              <a:buChar char="-"/>
            </a:pP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13000€ de clôture agricole</a:t>
            </a:r>
            <a:endParaRPr lang="fr-B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 lvl="2" indent="-268288">
              <a:buFont typeface="Wingdings" panose="05000000000000000000" pitchFamily="2" charset="2"/>
              <a:buChar char=""/>
            </a:pPr>
            <a:r>
              <a:rPr lang="fr-BE" sz="2400" dirty="0">
                <a:latin typeface="Calibri" panose="020F0502020204030204" pitchFamily="34" charset="0"/>
              </a:rPr>
              <a:t>Dans ce montant, l’acier pour l’armaturage de la dalle est de 191 000€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A527BD-747F-467D-8E80-A92F398CD8E8}"/>
              </a:ext>
            </a:extLst>
          </p:cNvPr>
          <p:cNvSpPr/>
          <p:nvPr/>
        </p:nvSpPr>
        <p:spPr>
          <a:xfrm>
            <a:off x="7398326" y="0"/>
            <a:ext cx="4793673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1700" b="1" dirty="0">
                <a:solidFill>
                  <a:srgbClr val="FF0000"/>
                </a:solidFill>
                <a:latin typeface="Calibri" panose="020F0502020204030204" pitchFamily="34" charset="0"/>
              </a:rPr>
              <a:t>Proposition de passer par les chemins agricoles et non celui qui longe la grande route.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2DD2EC-3BA0-AC47-A1C7-B45B14390629}"/>
              </a:ext>
            </a:extLst>
          </p:cNvPr>
          <p:cNvSpPr/>
          <p:nvPr/>
        </p:nvSpPr>
        <p:spPr>
          <a:xfrm>
            <a:off x="475579" y="350698"/>
            <a:ext cx="281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Cherain - Montleban</a:t>
            </a:r>
          </a:p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VARIANTE 1</a:t>
            </a:r>
            <a:endParaRPr lang="fr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FE9A4C-A0BA-45F6-B61D-60640FD154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00" y="0"/>
            <a:ext cx="8127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DB14A6-5497-4014-AC3F-C7F6D507DF49}"/>
              </a:ext>
            </a:extLst>
          </p:cNvPr>
          <p:cNvSpPr/>
          <p:nvPr/>
        </p:nvSpPr>
        <p:spPr>
          <a:xfrm>
            <a:off x="117988" y="1622280"/>
            <a:ext cx="3637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1">
              <a:spcAft>
                <a:spcPts val="0"/>
              </a:spcAft>
            </a:pPr>
            <a:r>
              <a:rPr lang="fr-BE" sz="3200" b="1" dirty="0">
                <a:latin typeface="Calibri" panose="020F0502020204030204" pitchFamily="34" charset="0"/>
              </a:rPr>
              <a:t>786 000€ HTVA</a:t>
            </a:r>
          </a:p>
          <a:p>
            <a:pPr marL="92075" lvl="1">
              <a:spcAft>
                <a:spcPts val="0"/>
              </a:spcAft>
            </a:pPr>
            <a:endParaRPr lang="fr-BE" sz="3200" b="1" dirty="0">
              <a:latin typeface="Calibri" panose="020F0502020204030204" pitchFamily="34" charset="0"/>
            </a:endParaRPr>
          </a:p>
          <a:p>
            <a:pPr marL="360363" lvl="2" indent="-268288">
              <a:buFont typeface="Wingdings" panose="05000000000000000000" pitchFamily="2" charset="2"/>
              <a:buChar char=""/>
            </a:pPr>
            <a:r>
              <a:rPr lang="fr-BE" sz="2400" dirty="0">
                <a:latin typeface="Calibri" panose="020F0502020204030204" pitchFamily="34" charset="0"/>
              </a:rPr>
              <a:t>Dans ce montant le cout de l’armaturage de la dalle est de 130 000€ </a:t>
            </a:r>
          </a:p>
          <a:p>
            <a:pPr marL="360363" lvl="2" indent="-268288">
              <a:buFont typeface="Wingdings" panose="05000000000000000000" pitchFamily="2" charset="2"/>
              <a:buChar char=""/>
            </a:pPr>
            <a:r>
              <a:rPr lang="fr-BE" sz="2400" dirty="0">
                <a:latin typeface="Calibri" panose="020F0502020204030204" pitchFamily="34" charset="0"/>
              </a:rPr>
              <a:t>Variante technique possible : suppression des bordures, remplacées par une couche d’hydrocarboné supplémentaire : économie de 25 000€ possible</a:t>
            </a:r>
          </a:p>
          <a:p>
            <a:pPr marL="360363" lvl="2" indent="-268288">
              <a:buFont typeface="Wingdings" panose="05000000000000000000" pitchFamily="2" charset="2"/>
              <a:buChar char=""/>
            </a:pPr>
            <a:endParaRPr lang="fr-BE" sz="2400" dirty="0"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1CB8C-BBD8-4D5C-B8B7-247F6D797B29}"/>
              </a:ext>
            </a:extLst>
          </p:cNvPr>
          <p:cNvSpPr/>
          <p:nvPr/>
        </p:nvSpPr>
        <p:spPr>
          <a:xfrm>
            <a:off x="7767484" y="2046294"/>
            <a:ext cx="355927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Départ </a:t>
            </a:r>
            <a:r>
              <a:rPr lang="fr-BE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Hallonru</a:t>
            </a:r>
            <a:r>
              <a:rPr lang="fr-BE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et liaison le long de la RN puis traversée parcelle privée jusqu’à l’arrière de l’école) 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BB9E63-C7FD-802D-08FB-F7617B110FD8}"/>
              </a:ext>
            </a:extLst>
          </p:cNvPr>
          <p:cNvSpPr/>
          <p:nvPr/>
        </p:nvSpPr>
        <p:spPr>
          <a:xfrm>
            <a:off x="291021" y="450485"/>
            <a:ext cx="281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Cherain - Montleban</a:t>
            </a:r>
          </a:p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VARIANTE 2</a:t>
            </a:r>
            <a:endParaRPr lang="fr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43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364F9A-61A8-45F3-B822-650FDF1F2F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825" y="0"/>
            <a:ext cx="808232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919B4D-D9AA-E75F-A849-DA4E17DCCA94}"/>
              </a:ext>
            </a:extLst>
          </p:cNvPr>
          <p:cNvSpPr/>
          <p:nvPr/>
        </p:nvSpPr>
        <p:spPr>
          <a:xfrm>
            <a:off x="178768" y="232371"/>
            <a:ext cx="2456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Cherain - </a:t>
            </a:r>
            <a:r>
              <a:rPr lang="fr-BE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Rettigny</a:t>
            </a:r>
            <a:endParaRPr lang="fr-BE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endParaRPr lang="fr-B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16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2DD2EC-3BA0-AC47-A1C7-B45B14390629}"/>
              </a:ext>
            </a:extLst>
          </p:cNvPr>
          <p:cNvSpPr/>
          <p:nvPr/>
        </p:nvSpPr>
        <p:spPr>
          <a:xfrm>
            <a:off x="3330648" y="250844"/>
            <a:ext cx="5791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Cherain – Montleban VARIANTE 1</a:t>
            </a: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A2AA79-CECC-99A7-2F24-72CDBA9CF39F}"/>
              </a:ext>
            </a:extLst>
          </p:cNvPr>
          <p:cNvSpPr txBox="1"/>
          <p:nvPr/>
        </p:nvSpPr>
        <p:spPr>
          <a:xfrm>
            <a:off x="127304" y="127734"/>
            <a:ext cx="5684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b="1" dirty="0">
                <a:solidFill>
                  <a:srgbClr val="00B0F0"/>
                </a:solidFill>
              </a:rPr>
              <a:t>Choix du collège :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115FFAE-5A9B-CBE4-4FB2-0F47ABFA7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845" y="3151708"/>
            <a:ext cx="6920238" cy="35785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C5D33B-AC52-80C8-554C-A67FEC90C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" t="14316" r="1353" b="14851"/>
          <a:stretch/>
        </p:blipFill>
        <p:spPr>
          <a:xfrm>
            <a:off x="221917" y="712509"/>
            <a:ext cx="6845230" cy="327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3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FD5633F-90D1-4D29-AAAF-B542911D7B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568" y="82752"/>
            <a:ext cx="796699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2DD2EC-3BA0-AC47-A1C7-B45B14390629}"/>
              </a:ext>
            </a:extLst>
          </p:cNvPr>
          <p:cNvSpPr/>
          <p:nvPr/>
        </p:nvSpPr>
        <p:spPr>
          <a:xfrm>
            <a:off x="475579" y="350698"/>
            <a:ext cx="281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Cherain - Montleban</a:t>
            </a:r>
          </a:p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VARIANTE 1</a:t>
            </a: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C7F70E3-CCA4-4E43-D302-7903A9586ECE}"/>
              </a:ext>
            </a:extLst>
          </p:cNvPr>
          <p:cNvSpPr txBox="1"/>
          <p:nvPr/>
        </p:nvSpPr>
        <p:spPr>
          <a:xfrm>
            <a:off x="6441" y="1561893"/>
            <a:ext cx="288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1. Autre voie de financement pour Rettigny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1456C8-CE9C-8830-2F3B-9A059AE3BF03}"/>
              </a:ext>
            </a:extLst>
          </p:cNvPr>
          <p:cNvSpPr txBox="1"/>
          <p:nvPr/>
        </p:nvSpPr>
        <p:spPr>
          <a:xfrm>
            <a:off x="6441" y="2588422"/>
            <a:ext cx="375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2. </a:t>
            </a:r>
            <a:r>
              <a:rPr lang="fr-BE" dirty="0">
                <a:latin typeface="Calibri" panose="020F0502020204030204" pitchFamily="34" charset="0"/>
                <a:ea typeface="Calibri" panose="020F0502020204030204" pitchFamily="34" charset="0"/>
              </a:rPr>
              <a:t>bi-bande pour la plupart du parcours avec de temps en temps une bande pleine de 3 mètres </a:t>
            </a:r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B76C0C-EE73-FDB3-DF5F-D21A031A49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96" y="3698991"/>
            <a:ext cx="5082226" cy="21930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8566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390" y="349148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 fontScale="90000"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4. Etat d’avancement des projets conventionnés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A2BB82-4E6E-417A-B01C-0190B097C5D1}"/>
              </a:ext>
            </a:extLst>
          </p:cNvPr>
          <p:cNvSpPr txBox="1"/>
          <p:nvPr/>
        </p:nvSpPr>
        <p:spPr>
          <a:xfrm>
            <a:off x="605390" y="1847150"/>
            <a:ext cx="70827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prstClr val="black"/>
                </a:solidFill>
                <a:latin typeface="Calibri"/>
              </a:rPr>
              <a:t>Amélioration de la mobilité douce par                                                    des aménagements de chemins de liaison </a:t>
            </a:r>
            <a:endParaRPr kumimoji="0" lang="fr-FR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EE0032-5882-49F0-AC4F-34E13CBC1F0D}"/>
              </a:ext>
            </a:extLst>
          </p:cNvPr>
          <p:cNvSpPr/>
          <p:nvPr/>
        </p:nvSpPr>
        <p:spPr>
          <a:xfrm>
            <a:off x="949578" y="2894294"/>
            <a:ext cx="9844586" cy="296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fr-BE" sz="2800" dirty="0"/>
              <a:t>Autre voie de financement pour Rettigny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fr-BE" sz="2800" dirty="0">
                <a:latin typeface="Calibri" panose="020F0502020204030204" pitchFamily="34" charset="0"/>
                <a:ea typeface="Calibri" panose="020F0502020204030204" pitchFamily="34" charset="0"/>
              </a:rPr>
              <a:t>Bi-bande pour la plupart du parcours avec de temps en temps une bande pleine de 3 mètres </a:t>
            </a:r>
            <a:endParaRPr lang="fr-BE" sz="28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BE" sz="2800" dirty="0"/>
              <a:t>Choix variante </a:t>
            </a:r>
            <a:r>
              <a:rPr lang="fr-BE" sz="2800" dirty="0" err="1"/>
              <a:t>Montleban</a:t>
            </a:r>
            <a:r>
              <a:rPr lang="fr-BE" sz="2800" dirty="0"/>
              <a:t>-Cherain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fr-BE" sz="1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6BFEB4-9625-4787-88B1-1675F9B4E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75" y="4961267"/>
            <a:ext cx="2943225" cy="192405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FE1E4D1-EEFB-4C52-B660-8EA2D089A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699" y="5955469"/>
            <a:ext cx="4736091" cy="873125"/>
          </a:xfrm>
        </p:spPr>
        <p:txBody>
          <a:bodyPr vert="horz" lIns="91440" tIns="45720" rIns="91440" bIns="45720" rtlCol="0">
            <a:noAutofit/>
          </a:bodyPr>
          <a:lstStyle/>
          <a:p>
            <a:pPr marL="95250" indent="0">
              <a:buNone/>
              <a:defRPr/>
            </a:pPr>
            <a:r>
              <a:rPr lang="fr-BE" b="1" dirty="0">
                <a:solidFill>
                  <a:schemeClr val="bg1">
                    <a:lumMod val="50000"/>
                  </a:schemeClr>
                </a:solidFill>
              </a:rPr>
              <a:t>Remarques/questions ?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7E7DDBA-AB86-47F0-B505-E9283CDE8744}"/>
              </a:ext>
            </a:extLst>
          </p:cNvPr>
          <p:cNvSpPr txBox="1">
            <a:spLocks/>
          </p:cNvSpPr>
          <p:nvPr/>
        </p:nvSpPr>
        <p:spPr>
          <a:xfrm>
            <a:off x="6068495" y="5952523"/>
            <a:ext cx="3203575" cy="873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0">
              <a:buNone/>
              <a:defRPr/>
            </a:pPr>
            <a:r>
              <a:rPr lang="fr-BE" sz="3600" b="1" cap="small" dirty="0">
                <a:solidFill>
                  <a:srgbClr val="33CCCC"/>
                </a:solidFill>
                <a:latin typeface="+mj-lt"/>
                <a:ea typeface="+mj-ea"/>
                <a:cs typeface="+mj-cs"/>
              </a:rPr>
              <a:t>=&gt; Validation</a:t>
            </a:r>
          </a:p>
        </p:txBody>
      </p:sp>
    </p:spTree>
    <p:extLst>
      <p:ext uri="{BB962C8B-B14F-4D97-AF65-F5344CB8AC3E}">
        <p14:creationId xmlns:p14="http://schemas.microsoft.com/office/powerpoint/2010/main" val="3282619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714932-F9F4-411C-8607-4532285CF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F7A999F-487D-41CC-B9B8-F362A05A5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DBA"/>
                </a:solidFill>
              </a:rPr>
              <a:t>5. Approbation du rapport annuel 2022</a:t>
            </a:r>
            <a:endParaRPr lang="fr-BE" b="1" dirty="0">
              <a:solidFill>
                <a:srgbClr val="00ADBA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894" y="1563688"/>
            <a:ext cx="8883650" cy="5294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BE" sz="2400" dirty="0">
                <a:latin typeface="Calibri" panose="020F0502020204030204" pitchFamily="34" charset="0"/>
                <a:cs typeface="Calibri" panose="020F0502020204030204" pitchFamily="34" charset="0"/>
              </a:rPr>
              <a:t>Obligation légale pour les communes qui mènent une ODR</a:t>
            </a:r>
          </a:p>
          <a:p>
            <a:pPr eaLnBrk="1" hangingPunct="1">
              <a:defRPr/>
            </a:pPr>
            <a:endParaRPr lang="fr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1 = 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 générale </a:t>
            </a: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l’opération</a:t>
            </a:r>
          </a:p>
          <a:p>
            <a:pPr marL="1257300">
              <a:defRPr/>
            </a:pP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projets classés : réalisés / en cours / en attente / abandonnés</a:t>
            </a:r>
          </a:p>
          <a:p>
            <a:pPr marL="1257300" indent="-1257300"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2 = </a:t>
            </a: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Tableau détaillant l’avancement physique et financier d’un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 en phase d’exécution de travaux : sans objet</a:t>
            </a:r>
          </a:p>
          <a:p>
            <a:pPr marL="1257300" indent="-1257300"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3 = </a:t>
            </a: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Tableau rapport comptable et fonctionnement d’un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 terminé: sans objet</a:t>
            </a:r>
          </a:p>
          <a:p>
            <a:pPr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4 =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Rapport de la CLDR</a:t>
            </a:r>
          </a:p>
          <a:p>
            <a:pPr marL="1257300" indent="-1257300"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5 =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Programmation dans les 3 ans </a:t>
            </a: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avec recherche des moyens financiers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4490D9-3296-405E-B50F-8015025F5E2B}"/>
              </a:ext>
            </a:extLst>
          </p:cNvPr>
          <p:cNvGrpSpPr/>
          <p:nvPr/>
        </p:nvGrpSpPr>
        <p:grpSpPr>
          <a:xfrm>
            <a:off x="62335" y="2354121"/>
            <a:ext cx="11824865" cy="3541854"/>
            <a:chOff x="62335" y="2354121"/>
            <a:chExt cx="11824865" cy="3541854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0AD38F7-E72A-4043-81C6-0FB1D3F1BB3A}"/>
                </a:ext>
              </a:extLst>
            </p:cNvPr>
            <p:cNvGrpSpPr/>
            <p:nvPr/>
          </p:nvGrpSpPr>
          <p:grpSpPr>
            <a:xfrm>
              <a:off x="62335" y="2354121"/>
              <a:ext cx="8576840" cy="3541854"/>
              <a:chOff x="609600" y="2407534"/>
              <a:chExt cx="8576840" cy="3541854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950CB52-23CC-49A0-9DA5-755C890BC7CF}"/>
                  </a:ext>
                </a:extLst>
              </p:cNvPr>
              <p:cNvSpPr/>
              <p:nvPr/>
            </p:nvSpPr>
            <p:spPr>
              <a:xfrm>
                <a:off x="609600" y="2407534"/>
                <a:ext cx="8576840" cy="12384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E18149-385F-4027-AF56-44EE3F3402A6}"/>
                  </a:ext>
                </a:extLst>
              </p:cNvPr>
              <p:cNvSpPr/>
              <p:nvPr/>
            </p:nvSpPr>
            <p:spPr>
              <a:xfrm>
                <a:off x="609600" y="5437468"/>
                <a:ext cx="8576840" cy="5119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3CA30FD-DAB0-485E-B04A-A34D4E409B5E}"/>
                </a:ext>
              </a:extLst>
            </p:cNvPr>
            <p:cNvSpPr txBox="1"/>
            <p:nvPr/>
          </p:nvSpPr>
          <p:spPr>
            <a:xfrm>
              <a:off x="9163291" y="2474893"/>
              <a:ext cx="27239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800" b="1" dirty="0">
                  <a:solidFill>
                    <a:srgbClr val="FF0000"/>
                  </a:solidFill>
                </a:rPr>
                <a:t>Vos questions</a:t>
              </a:r>
            </a:p>
            <a:p>
              <a:r>
                <a:rPr lang="fr-BE" sz="2800" b="1" dirty="0">
                  <a:solidFill>
                    <a:srgbClr val="FF0000"/>
                  </a:solidFill>
                </a:rPr>
                <a:t>Vos remarques</a:t>
              </a:r>
              <a:endParaRPr lang="fr-BE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45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714932-F9F4-411C-8607-4532285CF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F7A999F-487D-41CC-B9B8-F362A05A5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DBA"/>
                </a:solidFill>
              </a:rPr>
              <a:t>4. Rapport d’activités 2022</a:t>
            </a:r>
            <a:endParaRPr lang="fr-BE" b="1" dirty="0">
              <a:solidFill>
                <a:srgbClr val="00ADBA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894" y="1563688"/>
            <a:ext cx="8883650" cy="5294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BE" sz="2400" dirty="0">
                <a:latin typeface="Calibri" panose="020F0502020204030204" pitchFamily="34" charset="0"/>
                <a:cs typeface="Calibri" panose="020F0502020204030204" pitchFamily="34" charset="0"/>
              </a:rPr>
              <a:t>Obligation légale pour les communes qui mènent une ODR</a:t>
            </a:r>
          </a:p>
          <a:p>
            <a:pPr eaLnBrk="1" hangingPunct="1">
              <a:defRPr/>
            </a:pPr>
            <a:endParaRPr lang="fr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1 = 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 générale </a:t>
            </a: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l’opération</a:t>
            </a:r>
          </a:p>
          <a:p>
            <a:pPr marL="1257300">
              <a:defRPr/>
            </a:pP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projets classés : réalisés / en cours / en attente / abandonnés</a:t>
            </a:r>
          </a:p>
          <a:p>
            <a:pPr marL="1257300" indent="-1257300"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2 = </a:t>
            </a: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Tableau détaillant l’avancement physique et financier d’un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 en phase d’exécution de travaux : sans objet</a:t>
            </a:r>
          </a:p>
          <a:p>
            <a:pPr marL="1257300" indent="-1257300"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3 = </a:t>
            </a: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Tableau rapport comptable et fonctionnement d’un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 terminé: sans objet</a:t>
            </a:r>
          </a:p>
          <a:p>
            <a:pPr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4 =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Rapport de la CLDR</a:t>
            </a:r>
          </a:p>
          <a:p>
            <a:pPr marL="1257300" indent="-1257300">
              <a:spcBef>
                <a:spcPts val="1200"/>
              </a:spcBef>
              <a:defRPr/>
            </a:pPr>
            <a:r>
              <a:rPr lang="fr-BE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5 = </a:t>
            </a:r>
            <a:r>
              <a:rPr lang="fr-B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Programmation dans les 3 ans </a:t>
            </a:r>
            <a:r>
              <a:rPr lang="fr-B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avec recherche des moyens financiers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18149-385F-4027-AF56-44EE3F3402A6}"/>
              </a:ext>
            </a:extLst>
          </p:cNvPr>
          <p:cNvSpPr/>
          <p:nvPr/>
        </p:nvSpPr>
        <p:spPr>
          <a:xfrm>
            <a:off x="62335" y="6016254"/>
            <a:ext cx="8576840" cy="8417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39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74" y="1194955"/>
            <a:ext cx="11334535" cy="510107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F7A999F-487D-41CC-B9B8-F362A05A5639}"/>
              </a:ext>
            </a:extLst>
          </p:cNvPr>
          <p:cNvSpPr txBox="1">
            <a:spLocks/>
          </p:cNvSpPr>
          <p:nvPr/>
        </p:nvSpPr>
        <p:spPr>
          <a:xfrm>
            <a:off x="1433945" y="208829"/>
            <a:ext cx="10445462" cy="622444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b="1" dirty="0">
                <a:solidFill>
                  <a:srgbClr val="00ADBA"/>
                </a:solidFill>
              </a:rPr>
              <a:t>Choix du prochain projet à introduire en convention</a:t>
            </a:r>
          </a:p>
          <a:p>
            <a:endParaRPr lang="fr-BE" sz="3600" b="1" dirty="0">
              <a:solidFill>
                <a:srgbClr val="00A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81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1080222" y="1421701"/>
            <a:ext cx="3862387" cy="2007299"/>
          </a:xfrm>
          <a:prstGeom prst="rect">
            <a:avLst/>
          </a:prstGeom>
        </p:spPr>
        <p:txBody>
          <a:bodyPr lIns="91410" tIns="45706" rIns="91410" bIns="45706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11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174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231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fr-BE" sz="3200" b="1" dirty="0">
                <a:solidFill>
                  <a:srgbClr val="33CCCC"/>
                </a:solidFill>
              </a:rPr>
              <a:t>Opportunité </a:t>
            </a:r>
          </a:p>
          <a:p>
            <a:pPr>
              <a:defRPr/>
            </a:pPr>
            <a:r>
              <a:rPr lang="fr-BE" sz="3200" b="1" dirty="0">
                <a:solidFill>
                  <a:srgbClr val="33CCCC"/>
                </a:solidFill>
              </a:rPr>
              <a:t>Urgence</a:t>
            </a:r>
          </a:p>
          <a:p>
            <a:pPr>
              <a:defRPr/>
            </a:pPr>
            <a:r>
              <a:rPr lang="fr-FR" sz="3200" b="1" dirty="0">
                <a:solidFill>
                  <a:srgbClr val="33CCCC"/>
                </a:solidFill>
              </a:rPr>
              <a:t>Enjeu</a:t>
            </a:r>
            <a:endParaRPr lang="fr-BE" sz="3200" b="1" dirty="0">
              <a:solidFill>
                <a:srgbClr val="33CCCC"/>
              </a:solidFill>
            </a:endParaRPr>
          </a:p>
          <a:p>
            <a:pPr>
              <a:defRPr/>
            </a:pPr>
            <a:r>
              <a:rPr lang="fr-BE" sz="2000" b="1" dirty="0">
                <a:solidFill>
                  <a:srgbClr val="33CCCC"/>
                </a:solidFill>
              </a:rPr>
              <a:t>…</a:t>
            </a:r>
            <a:endParaRPr lang="fr-BE" sz="2000" dirty="0">
              <a:solidFill>
                <a:srgbClr val="33CCCC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AF7A999F-487D-41CC-B9B8-F362A05A5639}"/>
              </a:ext>
            </a:extLst>
          </p:cNvPr>
          <p:cNvSpPr txBox="1">
            <a:spLocks/>
          </p:cNvSpPr>
          <p:nvPr/>
        </p:nvSpPr>
        <p:spPr>
          <a:xfrm>
            <a:off x="1433945" y="208829"/>
            <a:ext cx="10445462" cy="622444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b="1" dirty="0">
                <a:solidFill>
                  <a:srgbClr val="00ADBA"/>
                </a:solidFill>
              </a:rPr>
              <a:t>Choix du prochain projet à introduire en convention</a:t>
            </a:r>
          </a:p>
          <a:p>
            <a:endParaRPr lang="fr-BE" sz="3600" b="1" dirty="0">
              <a:solidFill>
                <a:srgbClr val="00ADBA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609" y="1012247"/>
            <a:ext cx="59436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3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01FCA4-CBE4-4D1D-8955-0BAB9DC1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14325"/>
            <a:ext cx="5606322" cy="659508"/>
          </a:xfrm>
        </p:spPr>
        <p:txBody>
          <a:bodyPr>
            <a:normAutofit/>
          </a:bodyPr>
          <a:lstStyle/>
          <a:p>
            <a:r>
              <a:rPr lang="fr-FR" sz="2800" dirty="0"/>
              <a:t>Rappel des projets </a:t>
            </a:r>
            <a:endParaRPr lang="fr-BE" sz="28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1B7CD2-DF03-44BC-B289-B31FF9E6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20890"/>
            <a:ext cx="7500436" cy="5337110"/>
          </a:xfrm>
        </p:spPr>
        <p:txBody>
          <a:bodyPr>
            <a:normAutofit lnSpcReduction="10000"/>
          </a:bodyPr>
          <a:lstStyle/>
          <a:p>
            <a:r>
              <a:rPr lang="fr-BE" sz="2400" dirty="0"/>
              <a:t>L'installation de </a:t>
            </a:r>
            <a:r>
              <a:rPr lang="fr-BE" sz="2400" b="1" dirty="0"/>
              <a:t>bancs</a:t>
            </a:r>
            <a:r>
              <a:rPr lang="fr-BE" sz="2400" dirty="0"/>
              <a:t> le long du chemin situé entre le centre </a:t>
            </a:r>
            <a:r>
              <a:rPr lang="fr-BE" sz="2400" b="1" dirty="0" err="1"/>
              <a:t>Fedasil</a:t>
            </a:r>
            <a:r>
              <a:rPr lang="fr-BE" sz="2400" b="1" dirty="0"/>
              <a:t> et Courtil</a:t>
            </a:r>
            <a:r>
              <a:rPr lang="fr-BE" sz="2400" dirty="0"/>
              <a:t>.  doit permettre de développer la </a:t>
            </a:r>
            <a:r>
              <a:rPr lang="fr-BE" sz="2400" b="1" dirty="0"/>
              <a:t>convivialité</a:t>
            </a:r>
            <a:r>
              <a:rPr lang="fr-BE" sz="2400" dirty="0"/>
              <a:t> de ce chemin très fréquenté pour le plaisir de tous les randonneurs.</a:t>
            </a:r>
          </a:p>
          <a:p>
            <a:r>
              <a:rPr lang="fr-BE" sz="2400" dirty="0"/>
              <a:t>Les bancs seraient installées en </a:t>
            </a:r>
            <a:r>
              <a:rPr lang="fr-BE" sz="2400" b="1" dirty="0"/>
              <a:t>vis-à-vis</a:t>
            </a:r>
            <a:r>
              <a:rPr lang="fr-BE" sz="2400" dirty="0"/>
              <a:t> pour des raisons de convivialité et à l’endroit où le dégagement est le plus important afin de ne pas gêner l’accès aux terrains agricoles.</a:t>
            </a:r>
          </a:p>
          <a:p>
            <a:r>
              <a:rPr lang="fr-BE" sz="2400" dirty="0"/>
              <a:t>Ces </a:t>
            </a:r>
            <a:r>
              <a:rPr lang="fr-BE" sz="2400" b="1" dirty="0"/>
              <a:t>3 bancs avec dossiers </a:t>
            </a:r>
            <a:r>
              <a:rPr lang="fr-BE" sz="2400" dirty="0"/>
              <a:t>seraient du même type que les derniers installées par la commune pour une </a:t>
            </a:r>
            <a:r>
              <a:rPr lang="fr-BE" sz="2400" b="1" dirty="0"/>
              <a:t>harmonisation</a:t>
            </a:r>
            <a:r>
              <a:rPr lang="fr-BE" sz="2400" dirty="0"/>
              <a:t> du mobilier public. Des plaquettes sensibilisant les promeneurs sur le fait de ramener leurs déchets chez eux y seraient apposées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BAFD38-4A08-486E-840D-DA7362E2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073" y="1445130"/>
            <a:ext cx="3055546" cy="203888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716DD0D-81B9-40B2-B4D8-CE0AEB014B05}"/>
              </a:ext>
            </a:extLst>
          </p:cNvPr>
          <p:cNvSpPr/>
          <p:nvPr/>
        </p:nvSpPr>
        <p:spPr>
          <a:xfrm>
            <a:off x="8892073" y="3918856"/>
            <a:ext cx="3055546" cy="55381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6 804 €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FAC98DF-3C24-4803-A49F-45F85E96E269}"/>
              </a:ext>
            </a:extLst>
          </p:cNvPr>
          <p:cNvSpPr/>
          <p:nvPr/>
        </p:nvSpPr>
        <p:spPr>
          <a:xfrm>
            <a:off x="1251678" y="785621"/>
            <a:ext cx="7272403" cy="659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Installation de bancs entre </a:t>
            </a:r>
            <a:r>
              <a:rPr kumimoji="0" lang="fr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Fedasil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et Courtil</a:t>
            </a:r>
          </a:p>
        </p:txBody>
      </p:sp>
    </p:spTree>
    <p:extLst>
      <p:ext uri="{BB962C8B-B14F-4D97-AF65-F5344CB8AC3E}">
        <p14:creationId xmlns:p14="http://schemas.microsoft.com/office/powerpoint/2010/main" val="2237547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09863" y="1278400"/>
            <a:ext cx="4205206" cy="816618"/>
          </a:xfrm>
          <a:prstGeom prst="rect">
            <a:avLst/>
          </a:prstGeom>
        </p:spPr>
        <p:txBody>
          <a:bodyPr lIns="91410" tIns="45706" rIns="91410" bIns="45706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11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174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231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>
              <a:defRPr/>
            </a:pPr>
            <a:r>
              <a:rPr lang="fr-BE" sz="4800" b="1" dirty="0">
                <a:solidFill>
                  <a:srgbClr val="FF0000"/>
                </a:solidFill>
              </a:rPr>
              <a:t>Position collège</a:t>
            </a:r>
            <a:endParaRPr lang="fr-BE" sz="4800" dirty="0">
              <a:solidFill>
                <a:srgbClr val="FF0000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F7A999F-487D-41CC-B9B8-F362A05A5639}"/>
              </a:ext>
            </a:extLst>
          </p:cNvPr>
          <p:cNvSpPr txBox="1">
            <a:spLocks/>
          </p:cNvSpPr>
          <p:nvPr/>
        </p:nvSpPr>
        <p:spPr>
          <a:xfrm>
            <a:off x="1433945" y="174105"/>
            <a:ext cx="10445462" cy="622444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b="1" dirty="0">
                <a:solidFill>
                  <a:srgbClr val="00ADBA"/>
                </a:solidFill>
              </a:rPr>
              <a:t>Choix du prochain projet à introduire en convention</a:t>
            </a:r>
          </a:p>
          <a:p>
            <a:endParaRPr lang="fr-BE" sz="3600" b="1" dirty="0">
              <a:solidFill>
                <a:srgbClr val="00ADBA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5B37BBB-4746-45C9-8F81-9F65AFC88471}"/>
              </a:ext>
            </a:extLst>
          </p:cNvPr>
          <p:cNvSpPr txBox="1"/>
          <p:nvPr/>
        </p:nvSpPr>
        <p:spPr>
          <a:xfrm>
            <a:off x="482541" y="1562718"/>
            <a:ext cx="71951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>
                <a:solidFill>
                  <a:prstClr val="black"/>
                </a:solidFill>
                <a:latin typeface="Calibri"/>
              </a:rPr>
              <a:t>	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Réaménagement de la rue de la</a:t>
            </a:r>
            <a:r>
              <a:rPr kumimoji="0" lang="fr-FR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gare 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aménagement de convivialité</a:t>
            </a:r>
            <a:endParaRPr kumimoji="0" lang="fr-FR" sz="2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fr-FR" sz="2800" dirty="0">
              <a:solidFill>
                <a:prstClr val="black"/>
              </a:solidFill>
              <a:latin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800" dirty="0">
                <a:solidFill>
                  <a:prstClr val="black"/>
                </a:solidFill>
                <a:latin typeface="Calibri"/>
              </a:rPr>
              <a:t>Amélioration de la mobilité douce par des aménagements de chemins de liaison </a:t>
            </a:r>
            <a:endParaRPr kumimoji="0" lang="fr-FR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C14004-CBFC-4F04-995B-1E1D6C601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44" y="5612582"/>
            <a:ext cx="7400925" cy="1000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07DC61-86CB-4403-9C06-A12DAF246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369" y="3469210"/>
            <a:ext cx="7391400" cy="1019175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2E69B1E-CBB5-42EA-90B2-DDCBF244B087}"/>
              </a:ext>
            </a:extLst>
          </p:cNvPr>
          <p:cNvGrpSpPr/>
          <p:nvPr/>
        </p:nvGrpSpPr>
        <p:grpSpPr>
          <a:xfrm>
            <a:off x="8489932" y="1193352"/>
            <a:ext cx="3389475" cy="3401227"/>
            <a:chOff x="8489932" y="1193352"/>
            <a:chExt cx="3389475" cy="340122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FFD881F-9243-48C7-A5CC-BB9229C51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89932" y="1193352"/>
              <a:ext cx="3389475" cy="2383225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522F891-4809-42B1-9945-B508B77A85DB}"/>
                </a:ext>
              </a:extLst>
            </p:cNvPr>
            <p:cNvSpPr txBox="1"/>
            <p:nvPr/>
          </p:nvSpPr>
          <p:spPr>
            <a:xfrm>
              <a:off x="9294470" y="3640472"/>
              <a:ext cx="1331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800" b="1" dirty="0">
                  <a:solidFill>
                    <a:srgbClr val="FF0000"/>
                  </a:solidFill>
                </a:rPr>
                <a:t>Coûts</a:t>
              </a:r>
            </a:p>
            <a:p>
              <a:pPr algn="ctr"/>
              <a:r>
                <a:rPr lang="fr-BE" sz="2800" b="1" dirty="0">
                  <a:solidFill>
                    <a:srgbClr val="FF0000"/>
                  </a:solidFill>
                </a:rPr>
                <a:t>Suivi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2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758030"/>
              </p:ext>
            </p:extLst>
          </p:nvPr>
        </p:nvGraphicFramePr>
        <p:xfrm>
          <a:off x="3935391" y="1805651"/>
          <a:ext cx="7887621" cy="4561740"/>
        </p:xfrm>
        <a:graphic>
          <a:graphicData uri="http://schemas.openxmlformats.org/drawingml/2006/table">
            <a:tbl>
              <a:tblPr/>
              <a:tblGrid>
                <a:gridCol w="3968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8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ADBA"/>
                          </a:solidFill>
                          <a:effectLst/>
                          <a:latin typeface="Arial" charset="0"/>
                        </a:rPr>
                        <a:t>CLDR</a:t>
                      </a:r>
                      <a:endParaRPr kumimoji="0" lang="fr-FR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ADBA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ADBA"/>
                          </a:solidFill>
                          <a:effectLst/>
                          <a:latin typeface="Arial" charset="0"/>
                        </a:rPr>
                        <a:t>GT</a:t>
                      </a:r>
                      <a:endParaRPr kumimoji="0" lang="fr-FR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ADBA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79" marR="68579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5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Commission représentative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Groupes de travail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 20, Max 50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 5, Max 12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5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Coordinatrice de tous les projets du PCDR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Gestionnaire d’un seul projet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BE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 à 6 réunions par an</a:t>
                      </a:r>
                      <a:endParaRPr kumimoji="0" lang="fr-F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79" marR="68579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BE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Toutes les 6 à 8 semaines</a:t>
                      </a:r>
                      <a:endParaRPr kumimoji="0" lang="fr-F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79" marR="68579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35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Investissement longue durée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Invest</a:t>
                      </a:r>
                      <a:r>
                        <a:rPr kumimoji="0" lang="fr-B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le temps d’un projet ou évènement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53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B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Organe consultatif du CC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79" marR="68579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0771611-4638-4766-AF0A-36D9E5125EE0}"/>
              </a:ext>
            </a:extLst>
          </p:cNvPr>
          <p:cNvSpPr/>
          <p:nvPr/>
        </p:nvSpPr>
        <p:spPr>
          <a:xfrm>
            <a:off x="52949" y="2060398"/>
            <a:ext cx="3882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200" b="1" dirty="0">
                <a:solidFill>
                  <a:srgbClr val="00ADBA"/>
                </a:solidFill>
                <a:latin typeface="+mj-lt"/>
                <a:ea typeface="+mj-ea"/>
                <a:cs typeface="+mj-cs"/>
              </a:rPr>
              <a:t>CLDR et GT, deux créneaux pour participer et s’investir dans la mise en œuvre des projets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5138C9B-D76E-48EB-BF08-E54E1F0A2576}"/>
              </a:ext>
            </a:extLst>
          </p:cNvPr>
          <p:cNvSpPr txBox="1">
            <a:spLocks/>
          </p:cNvSpPr>
          <p:nvPr/>
        </p:nvSpPr>
        <p:spPr>
          <a:xfrm>
            <a:off x="1352922" y="277991"/>
            <a:ext cx="10445462" cy="622444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b="1" dirty="0">
                <a:solidFill>
                  <a:srgbClr val="00ADBA"/>
                </a:solidFill>
              </a:rPr>
              <a:t>Choix d’un prochain GT à lancer ?</a:t>
            </a:r>
          </a:p>
          <a:p>
            <a:endParaRPr lang="fr-BE" sz="3600" b="1" dirty="0">
              <a:solidFill>
                <a:srgbClr val="00A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64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29B3B2-50DB-4FFA-9D78-431D2CB8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4" y="1149464"/>
            <a:ext cx="4919449" cy="521082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E47319A-807E-467A-B603-AFEC85D27000}"/>
              </a:ext>
            </a:extLst>
          </p:cNvPr>
          <p:cNvSpPr txBox="1">
            <a:spLocks/>
          </p:cNvSpPr>
          <p:nvPr/>
        </p:nvSpPr>
        <p:spPr>
          <a:xfrm>
            <a:off x="1352922" y="277991"/>
            <a:ext cx="10445462" cy="622444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b="1" dirty="0">
                <a:solidFill>
                  <a:srgbClr val="00ADBA"/>
                </a:solidFill>
              </a:rPr>
              <a:t>Choix d’un prochain GT à lancer ?</a:t>
            </a:r>
          </a:p>
          <a:p>
            <a:endParaRPr lang="fr-BE" sz="3600" b="1" dirty="0">
              <a:solidFill>
                <a:srgbClr val="00ADBA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598169-16ED-4ADB-BE27-DB1EF54C8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826" y="1647523"/>
            <a:ext cx="749617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A12CEB4-6C78-447D-A5EB-60FB7072A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05" r="931"/>
          <a:stretch/>
        </p:blipFill>
        <p:spPr>
          <a:xfrm>
            <a:off x="9449568" y="3766456"/>
            <a:ext cx="2362065" cy="273560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9D8417-BC60-4FFB-9C8B-DB5B820E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79" y="1628800"/>
            <a:ext cx="11296255" cy="495456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b="1" dirty="0"/>
              <a:t>Composition de la CLDR </a:t>
            </a:r>
            <a:r>
              <a:rPr lang="fr-FR" dirty="0"/>
              <a:t>: état des lieux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21 citoyens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+ 7 élus</a:t>
            </a:r>
          </a:p>
          <a:p>
            <a:pPr>
              <a:buFontTx/>
              <a:buChar char="-"/>
            </a:pPr>
            <a:r>
              <a:rPr lang="fr-FR" sz="2200" dirty="0"/>
              <a:t>6 membres démissionnaires : </a:t>
            </a:r>
            <a:r>
              <a:rPr lang="fr-BE" sz="2200" dirty="0" err="1"/>
              <a:t>Deboyser</a:t>
            </a:r>
            <a:r>
              <a:rPr lang="fr-BE" sz="2200" dirty="0"/>
              <a:t> Catherine, </a:t>
            </a:r>
            <a:r>
              <a:rPr lang="fr-BE" sz="2200" dirty="0" err="1"/>
              <a:t>Niesen</a:t>
            </a:r>
            <a:r>
              <a:rPr lang="fr-BE" sz="2200" dirty="0"/>
              <a:t> Marie-Thérèse, </a:t>
            </a:r>
            <a:r>
              <a:rPr lang="fr-BE" sz="2200" dirty="0" err="1"/>
              <a:t>Pagani</a:t>
            </a:r>
            <a:r>
              <a:rPr lang="fr-BE" sz="2200" dirty="0"/>
              <a:t> Chantal, Thomas Cyril, </a:t>
            </a:r>
            <a:r>
              <a:rPr lang="fr-BE" sz="2200" dirty="0" err="1"/>
              <a:t>Vandooren</a:t>
            </a:r>
            <a:r>
              <a:rPr lang="fr-BE" sz="2200" dirty="0"/>
              <a:t> Jacques, Wangen Laurence</a:t>
            </a:r>
          </a:p>
          <a:p>
            <a:pPr>
              <a:buFontTx/>
              <a:buChar char="-"/>
            </a:pPr>
            <a:r>
              <a:rPr lang="fr-FR" sz="2200" dirty="0"/>
              <a:t>2 élus : </a:t>
            </a:r>
            <a:r>
              <a:rPr lang="fr-BE" sz="2200" dirty="0"/>
              <a:t>Grandjean Marc et </a:t>
            </a:r>
            <a:r>
              <a:rPr lang="fr-BE" sz="2200" dirty="0" err="1"/>
              <a:t>Otjacques</a:t>
            </a:r>
            <a:r>
              <a:rPr lang="fr-BE" sz="2200" dirty="0"/>
              <a:t> Sandra</a:t>
            </a:r>
          </a:p>
          <a:p>
            <a:pPr marL="0" indent="0">
              <a:buNone/>
            </a:pPr>
            <a:endParaRPr lang="fr-FR" sz="1100" dirty="0"/>
          </a:p>
          <a:p>
            <a:pPr marL="0" indent="0">
              <a:buNone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</a:rPr>
              <a:t>	= 15 + 5 élus</a:t>
            </a:r>
          </a:p>
          <a:p>
            <a:pPr marL="0" indent="0">
              <a:buNone/>
            </a:pP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b="1" dirty="0"/>
              <a:t>Quorum nécessaire </a:t>
            </a:r>
            <a:r>
              <a:rPr lang="fr-FR" dirty="0"/>
              <a:t>pour prendre des décisions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	= 8 citoyens présents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000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05F3464-0E6F-45C1-8CFE-2DA30A66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DBA"/>
                </a:solidFill>
              </a:rPr>
              <a:t>Composition CLDR</a:t>
            </a:r>
            <a:endParaRPr lang="fr-BE" b="1" dirty="0">
              <a:solidFill>
                <a:srgbClr val="00A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521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789710" y="5512817"/>
            <a:ext cx="4736091" cy="873125"/>
          </a:xfrm>
        </p:spPr>
        <p:txBody>
          <a:bodyPr vert="horz" lIns="91440" tIns="45720" rIns="91440" bIns="45720" rtlCol="0">
            <a:noAutofit/>
          </a:bodyPr>
          <a:lstStyle/>
          <a:p>
            <a:pPr marL="95250" indent="0">
              <a:buNone/>
              <a:defRPr/>
            </a:pPr>
            <a:r>
              <a:rPr lang="fr-BE" b="1" dirty="0">
                <a:solidFill>
                  <a:schemeClr val="bg1">
                    <a:lumMod val="50000"/>
                  </a:schemeClr>
                </a:solidFill>
              </a:rPr>
              <a:t>Remarques/questions 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28234" y="1980662"/>
            <a:ext cx="6979159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1 =  </a:t>
            </a:r>
            <a:r>
              <a:rPr lang="fr-B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 générale </a:t>
            </a:r>
          </a:p>
          <a:p>
            <a:pPr>
              <a:spcBef>
                <a:spcPts val="1200"/>
              </a:spcBef>
              <a:defRPr/>
            </a:pP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2 =  </a:t>
            </a:r>
            <a:r>
              <a:rPr lang="fr-B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sans objet</a:t>
            </a:r>
          </a:p>
          <a:p>
            <a:pPr marL="1257300" indent="-1257300">
              <a:spcBef>
                <a:spcPts val="1200"/>
              </a:spcBef>
              <a:defRPr/>
            </a:pP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3 =  </a:t>
            </a:r>
            <a:r>
              <a:rPr lang="fr-B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sans objet</a:t>
            </a:r>
          </a:p>
          <a:p>
            <a:pPr>
              <a:spcBef>
                <a:spcPts val="1200"/>
              </a:spcBef>
              <a:defRPr/>
            </a:pP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4 = </a:t>
            </a:r>
            <a:r>
              <a:rPr lang="fr-B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Rapport de la CLDR</a:t>
            </a:r>
          </a:p>
          <a:p>
            <a:pPr marL="1257300" indent="-1257300">
              <a:spcBef>
                <a:spcPts val="1200"/>
              </a:spcBef>
              <a:defRPr/>
            </a:pP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Annexe 5 = </a:t>
            </a:r>
            <a:r>
              <a:rPr lang="fr-B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Programmation dans les 3 ans </a:t>
            </a:r>
            <a:r>
              <a:rPr lang="fr-BE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9F6699-FA75-48B5-8572-7D50471F8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75" y="4933950"/>
            <a:ext cx="2943225" cy="192405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0D5FAC5-0FAE-45F1-A60B-44792A1E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ADBA"/>
                </a:solidFill>
              </a:rPr>
              <a:t>5. Approbation du rapport annuel 2022</a:t>
            </a:r>
            <a:endParaRPr lang="fr-BE" b="1" dirty="0">
              <a:solidFill>
                <a:srgbClr val="00ADBA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0847471B-B0C4-4D06-BEA2-ADBAA97FBD05}"/>
              </a:ext>
            </a:extLst>
          </p:cNvPr>
          <p:cNvSpPr txBox="1">
            <a:spLocks/>
          </p:cNvSpPr>
          <p:nvPr/>
        </p:nvSpPr>
        <p:spPr>
          <a:xfrm>
            <a:off x="5525801" y="5459412"/>
            <a:ext cx="3203575" cy="873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0">
              <a:buNone/>
              <a:defRPr/>
            </a:pPr>
            <a:r>
              <a:rPr lang="fr-BE" sz="3600" b="1" cap="small" dirty="0">
                <a:solidFill>
                  <a:srgbClr val="33CCCC"/>
                </a:solidFill>
                <a:latin typeface="+mj-lt"/>
                <a:ea typeface="+mj-ea"/>
                <a:cs typeface="+mj-cs"/>
              </a:rPr>
              <a:t>=&gt; Validation</a:t>
            </a:r>
          </a:p>
        </p:txBody>
      </p:sp>
    </p:spTree>
    <p:extLst>
      <p:ext uri="{BB962C8B-B14F-4D97-AF65-F5344CB8AC3E}">
        <p14:creationId xmlns:p14="http://schemas.microsoft.com/office/powerpoint/2010/main" val="570041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23655"/>
            <a:ext cx="10972800" cy="1143000"/>
          </a:xfrm>
        </p:spPr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6. Présentation du mini PCDR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551"/>
          <a:stretch/>
        </p:blipFill>
        <p:spPr>
          <a:xfrm>
            <a:off x="10091163" y="618169"/>
            <a:ext cx="1729528" cy="1453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00" y="323655"/>
            <a:ext cx="10887000" cy="1125125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ED953A-2D2B-4FF5-BADB-E578D96499F8}"/>
              </a:ext>
            </a:extLst>
          </p:cNvPr>
          <p:cNvSpPr txBox="1"/>
          <p:nvPr/>
        </p:nvSpPr>
        <p:spPr>
          <a:xfrm>
            <a:off x="4895370" y="2071760"/>
            <a:ext cx="692532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b="1" dirty="0"/>
              <a:t>I</a:t>
            </a:r>
            <a:r>
              <a:rPr lang="fr-FR" sz="2800" dirty="0"/>
              <a:t>nfo à la population sur le PCDR : donner une vue globale de l’ODR à la population : ce qui est déjà fait et les projets à venir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dirty="0"/>
              <a:t>Mini-PCDR virtuel (site communal + site « je participe à Gouvy » + Pages FB) + possibilité d’obtenir une version papier sur demande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dirty="0"/>
              <a:t>Pas d’impression pour un toutes-boites (coût financier et environnemental)</a:t>
            </a:r>
            <a:endParaRPr lang="fr-BE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0E8EF8-2684-424A-A62E-5144C9787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569580"/>
            <a:ext cx="4223004" cy="29864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247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8FE9F88-596A-4349-BB20-AF93C7694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96" y="1"/>
            <a:ext cx="9670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6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16E807-CF2C-41DA-BEB6-FA366E09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71" y="0"/>
            <a:ext cx="1077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57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D8D47F-EA02-486A-BF77-3CDB9ADA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33" y="87352"/>
            <a:ext cx="9640940" cy="67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137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3B8D96-4095-48FF-9DE5-F92DE4F7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975" y="-784"/>
            <a:ext cx="9709379" cy="68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01FCA4-CBE4-4D1D-8955-0BAB9DC1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14325"/>
            <a:ext cx="5606322" cy="659508"/>
          </a:xfrm>
        </p:spPr>
        <p:txBody>
          <a:bodyPr>
            <a:normAutofit/>
          </a:bodyPr>
          <a:lstStyle/>
          <a:p>
            <a:r>
              <a:rPr lang="fr-FR" sz="2800" dirty="0"/>
              <a:t>Rappel des projets </a:t>
            </a:r>
            <a:endParaRPr lang="fr-BE" sz="28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1B7CD2-DF03-44BC-B289-B31FF9E6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06" y="1717197"/>
            <a:ext cx="7281733" cy="4944860"/>
          </a:xfrm>
        </p:spPr>
        <p:txBody>
          <a:bodyPr>
            <a:normAutofit/>
          </a:bodyPr>
          <a:lstStyle/>
          <a:p>
            <a:r>
              <a:rPr lang="fr-BE" sz="2400" dirty="0">
                <a:solidFill>
                  <a:srgbClr val="000000"/>
                </a:solidFill>
                <a:latin typeface="Public Sans"/>
              </a:rPr>
              <a:t>Nous souhaiterions installer un </a:t>
            </a:r>
            <a:r>
              <a:rPr lang="fr-BE" sz="2400" b="1" dirty="0">
                <a:solidFill>
                  <a:srgbClr val="000000"/>
                </a:solidFill>
                <a:latin typeface="Public Sans"/>
              </a:rPr>
              <a:t>kiosque fait de bois</a:t>
            </a:r>
            <a:r>
              <a:rPr lang="fr-BE" sz="2400" dirty="0">
                <a:solidFill>
                  <a:srgbClr val="000000"/>
                </a:solidFill>
                <a:latin typeface="Public Sans"/>
              </a:rPr>
              <a:t>, accueillant familles et amis pour une petite pause et un moment de détente. Un </a:t>
            </a:r>
            <a:r>
              <a:rPr lang="fr-BE" sz="2400" b="1" dirty="0">
                <a:solidFill>
                  <a:srgbClr val="000000"/>
                </a:solidFill>
                <a:latin typeface="Public Sans"/>
              </a:rPr>
              <a:t>point de rencontre </a:t>
            </a:r>
            <a:r>
              <a:rPr lang="fr-BE" sz="2400" dirty="0">
                <a:solidFill>
                  <a:srgbClr val="000000"/>
                </a:solidFill>
                <a:latin typeface="Public Sans"/>
              </a:rPr>
              <a:t>pour les villageois à l'abri du soleil et de la pluie. Et pourquoi pas, si le budget le permet, y installer un barbecue. L'endroit serait </a:t>
            </a:r>
            <a:r>
              <a:rPr lang="fr-BE" sz="2400" b="1" dirty="0">
                <a:solidFill>
                  <a:srgbClr val="000000"/>
                </a:solidFill>
                <a:latin typeface="Public Sans"/>
              </a:rPr>
              <a:t>entretenu et nettoyé </a:t>
            </a:r>
            <a:r>
              <a:rPr lang="fr-BE" sz="2400" dirty="0">
                <a:solidFill>
                  <a:srgbClr val="000000"/>
                </a:solidFill>
                <a:latin typeface="Public Sans"/>
              </a:rPr>
              <a:t>par les </a:t>
            </a:r>
            <a:r>
              <a:rPr lang="fr-BE" sz="2400" dirty="0" err="1">
                <a:solidFill>
                  <a:srgbClr val="000000"/>
                </a:solidFill>
                <a:latin typeface="Public Sans"/>
              </a:rPr>
              <a:t>sterpignois</a:t>
            </a:r>
            <a:r>
              <a:rPr lang="fr-BE" sz="2400" dirty="0">
                <a:solidFill>
                  <a:srgbClr val="000000"/>
                </a:solidFill>
                <a:latin typeface="Public Sans"/>
              </a:rPr>
              <a:t>. Le </a:t>
            </a:r>
            <a:r>
              <a:rPr lang="fr-BE" sz="2400" b="1" dirty="0">
                <a:solidFill>
                  <a:srgbClr val="000000"/>
                </a:solidFill>
                <a:latin typeface="Public Sans"/>
              </a:rPr>
              <a:t>comité des fêtes et ses sympathisants </a:t>
            </a:r>
            <a:r>
              <a:rPr lang="fr-BE" sz="2400" dirty="0">
                <a:solidFill>
                  <a:srgbClr val="000000"/>
                </a:solidFill>
                <a:latin typeface="Public Sans"/>
              </a:rPr>
              <a:t>ayant de l'or dans les mains, se retrousseront les manches et relèveront le défi de créer un espace où il fait bon se retrouver entre villageois, amis et famille, à l'abri des intempéries tout en gardant dans la fabrication l'esprit nature et brut de l'Ardenne.</a:t>
            </a:r>
          </a:p>
          <a:p>
            <a:endParaRPr lang="fr-BE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716DD0D-81B9-40B2-B4D8-CE0AEB014B05}"/>
              </a:ext>
            </a:extLst>
          </p:cNvPr>
          <p:cNvSpPr/>
          <p:nvPr/>
        </p:nvSpPr>
        <p:spPr>
          <a:xfrm>
            <a:off x="8826759" y="3666930"/>
            <a:ext cx="3235964" cy="7357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8044 €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2039C1-D81E-4694-9F98-7035F8DB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954" y="849086"/>
            <a:ext cx="3315769" cy="224159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39EE077-13FA-4D19-8E18-26BD2A586ED2}"/>
              </a:ext>
            </a:extLst>
          </p:cNvPr>
          <p:cNvSpPr/>
          <p:nvPr/>
        </p:nvSpPr>
        <p:spPr>
          <a:xfrm>
            <a:off x="1331942" y="849086"/>
            <a:ext cx="7214897" cy="659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Installation d'un kiosque à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Sterpigny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96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2561EC-F176-4F26-BFFD-A31A864E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98" y="43195"/>
            <a:ext cx="10693562" cy="67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65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9BB6BB-22DC-4EDA-A344-440007A83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51" y="88376"/>
            <a:ext cx="9727611" cy="67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259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D2CCD0-3FF7-4CC3-8483-9551117F0FF0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Mini PCDR : suites - relecture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0D5BB-EB92-4674-9872-32E2E50BE3E6}"/>
              </a:ext>
            </a:extLst>
          </p:cNvPr>
          <p:cNvSpPr/>
          <p:nvPr/>
        </p:nvSpPr>
        <p:spPr>
          <a:xfrm>
            <a:off x="1169043" y="1847189"/>
            <a:ext cx="108669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Donner envie de lire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aérer,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inviter le citoyen à s’informer davantage,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Format A4 – Orientation paysage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 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quoi s’agit-il 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Carte mentale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6 défis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aller plus loin…</a:t>
            </a:r>
            <a:endParaRPr kumimoji="0" lang="fr-BE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Comment s’impliquer ? 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F67053-ACA4-4CDF-A3E9-365541992C8D}"/>
              </a:ext>
            </a:extLst>
          </p:cNvPr>
          <p:cNvSpPr txBox="1"/>
          <p:nvPr/>
        </p:nvSpPr>
        <p:spPr>
          <a:xfrm>
            <a:off x="6602505" y="2421425"/>
            <a:ext cx="53867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DEFIS 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Titre et description du défi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objectifs du défi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expression d’un citoyen relatif au défi (si possible)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Présentation du projet présenté en PAT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 de 2-3 projets des lots 1 et 2 qui concernent le défi (</a:t>
            </a:r>
            <a:r>
              <a:rPr kumimoji="0" lang="fr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cfr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réunion de préparation passage en PAT)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 qui a déjà été réalisé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Illustrer par des photos </a:t>
            </a:r>
          </a:p>
        </p:txBody>
      </p:sp>
      <p:pic>
        <p:nvPicPr>
          <p:cNvPr id="19" name="Graphique 18" descr="Œil">
            <a:extLst>
              <a:ext uri="{FF2B5EF4-FFF2-40B4-BE49-F238E27FC236}">
                <a16:creationId xmlns:a16="http://schemas.microsoft.com/office/drawing/2014/main" id="{5C096891-4AEC-4599-BBBA-DA0865FF54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2359" y="1964225"/>
            <a:ext cx="914400" cy="914400"/>
          </a:xfrm>
          <a:prstGeom prst="rect">
            <a:avLst/>
          </a:prstGeom>
        </p:spPr>
      </p:pic>
      <p:pic>
        <p:nvPicPr>
          <p:cNvPr id="21" name="Graphique 20" descr="Liste de vérification">
            <a:extLst>
              <a:ext uri="{FF2B5EF4-FFF2-40B4-BE49-F238E27FC236}">
                <a16:creationId xmlns:a16="http://schemas.microsoft.com/office/drawing/2014/main" id="{136C6E00-443D-4EFD-A998-7A8F527512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8424" y="4404737"/>
            <a:ext cx="914400" cy="914400"/>
          </a:xfrm>
          <a:prstGeom prst="rect">
            <a:avLst/>
          </a:prstGeom>
        </p:spPr>
      </p:pic>
      <p:pic>
        <p:nvPicPr>
          <p:cNvPr id="23" name="Graphique 22" descr="Mille">
            <a:extLst>
              <a:ext uri="{FF2B5EF4-FFF2-40B4-BE49-F238E27FC236}">
                <a16:creationId xmlns:a16="http://schemas.microsoft.com/office/drawing/2014/main" id="{A422F392-D1D9-4DD8-9F71-E6353BBAC2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9775" y="2036230"/>
            <a:ext cx="792625" cy="7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8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800" y="476054"/>
            <a:ext cx="10972800" cy="2190945"/>
          </a:xfrm>
        </p:spPr>
        <p:txBody>
          <a:bodyPr>
            <a:normAutofit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7 . Présentation des résultats des votes « budget participatif »</a:t>
            </a:r>
            <a:br>
              <a:rPr lang="fr-BE" b="1" dirty="0">
                <a:solidFill>
                  <a:srgbClr val="00ADBA"/>
                </a:solidFill>
              </a:rPr>
            </a:br>
            <a:endParaRPr lang="fr-BE" b="1" dirty="0">
              <a:solidFill>
                <a:srgbClr val="00ADB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5400" y="323655"/>
            <a:ext cx="10887000" cy="1835345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0A4E50-E4FC-4545-92BD-968FA9F6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750" y="2695771"/>
            <a:ext cx="87249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011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23654"/>
            <a:ext cx="10972800" cy="1366249"/>
          </a:xfrm>
        </p:spPr>
        <p:txBody>
          <a:bodyPr>
            <a:normAutofit fontScale="90000"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8. Information au sujet de l’appel à projets </a:t>
            </a:r>
            <a:r>
              <a:rPr lang="fr-BE" b="1" dirty="0" err="1">
                <a:solidFill>
                  <a:srgbClr val="00ADBA"/>
                </a:solidFill>
              </a:rPr>
              <a:t>biodiverCité</a:t>
            </a:r>
            <a:endParaRPr lang="fr-BE" b="1" dirty="0">
              <a:solidFill>
                <a:srgbClr val="00ADB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5400" y="323655"/>
            <a:ext cx="10887000" cy="1447272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1FD647-6BB9-4126-BA17-3AEDB8ED0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057" y="2387520"/>
            <a:ext cx="44862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97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52">
            <a:extLst>
              <a:ext uri="{FF2B5EF4-FFF2-40B4-BE49-F238E27FC236}">
                <a16:creationId xmlns:a16="http://schemas.microsoft.com/office/drawing/2014/main" id="{35F1B6D8-BAB7-490A-9F2A-888169704851}"/>
              </a:ext>
            </a:extLst>
          </p:cNvPr>
          <p:cNvSpPr>
            <a:spLocks/>
          </p:cNvSpPr>
          <p:nvPr/>
        </p:nvSpPr>
        <p:spPr bwMode="auto">
          <a:xfrm>
            <a:off x="2141537" y="0"/>
            <a:ext cx="10050463" cy="6859588"/>
          </a:xfrm>
          <a:custGeom>
            <a:avLst/>
            <a:gdLst>
              <a:gd name="T0" fmla="*/ 4464 w 4464"/>
              <a:gd name="T1" fmla="*/ 0 h 3046"/>
              <a:gd name="T2" fmla="*/ 1439 w 4464"/>
              <a:gd name="T3" fmla="*/ 0 h 3046"/>
              <a:gd name="T4" fmla="*/ 81 w 4464"/>
              <a:gd name="T5" fmla="*/ 1643 h 3046"/>
              <a:gd name="T6" fmla="*/ 515 w 4464"/>
              <a:gd name="T7" fmla="*/ 3046 h 3046"/>
              <a:gd name="T8" fmla="*/ 4464 w 4464"/>
              <a:gd name="T9" fmla="*/ 3046 h 3046"/>
              <a:gd name="T10" fmla="*/ 4464 w 4464"/>
              <a:gd name="T11" fmla="*/ 0 h 3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64" h="3046">
                <a:moveTo>
                  <a:pt x="4464" y="0"/>
                </a:moveTo>
                <a:cubicBezTo>
                  <a:pt x="1439" y="0"/>
                  <a:pt x="1439" y="0"/>
                  <a:pt x="1439" y="0"/>
                </a:cubicBezTo>
                <a:cubicBezTo>
                  <a:pt x="977" y="195"/>
                  <a:pt x="191" y="700"/>
                  <a:pt x="81" y="1643"/>
                </a:cubicBezTo>
                <a:cubicBezTo>
                  <a:pt x="0" y="2338"/>
                  <a:pt x="273" y="2789"/>
                  <a:pt x="515" y="3046"/>
                </a:cubicBezTo>
                <a:cubicBezTo>
                  <a:pt x="4464" y="3046"/>
                  <a:pt x="4464" y="3046"/>
                  <a:pt x="4464" y="3046"/>
                </a:cubicBezTo>
                <a:lnTo>
                  <a:pt x="446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5" name="Freeform 53">
            <a:extLst>
              <a:ext uri="{FF2B5EF4-FFF2-40B4-BE49-F238E27FC236}">
                <a16:creationId xmlns:a16="http://schemas.microsoft.com/office/drawing/2014/main" id="{5B55919F-3783-4D63-B4EA-39500288A793}"/>
              </a:ext>
            </a:extLst>
          </p:cNvPr>
          <p:cNvSpPr>
            <a:spLocks/>
          </p:cNvSpPr>
          <p:nvPr/>
        </p:nvSpPr>
        <p:spPr bwMode="auto">
          <a:xfrm>
            <a:off x="8305800" y="2895600"/>
            <a:ext cx="3886200" cy="3963988"/>
          </a:xfrm>
          <a:custGeom>
            <a:avLst/>
            <a:gdLst>
              <a:gd name="T0" fmla="*/ 0 w 1726"/>
              <a:gd name="T1" fmla="*/ 1760 h 1760"/>
              <a:gd name="T2" fmla="*/ 1726 w 1726"/>
              <a:gd name="T3" fmla="*/ 1760 h 1760"/>
              <a:gd name="T4" fmla="*/ 1726 w 1726"/>
              <a:gd name="T5" fmla="*/ 0 h 1760"/>
              <a:gd name="T6" fmla="*/ 0 w 1726"/>
              <a:gd name="T7" fmla="*/ 1760 h 1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26" h="1760">
                <a:moveTo>
                  <a:pt x="0" y="1760"/>
                </a:moveTo>
                <a:cubicBezTo>
                  <a:pt x="1726" y="1760"/>
                  <a:pt x="1726" y="1760"/>
                  <a:pt x="1726" y="1760"/>
                </a:cubicBezTo>
                <a:cubicBezTo>
                  <a:pt x="1726" y="0"/>
                  <a:pt x="1726" y="0"/>
                  <a:pt x="1726" y="0"/>
                </a:cubicBezTo>
                <a:cubicBezTo>
                  <a:pt x="1216" y="625"/>
                  <a:pt x="56" y="1080"/>
                  <a:pt x="0" y="17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1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6" name="Freeform 54">
            <a:extLst>
              <a:ext uri="{FF2B5EF4-FFF2-40B4-BE49-F238E27FC236}">
                <a16:creationId xmlns:a16="http://schemas.microsoft.com/office/drawing/2014/main" id="{B78B1AB0-10A5-4738-9A28-D1E6D7A041ED}"/>
              </a:ext>
            </a:extLst>
          </p:cNvPr>
          <p:cNvSpPr>
            <a:spLocks/>
          </p:cNvSpPr>
          <p:nvPr/>
        </p:nvSpPr>
        <p:spPr bwMode="auto">
          <a:xfrm>
            <a:off x="-327987" y="-4080"/>
            <a:ext cx="2427288" cy="2376488"/>
          </a:xfrm>
          <a:custGeom>
            <a:avLst/>
            <a:gdLst>
              <a:gd name="T0" fmla="*/ 1078 w 1078"/>
              <a:gd name="T1" fmla="*/ 0 h 1055"/>
              <a:gd name="T2" fmla="*/ 0 w 1078"/>
              <a:gd name="T3" fmla="*/ 0 h 1055"/>
              <a:gd name="T4" fmla="*/ 0 w 1078"/>
              <a:gd name="T5" fmla="*/ 1055 h 1055"/>
              <a:gd name="T6" fmla="*/ 1078 w 1078"/>
              <a:gd name="T7" fmla="*/ 0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8" h="1055">
                <a:moveTo>
                  <a:pt x="107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785" y="989"/>
                  <a:pt x="1013" y="359"/>
                  <a:pt x="107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100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0" name="Freeform 41">
            <a:extLst>
              <a:ext uri="{FF2B5EF4-FFF2-40B4-BE49-F238E27FC236}">
                <a16:creationId xmlns:a16="http://schemas.microsoft.com/office/drawing/2014/main" id="{B0847644-65D6-49DA-9A67-FD0A68EC0EB2}"/>
              </a:ext>
            </a:extLst>
          </p:cNvPr>
          <p:cNvSpPr>
            <a:spLocks/>
          </p:cNvSpPr>
          <p:nvPr/>
        </p:nvSpPr>
        <p:spPr bwMode="auto">
          <a:xfrm rot="14719260">
            <a:off x="11174" y="5560864"/>
            <a:ext cx="1609725" cy="1016001"/>
          </a:xfrm>
          <a:custGeom>
            <a:avLst/>
            <a:gdLst>
              <a:gd name="T0" fmla="*/ 348 w 426"/>
              <a:gd name="T1" fmla="*/ 74 h 267"/>
              <a:gd name="T2" fmla="*/ 400 w 426"/>
              <a:gd name="T3" fmla="*/ 75 h 267"/>
              <a:gd name="T4" fmla="*/ 426 w 426"/>
              <a:gd name="T5" fmla="*/ 7 h 267"/>
              <a:gd name="T6" fmla="*/ 367 w 426"/>
              <a:gd name="T7" fmla="*/ 2 h 267"/>
              <a:gd name="T8" fmla="*/ 365 w 426"/>
              <a:gd name="T9" fmla="*/ 26 h 267"/>
              <a:gd name="T10" fmla="*/ 359 w 426"/>
              <a:gd name="T11" fmla="*/ 2 h 267"/>
              <a:gd name="T12" fmla="*/ 295 w 426"/>
              <a:gd name="T13" fmla="*/ 1 h 267"/>
              <a:gd name="T14" fmla="*/ 286 w 426"/>
              <a:gd name="T15" fmla="*/ 44 h 267"/>
              <a:gd name="T16" fmla="*/ 280 w 426"/>
              <a:gd name="T17" fmla="*/ 2 h 267"/>
              <a:gd name="T18" fmla="*/ 226 w 426"/>
              <a:gd name="T19" fmla="*/ 7 h 267"/>
              <a:gd name="T20" fmla="*/ 220 w 426"/>
              <a:gd name="T21" fmla="*/ 80 h 267"/>
              <a:gd name="T22" fmla="*/ 208 w 426"/>
              <a:gd name="T23" fmla="*/ 10 h 267"/>
              <a:gd name="T24" fmla="*/ 142 w 426"/>
              <a:gd name="T25" fmla="*/ 28 h 267"/>
              <a:gd name="T26" fmla="*/ 134 w 426"/>
              <a:gd name="T27" fmla="*/ 119 h 267"/>
              <a:gd name="T28" fmla="*/ 127 w 426"/>
              <a:gd name="T29" fmla="*/ 34 h 267"/>
              <a:gd name="T30" fmla="*/ 73 w 426"/>
              <a:gd name="T31" fmla="*/ 67 h 267"/>
              <a:gd name="T32" fmla="*/ 86 w 426"/>
              <a:gd name="T33" fmla="*/ 134 h 267"/>
              <a:gd name="T34" fmla="*/ 58 w 426"/>
              <a:gd name="T35" fmla="*/ 81 h 267"/>
              <a:gd name="T36" fmla="*/ 12 w 426"/>
              <a:gd name="T37" fmla="*/ 213 h 267"/>
              <a:gd name="T38" fmla="*/ 87 w 426"/>
              <a:gd name="T39" fmla="*/ 252 h 267"/>
              <a:gd name="T40" fmla="*/ 82 w 426"/>
              <a:gd name="T41" fmla="*/ 186 h 267"/>
              <a:gd name="T42" fmla="*/ 108 w 426"/>
              <a:gd name="T43" fmla="*/ 259 h 267"/>
              <a:gd name="T44" fmla="*/ 167 w 426"/>
              <a:gd name="T45" fmla="*/ 267 h 267"/>
              <a:gd name="T46" fmla="*/ 142 w 426"/>
              <a:gd name="T47" fmla="*/ 197 h 267"/>
              <a:gd name="T48" fmla="*/ 195 w 426"/>
              <a:gd name="T49" fmla="*/ 265 h 267"/>
              <a:gd name="T50" fmla="*/ 256 w 426"/>
              <a:gd name="T51" fmla="*/ 246 h 267"/>
              <a:gd name="T52" fmla="*/ 187 w 426"/>
              <a:gd name="T53" fmla="*/ 177 h 267"/>
              <a:gd name="T54" fmla="*/ 275 w 426"/>
              <a:gd name="T55" fmla="*/ 235 h 267"/>
              <a:gd name="T56" fmla="*/ 325 w 426"/>
              <a:gd name="T57" fmla="*/ 192 h 267"/>
              <a:gd name="T58" fmla="*/ 249 w 426"/>
              <a:gd name="T59" fmla="*/ 147 h 267"/>
              <a:gd name="T60" fmla="*/ 341 w 426"/>
              <a:gd name="T61" fmla="*/ 173 h 267"/>
              <a:gd name="T62" fmla="*/ 367 w 426"/>
              <a:gd name="T63" fmla="*/ 136 h 267"/>
              <a:gd name="T64" fmla="*/ 287 w 426"/>
              <a:gd name="T65" fmla="*/ 97 h 267"/>
              <a:gd name="T66" fmla="*/ 375 w 426"/>
              <a:gd name="T67" fmla="*/ 124 h 267"/>
              <a:gd name="T68" fmla="*/ 393 w 426"/>
              <a:gd name="T69" fmla="*/ 89 h 267"/>
              <a:gd name="T70" fmla="*/ 348 w 426"/>
              <a:gd name="T71" fmla="*/ 74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26" h="267">
                <a:moveTo>
                  <a:pt x="348" y="74"/>
                </a:moveTo>
                <a:cubicBezTo>
                  <a:pt x="400" y="75"/>
                  <a:pt x="400" y="75"/>
                  <a:pt x="400" y="75"/>
                </a:cubicBezTo>
                <a:cubicBezTo>
                  <a:pt x="418" y="36"/>
                  <a:pt x="426" y="7"/>
                  <a:pt x="426" y="7"/>
                </a:cubicBezTo>
                <a:cubicBezTo>
                  <a:pt x="405" y="5"/>
                  <a:pt x="385" y="3"/>
                  <a:pt x="367" y="2"/>
                </a:cubicBezTo>
                <a:cubicBezTo>
                  <a:pt x="365" y="26"/>
                  <a:pt x="365" y="26"/>
                  <a:pt x="365" y="26"/>
                </a:cubicBezTo>
                <a:cubicBezTo>
                  <a:pt x="359" y="2"/>
                  <a:pt x="359" y="2"/>
                  <a:pt x="359" y="2"/>
                </a:cubicBezTo>
                <a:cubicBezTo>
                  <a:pt x="336" y="1"/>
                  <a:pt x="315" y="0"/>
                  <a:pt x="295" y="1"/>
                </a:cubicBezTo>
                <a:cubicBezTo>
                  <a:pt x="286" y="44"/>
                  <a:pt x="286" y="44"/>
                  <a:pt x="286" y="44"/>
                </a:cubicBezTo>
                <a:cubicBezTo>
                  <a:pt x="280" y="2"/>
                  <a:pt x="280" y="2"/>
                  <a:pt x="280" y="2"/>
                </a:cubicBezTo>
                <a:cubicBezTo>
                  <a:pt x="261" y="3"/>
                  <a:pt x="243" y="4"/>
                  <a:pt x="226" y="7"/>
                </a:cubicBezTo>
                <a:cubicBezTo>
                  <a:pt x="220" y="80"/>
                  <a:pt x="220" y="80"/>
                  <a:pt x="220" y="80"/>
                </a:cubicBezTo>
                <a:cubicBezTo>
                  <a:pt x="208" y="10"/>
                  <a:pt x="208" y="10"/>
                  <a:pt x="208" y="10"/>
                </a:cubicBezTo>
                <a:cubicBezTo>
                  <a:pt x="183" y="14"/>
                  <a:pt x="161" y="20"/>
                  <a:pt x="142" y="28"/>
                </a:cubicBezTo>
                <a:cubicBezTo>
                  <a:pt x="134" y="119"/>
                  <a:pt x="134" y="119"/>
                  <a:pt x="134" y="119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05" y="43"/>
                  <a:pt x="87" y="55"/>
                  <a:pt x="73" y="67"/>
                </a:cubicBezTo>
                <a:cubicBezTo>
                  <a:pt x="79" y="98"/>
                  <a:pt x="86" y="134"/>
                  <a:pt x="86" y="134"/>
                </a:cubicBezTo>
                <a:cubicBezTo>
                  <a:pt x="58" y="81"/>
                  <a:pt x="58" y="81"/>
                  <a:pt x="58" y="81"/>
                </a:cubicBezTo>
                <a:cubicBezTo>
                  <a:pt x="0" y="141"/>
                  <a:pt x="12" y="213"/>
                  <a:pt x="12" y="213"/>
                </a:cubicBezTo>
                <a:cubicBezTo>
                  <a:pt x="39" y="231"/>
                  <a:pt x="64" y="243"/>
                  <a:pt x="87" y="252"/>
                </a:cubicBezTo>
                <a:cubicBezTo>
                  <a:pt x="82" y="186"/>
                  <a:pt x="82" y="186"/>
                  <a:pt x="82" y="186"/>
                </a:cubicBezTo>
                <a:cubicBezTo>
                  <a:pt x="108" y="259"/>
                  <a:pt x="108" y="259"/>
                  <a:pt x="108" y="259"/>
                </a:cubicBezTo>
                <a:cubicBezTo>
                  <a:pt x="129" y="264"/>
                  <a:pt x="148" y="267"/>
                  <a:pt x="167" y="267"/>
                </a:cubicBezTo>
                <a:cubicBezTo>
                  <a:pt x="142" y="197"/>
                  <a:pt x="142" y="197"/>
                  <a:pt x="142" y="197"/>
                </a:cubicBezTo>
                <a:cubicBezTo>
                  <a:pt x="195" y="265"/>
                  <a:pt x="195" y="265"/>
                  <a:pt x="195" y="265"/>
                </a:cubicBezTo>
                <a:cubicBezTo>
                  <a:pt x="217" y="262"/>
                  <a:pt x="237" y="255"/>
                  <a:pt x="256" y="246"/>
                </a:cubicBezTo>
                <a:cubicBezTo>
                  <a:pt x="187" y="177"/>
                  <a:pt x="187" y="177"/>
                  <a:pt x="187" y="177"/>
                </a:cubicBezTo>
                <a:cubicBezTo>
                  <a:pt x="275" y="235"/>
                  <a:pt x="275" y="235"/>
                  <a:pt x="275" y="235"/>
                </a:cubicBezTo>
                <a:cubicBezTo>
                  <a:pt x="293" y="223"/>
                  <a:pt x="310" y="208"/>
                  <a:pt x="325" y="192"/>
                </a:cubicBezTo>
                <a:cubicBezTo>
                  <a:pt x="249" y="147"/>
                  <a:pt x="249" y="147"/>
                  <a:pt x="249" y="147"/>
                </a:cubicBezTo>
                <a:cubicBezTo>
                  <a:pt x="341" y="173"/>
                  <a:pt x="341" y="173"/>
                  <a:pt x="341" y="173"/>
                </a:cubicBezTo>
                <a:cubicBezTo>
                  <a:pt x="351" y="161"/>
                  <a:pt x="359" y="149"/>
                  <a:pt x="367" y="136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375" y="124"/>
                  <a:pt x="375" y="124"/>
                  <a:pt x="375" y="124"/>
                </a:cubicBezTo>
                <a:cubicBezTo>
                  <a:pt x="382" y="112"/>
                  <a:pt x="388" y="100"/>
                  <a:pt x="393" y="89"/>
                </a:cubicBezTo>
                <a:lnTo>
                  <a:pt x="348" y="7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CEF62FA-C3CB-4D16-BBF9-F56EF2022317}"/>
              </a:ext>
            </a:extLst>
          </p:cNvPr>
          <p:cNvGrpSpPr/>
          <p:nvPr/>
        </p:nvGrpSpPr>
        <p:grpSpPr>
          <a:xfrm rot="10800000">
            <a:off x="10063292" y="0"/>
            <a:ext cx="2140607" cy="1016001"/>
            <a:chOff x="6112916" y="1367018"/>
            <a:chExt cx="2140607" cy="1016001"/>
          </a:xfrm>
          <a:gradFill>
            <a:gsLst>
              <a:gs pos="0">
                <a:schemeClr val="accent1"/>
              </a:gs>
              <a:gs pos="88000">
                <a:schemeClr val="accent2"/>
              </a:gs>
            </a:gsLst>
            <a:lin ang="5400000" scaled="1"/>
          </a:gradFill>
        </p:grpSpPr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612E3407-7F84-4A83-82DB-5E34C578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2916" y="1789294"/>
              <a:ext cx="566738" cy="593725"/>
            </a:xfrm>
            <a:custGeom>
              <a:avLst/>
              <a:gdLst>
                <a:gd name="T0" fmla="*/ 39 w 150"/>
                <a:gd name="T1" fmla="*/ 23 h 156"/>
                <a:gd name="T2" fmla="*/ 31 w 150"/>
                <a:gd name="T3" fmla="*/ 1 h 156"/>
                <a:gd name="T4" fmla="*/ 0 w 150"/>
                <a:gd name="T5" fmla="*/ 1 h 156"/>
                <a:gd name="T6" fmla="*/ 6 w 150"/>
                <a:gd name="T7" fmla="*/ 26 h 156"/>
                <a:gd name="T8" fmla="*/ 17 w 150"/>
                <a:gd name="T9" fmla="*/ 23 h 156"/>
                <a:gd name="T10" fmla="*/ 7 w 150"/>
                <a:gd name="T11" fmla="*/ 29 h 156"/>
                <a:gd name="T12" fmla="*/ 16 w 150"/>
                <a:gd name="T13" fmla="*/ 55 h 156"/>
                <a:gd name="T14" fmla="*/ 35 w 150"/>
                <a:gd name="T15" fmla="*/ 53 h 156"/>
                <a:gd name="T16" fmla="*/ 19 w 150"/>
                <a:gd name="T17" fmla="*/ 61 h 156"/>
                <a:gd name="T18" fmla="*/ 29 w 150"/>
                <a:gd name="T19" fmla="*/ 83 h 156"/>
                <a:gd name="T20" fmla="*/ 60 w 150"/>
                <a:gd name="T21" fmla="*/ 75 h 156"/>
                <a:gd name="T22" fmla="*/ 33 w 150"/>
                <a:gd name="T23" fmla="*/ 90 h 156"/>
                <a:gd name="T24" fmla="*/ 50 w 150"/>
                <a:gd name="T25" fmla="*/ 114 h 156"/>
                <a:gd name="T26" fmla="*/ 88 w 150"/>
                <a:gd name="T27" fmla="*/ 104 h 156"/>
                <a:gd name="T28" fmla="*/ 54 w 150"/>
                <a:gd name="T29" fmla="*/ 119 h 156"/>
                <a:gd name="T30" fmla="*/ 76 w 150"/>
                <a:gd name="T31" fmla="*/ 137 h 156"/>
                <a:gd name="T32" fmla="*/ 101 w 150"/>
                <a:gd name="T33" fmla="*/ 122 h 156"/>
                <a:gd name="T34" fmla="*/ 84 w 150"/>
                <a:gd name="T35" fmla="*/ 141 h 156"/>
                <a:gd name="T36" fmla="*/ 145 w 150"/>
                <a:gd name="T37" fmla="*/ 141 h 156"/>
                <a:gd name="T38" fmla="*/ 150 w 150"/>
                <a:gd name="T39" fmla="*/ 104 h 156"/>
                <a:gd name="T40" fmla="*/ 123 w 150"/>
                <a:gd name="T41" fmla="*/ 116 h 156"/>
                <a:gd name="T42" fmla="*/ 149 w 150"/>
                <a:gd name="T43" fmla="*/ 95 h 156"/>
                <a:gd name="T44" fmla="*/ 144 w 150"/>
                <a:gd name="T45" fmla="*/ 69 h 156"/>
                <a:gd name="T46" fmla="*/ 119 w 150"/>
                <a:gd name="T47" fmla="*/ 89 h 156"/>
                <a:gd name="T48" fmla="*/ 139 w 150"/>
                <a:gd name="T49" fmla="*/ 58 h 156"/>
                <a:gd name="T50" fmla="*/ 122 w 150"/>
                <a:gd name="T51" fmla="*/ 36 h 156"/>
                <a:gd name="T52" fmla="*/ 104 w 150"/>
                <a:gd name="T53" fmla="*/ 74 h 156"/>
                <a:gd name="T54" fmla="*/ 115 w 150"/>
                <a:gd name="T55" fmla="*/ 30 h 156"/>
                <a:gd name="T56" fmla="*/ 91 w 150"/>
                <a:gd name="T57" fmla="*/ 15 h 156"/>
                <a:gd name="T58" fmla="*/ 83 w 150"/>
                <a:gd name="T59" fmla="*/ 53 h 156"/>
                <a:gd name="T60" fmla="*/ 80 w 150"/>
                <a:gd name="T61" fmla="*/ 11 h 156"/>
                <a:gd name="T62" fmla="*/ 61 w 150"/>
                <a:gd name="T63" fmla="*/ 6 h 156"/>
                <a:gd name="T64" fmla="*/ 57 w 150"/>
                <a:gd name="T65" fmla="*/ 45 h 156"/>
                <a:gd name="T66" fmla="*/ 55 w 150"/>
                <a:gd name="T67" fmla="*/ 5 h 156"/>
                <a:gd name="T68" fmla="*/ 38 w 150"/>
                <a:gd name="T69" fmla="*/ 2 h 156"/>
                <a:gd name="T70" fmla="*/ 39 w 150"/>
                <a:gd name="T71" fmla="*/ 2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0" h="156">
                  <a:moveTo>
                    <a:pt x="39" y="23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13" y="0"/>
                    <a:pt x="0" y="1"/>
                    <a:pt x="0" y="1"/>
                  </a:cubicBezTo>
                  <a:cubicBezTo>
                    <a:pt x="2" y="10"/>
                    <a:pt x="4" y="18"/>
                    <a:pt x="6" y="26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10" y="38"/>
                    <a:pt x="13" y="47"/>
                    <a:pt x="16" y="55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22" y="69"/>
                    <a:pt x="25" y="76"/>
                    <a:pt x="29" y="83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8" y="99"/>
                    <a:pt x="44" y="107"/>
                    <a:pt x="50" y="114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61" y="127"/>
                    <a:pt x="69" y="133"/>
                    <a:pt x="76" y="137"/>
                  </a:cubicBezTo>
                  <a:cubicBezTo>
                    <a:pt x="87" y="130"/>
                    <a:pt x="101" y="122"/>
                    <a:pt x="101" y="122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117" y="156"/>
                    <a:pt x="145" y="141"/>
                    <a:pt x="145" y="141"/>
                  </a:cubicBezTo>
                  <a:cubicBezTo>
                    <a:pt x="148" y="127"/>
                    <a:pt x="149" y="115"/>
                    <a:pt x="150" y="10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49" y="95"/>
                    <a:pt x="149" y="95"/>
                    <a:pt x="149" y="95"/>
                  </a:cubicBezTo>
                  <a:cubicBezTo>
                    <a:pt x="149" y="85"/>
                    <a:pt x="147" y="77"/>
                    <a:pt x="144" y="6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39" y="58"/>
                    <a:pt x="139" y="58"/>
                    <a:pt x="139" y="58"/>
                  </a:cubicBezTo>
                  <a:cubicBezTo>
                    <a:pt x="135" y="49"/>
                    <a:pt x="129" y="42"/>
                    <a:pt x="122" y="36"/>
                  </a:cubicBezTo>
                  <a:cubicBezTo>
                    <a:pt x="104" y="74"/>
                    <a:pt x="104" y="74"/>
                    <a:pt x="104" y="74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08" y="24"/>
                    <a:pt x="99" y="19"/>
                    <a:pt x="91" y="15"/>
                  </a:cubicBezTo>
                  <a:cubicBezTo>
                    <a:pt x="83" y="53"/>
                    <a:pt x="83" y="53"/>
                    <a:pt x="83" y="53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4" y="9"/>
                    <a:pt x="68" y="7"/>
                    <a:pt x="61" y="6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49" y="4"/>
                    <a:pt x="44" y="3"/>
                    <a:pt x="38" y="2"/>
                  </a:cubicBezTo>
                  <a:lnTo>
                    <a:pt x="39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78EEA3E2-2829-49EF-ADAF-C5BD3B529EFC}"/>
                </a:ext>
              </a:extLst>
            </p:cNvPr>
            <p:cNvSpPr>
              <a:spLocks/>
            </p:cNvSpPr>
            <p:nvPr/>
          </p:nvSpPr>
          <p:spPr bwMode="auto">
            <a:xfrm rot="20637176">
              <a:off x="6643798" y="1367018"/>
              <a:ext cx="1609725" cy="1016001"/>
            </a:xfrm>
            <a:custGeom>
              <a:avLst/>
              <a:gdLst>
                <a:gd name="T0" fmla="*/ 348 w 426"/>
                <a:gd name="T1" fmla="*/ 74 h 267"/>
                <a:gd name="T2" fmla="*/ 400 w 426"/>
                <a:gd name="T3" fmla="*/ 75 h 267"/>
                <a:gd name="T4" fmla="*/ 426 w 426"/>
                <a:gd name="T5" fmla="*/ 7 h 267"/>
                <a:gd name="T6" fmla="*/ 367 w 426"/>
                <a:gd name="T7" fmla="*/ 2 h 267"/>
                <a:gd name="T8" fmla="*/ 365 w 426"/>
                <a:gd name="T9" fmla="*/ 26 h 267"/>
                <a:gd name="T10" fmla="*/ 359 w 426"/>
                <a:gd name="T11" fmla="*/ 2 h 267"/>
                <a:gd name="T12" fmla="*/ 295 w 426"/>
                <a:gd name="T13" fmla="*/ 1 h 267"/>
                <a:gd name="T14" fmla="*/ 286 w 426"/>
                <a:gd name="T15" fmla="*/ 44 h 267"/>
                <a:gd name="T16" fmla="*/ 280 w 426"/>
                <a:gd name="T17" fmla="*/ 2 h 267"/>
                <a:gd name="T18" fmla="*/ 226 w 426"/>
                <a:gd name="T19" fmla="*/ 7 h 267"/>
                <a:gd name="T20" fmla="*/ 220 w 426"/>
                <a:gd name="T21" fmla="*/ 80 h 267"/>
                <a:gd name="T22" fmla="*/ 208 w 426"/>
                <a:gd name="T23" fmla="*/ 10 h 267"/>
                <a:gd name="T24" fmla="*/ 142 w 426"/>
                <a:gd name="T25" fmla="*/ 28 h 267"/>
                <a:gd name="T26" fmla="*/ 134 w 426"/>
                <a:gd name="T27" fmla="*/ 119 h 267"/>
                <a:gd name="T28" fmla="*/ 127 w 426"/>
                <a:gd name="T29" fmla="*/ 34 h 267"/>
                <a:gd name="T30" fmla="*/ 73 w 426"/>
                <a:gd name="T31" fmla="*/ 67 h 267"/>
                <a:gd name="T32" fmla="*/ 86 w 426"/>
                <a:gd name="T33" fmla="*/ 134 h 267"/>
                <a:gd name="T34" fmla="*/ 58 w 426"/>
                <a:gd name="T35" fmla="*/ 81 h 267"/>
                <a:gd name="T36" fmla="*/ 12 w 426"/>
                <a:gd name="T37" fmla="*/ 213 h 267"/>
                <a:gd name="T38" fmla="*/ 87 w 426"/>
                <a:gd name="T39" fmla="*/ 252 h 267"/>
                <a:gd name="T40" fmla="*/ 82 w 426"/>
                <a:gd name="T41" fmla="*/ 186 h 267"/>
                <a:gd name="T42" fmla="*/ 108 w 426"/>
                <a:gd name="T43" fmla="*/ 259 h 267"/>
                <a:gd name="T44" fmla="*/ 167 w 426"/>
                <a:gd name="T45" fmla="*/ 267 h 267"/>
                <a:gd name="T46" fmla="*/ 142 w 426"/>
                <a:gd name="T47" fmla="*/ 197 h 267"/>
                <a:gd name="T48" fmla="*/ 195 w 426"/>
                <a:gd name="T49" fmla="*/ 265 h 267"/>
                <a:gd name="T50" fmla="*/ 256 w 426"/>
                <a:gd name="T51" fmla="*/ 246 h 267"/>
                <a:gd name="T52" fmla="*/ 187 w 426"/>
                <a:gd name="T53" fmla="*/ 177 h 267"/>
                <a:gd name="T54" fmla="*/ 275 w 426"/>
                <a:gd name="T55" fmla="*/ 235 h 267"/>
                <a:gd name="T56" fmla="*/ 325 w 426"/>
                <a:gd name="T57" fmla="*/ 192 h 267"/>
                <a:gd name="T58" fmla="*/ 249 w 426"/>
                <a:gd name="T59" fmla="*/ 147 h 267"/>
                <a:gd name="T60" fmla="*/ 341 w 426"/>
                <a:gd name="T61" fmla="*/ 173 h 267"/>
                <a:gd name="T62" fmla="*/ 367 w 426"/>
                <a:gd name="T63" fmla="*/ 136 h 267"/>
                <a:gd name="T64" fmla="*/ 287 w 426"/>
                <a:gd name="T65" fmla="*/ 97 h 267"/>
                <a:gd name="T66" fmla="*/ 375 w 426"/>
                <a:gd name="T67" fmla="*/ 124 h 267"/>
                <a:gd name="T68" fmla="*/ 393 w 426"/>
                <a:gd name="T69" fmla="*/ 89 h 267"/>
                <a:gd name="T70" fmla="*/ 348 w 426"/>
                <a:gd name="T71" fmla="*/ 7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6" h="267">
                  <a:moveTo>
                    <a:pt x="348" y="74"/>
                  </a:moveTo>
                  <a:cubicBezTo>
                    <a:pt x="400" y="75"/>
                    <a:pt x="400" y="75"/>
                    <a:pt x="400" y="75"/>
                  </a:cubicBezTo>
                  <a:cubicBezTo>
                    <a:pt x="418" y="36"/>
                    <a:pt x="426" y="7"/>
                    <a:pt x="426" y="7"/>
                  </a:cubicBezTo>
                  <a:cubicBezTo>
                    <a:pt x="405" y="5"/>
                    <a:pt x="385" y="3"/>
                    <a:pt x="367" y="2"/>
                  </a:cubicBezTo>
                  <a:cubicBezTo>
                    <a:pt x="365" y="26"/>
                    <a:pt x="365" y="26"/>
                    <a:pt x="365" y="26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36" y="1"/>
                    <a:pt x="315" y="0"/>
                    <a:pt x="295" y="1"/>
                  </a:cubicBezTo>
                  <a:cubicBezTo>
                    <a:pt x="286" y="44"/>
                    <a:pt x="286" y="44"/>
                    <a:pt x="286" y="44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61" y="3"/>
                    <a:pt x="243" y="4"/>
                    <a:pt x="226" y="7"/>
                  </a:cubicBezTo>
                  <a:cubicBezTo>
                    <a:pt x="220" y="80"/>
                    <a:pt x="220" y="80"/>
                    <a:pt x="220" y="8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183" y="14"/>
                    <a:pt x="161" y="20"/>
                    <a:pt x="142" y="28"/>
                  </a:cubicBezTo>
                  <a:cubicBezTo>
                    <a:pt x="134" y="119"/>
                    <a:pt x="134" y="119"/>
                    <a:pt x="134" y="119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05" y="43"/>
                    <a:pt x="87" y="55"/>
                    <a:pt x="73" y="67"/>
                  </a:cubicBezTo>
                  <a:cubicBezTo>
                    <a:pt x="79" y="98"/>
                    <a:pt x="86" y="134"/>
                    <a:pt x="86" y="134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0" y="141"/>
                    <a:pt x="12" y="213"/>
                    <a:pt x="12" y="213"/>
                  </a:cubicBezTo>
                  <a:cubicBezTo>
                    <a:pt x="39" y="231"/>
                    <a:pt x="64" y="243"/>
                    <a:pt x="87" y="252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108" y="259"/>
                    <a:pt x="108" y="259"/>
                    <a:pt x="108" y="259"/>
                  </a:cubicBezTo>
                  <a:cubicBezTo>
                    <a:pt x="129" y="264"/>
                    <a:pt x="148" y="267"/>
                    <a:pt x="167" y="267"/>
                  </a:cubicBezTo>
                  <a:cubicBezTo>
                    <a:pt x="142" y="197"/>
                    <a:pt x="142" y="197"/>
                    <a:pt x="142" y="197"/>
                  </a:cubicBezTo>
                  <a:cubicBezTo>
                    <a:pt x="195" y="265"/>
                    <a:pt x="195" y="265"/>
                    <a:pt x="195" y="265"/>
                  </a:cubicBezTo>
                  <a:cubicBezTo>
                    <a:pt x="217" y="262"/>
                    <a:pt x="237" y="255"/>
                    <a:pt x="256" y="246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275" y="235"/>
                    <a:pt x="275" y="235"/>
                    <a:pt x="275" y="235"/>
                  </a:cubicBezTo>
                  <a:cubicBezTo>
                    <a:pt x="293" y="223"/>
                    <a:pt x="310" y="208"/>
                    <a:pt x="325" y="192"/>
                  </a:cubicBezTo>
                  <a:cubicBezTo>
                    <a:pt x="249" y="147"/>
                    <a:pt x="249" y="147"/>
                    <a:pt x="249" y="147"/>
                  </a:cubicBezTo>
                  <a:cubicBezTo>
                    <a:pt x="341" y="173"/>
                    <a:pt x="341" y="173"/>
                    <a:pt x="341" y="173"/>
                  </a:cubicBezTo>
                  <a:cubicBezTo>
                    <a:pt x="351" y="161"/>
                    <a:pt x="359" y="149"/>
                    <a:pt x="367" y="136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375" y="124"/>
                    <a:pt x="375" y="124"/>
                    <a:pt x="375" y="124"/>
                  </a:cubicBezTo>
                  <a:cubicBezTo>
                    <a:pt x="382" y="112"/>
                    <a:pt x="388" y="100"/>
                    <a:pt x="393" y="89"/>
                  </a:cubicBezTo>
                  <a:lnTo>
                    <a:pt x="348" y="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405BC6-309B-433A-9634-302D81A92540}"/>
              </a:ext>
            </a:extLst>
          </p:cNvPr>
          <p:cNvGrpSpPr/>
          <p:nvPr/>
        </p:nvGrpSpPr>
        <p:grpSpPr>
          <a:xfrm>
            <a:off x="1216597" y="2427288"/>
            <a:ext cx="1619250" cy="2003424"/>
            <a:chOff x="1733550" y="3278188"/>
            <a:chExt cx="1619250" cy="2003424"/>
          </a:xfrm>
        </p:grpSpPr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C80D4312-AA1C-424E-82B0-1F907561D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0" y="3278188"/>
              <a:ext cx="1619250" cy="2003424"/>
            </a:xfrm>
            <a:custGeom>
              <a:avLst/>
              <a:gdLst>
                <a:gd name="T0" fmla="*/ 784 w 878"/>
                <a:gd name="T1" fmla="*/ 1042 h 1086"/>
                <a:gd name="T2" fmla="*/ 720 w 878"/>
                <a:gd name="T3" fmla="*/ 981 h 1086"/>
                <a:gd name="T4" fmla="*/ 429 w 878"/>
                <a:gd name="T5" fmla="*/ 836 h 1086"/>
                <a:gd name="T6" fmla="*/ 375 w 878"/>
                <a:gd name="T7" fmla="*/ 782 h 1086"/>
                <a:gd name="T8" fmla="*/ 370 w 878"/>
                <a:gd name="T9" fmla="*/ 708 h 1086"/>
                <a:gd name="T10" fmla="*/ 436 w 878"/>
                <a:gd name="T11" fmla="*/ 630 h 1086"/>
                <a:gd name="T12" fmla="*/ 421 w 878"/>
                <a:gd name="T13" fmla="*/ 563 h 1086"/>
                <a:gd name="T14" fmla="*/ 365 w 878"/>
                <a:gd name="T15" fmla="*/ 519 h 1086"/>
                <a:gd name="T16" fmla="*/ 57 w 878"/>
                <a:gd name="T17" fmla="*/ 352 h 1086"/>
                <a:gd name="T18" fmla="*/ 10 w 878"/>
                <a:gd name="T19" fmla="*/ 304 h 1086"/>
                <a:gd name="T20" fmla="*/ 1 w 878"/>
                <a:gd name="T21" fmla="*/ 246 h 1086"/>
                <a:gd name="T22" fmla="*/ 8 w 878"/>
                <a:gd name="T23" fmla="*/ 152 h 1086"/>
                <a:gd name="T24" fmla="*/ 112 w 878"/>
                <a:gd name="T25" fmla="*/ 31 h 1086"/>
                <a:gd name="T26" fmla="*/ 271 w 878"/>
                <a:gd name="T27" fmla="*/ 5 h 1086"/>
                <a:gd name="T28" fmla="*/ 369 w 878"/>
                <a:gd name="T29" fmla="*/ 35 h 1086"/>
                <a:gd name="T30" fmla="*/ 527 w 878"/>
                <a:gd name="T31" fmla="*/ 201 h 1086"/>
                <a:gd name="T32" fmla="*/ 560 w 878"/>
                <a:gd name="T33" fmla="*/ 213 h 1086"/>
                <a:gd name="T34" fmla="*/ 596 w 878"/>
                <a:gd name="T35" fmla="*/ 187 h 1086"/>
                <a:gd name="T36" fmla="*/ 663 w 878"/>
                <a:gd name="T37" fmla="*/ 131 h 1086"/>
                <a:gd name="T38" fmla="*/ 746 w 878"/>
                <a:gd name="T39" fmla="*/ 140 h 1086"/>
                <a:gd name="T40" fmla="*/ 756 w 878"/>
                <a:gd name="T41" fmla="*/ 283 h 1086"/>
                <a:gd name="T42" fmla="*/ 701 w 878"/>
                <a:gd name="T43" fmla="*/ 575 h 1086"/>
                <a:gd name="T44" fmla="*/ 705 w 878"/>
                <a:gd name="T45" fmla="*/ 630 h 1086"/>
                <a:gd name="T46" fmla="*/ 747 w 878"/>
                <a:gd name="T47" fmla="*/ 661 h 1086"/>
                <a:gd name="T48" fmla="*/ 789 w 878"/>
                <a:gd name="T49" fmla="*/ 622 h 1086"/>
                <a:gd name="T50" fmla="*/ 813 w 878"/>
                <a:gd name="T51" fmla="*/ 566 h 1086"/>
                <a:gd name="T52" fmla="*/ 866 w 878"/>
                <a:gd name="T53" fmla="*/ 554 h 1086"/>
                <a:gd name="T54" fmla="*/ 877 w 878"/>
                <a:gd name="T55" fmla="*/ 588 h 1086"/>
                <a:gd name="T56" fmla="*/ 847 w 878"/>
                <a:gd name="T57" fmla="*/ 757 h 1086"/>
                <a:gd name="T58" fmla="*/ 857 w 878"/>
                <a:gd name="T59" fmla="*/ 949 h 1086"/>
                <a:gd name="T60" fmla="*/ 872 w 878"/>
                <a:gd name="T61" fmla="*/ 1024 h 1086"/>
                <a:gd name="T62" fmla="*/ 830 w 878"/>
                <a:gd name="T63" fmla="*/ 1082 h 1086"/>
                <a:gd name="T64" fmla="*/ 784 w 878"/>
                <a:gd name="T65" fmla="*/ 1042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8" h="1086">
                  <a:moveTo>
                    <a:pt x="784" y="1042"/>
                  </a:moveTo>
                  <a:cubicBezTo>
                    <a:pt x="774" y="1014"/>
                    <a:pt x="746" y="995"/>
                    <a:pt x="720" y="981"/>
                  </a:cubicBezTo>
                  <a:cubicBezTo>
                    <a:pt x="624" y="929"/>
                    <a:pt x="518" y="899"/>
                    <a:pt x="429" y="836"/>
                  </a:cubicBezTo>
                  <a:cubicBezTo>
                    <a:pt x="408" y="821"/>
                    <a:pt x="388" y="804"/>
                    <a:pt x="375" y="782"/>
                  </a:cubicBezTo>
                  <a:cubicBezTo>
                    <a:pt x="363" y="760"/>
                    <a:pt x="358" y="731"/>
                    <a:pt x="370" y="708"/>
                  </a:cubicBezTo>
                  <a:cubicBezTo>
                    <a:pt x="385" y="677"/>
                    <a:pt x="424" y="662"/>
                    <a:pt x="436" y="630"/>
                  </a:cubicBezTo>
                  <a:cubicBezTo>
                    <a:pt x="444" y="607"/>
                    <a:pt x="436" y="581"/>
                    <a:pt x="421" y="563"/>
                  </a:cubicBezTo>
                  <a:cubicBezTo>
                    <a:pt x="406" y="544"/>
                    <a:pt x="385" y="531"/>
                    <a:pt x="365" y="519"/>
                  </a:cubicBezTo>
                  <a:cubicBezTo>
                    <a:pt x="263" y="461"/>
                    <a:pt x="152" y="419"/>
                    <a:pt x="57" y="352"/>
                  </a:cubicBezTo>
                  <a:cubicBezTo>
                    <a:pt x="38" y="339"/>
                    <a:pt x="20" y="324"/>
                    <a:pt x="10" y="304"/>
                  </a:cubicBezTo>
                  <a:cubicBezTo>
                    <a:pt x="2" y="286"/>
                    <a:pt x="1" y="265"/>
                    <a:pt x="1" y="246"/>
                  </a:cubicBezTo>
                  <a:cubicBezTo>
                    <a:pt x="0" y="214"/>
                    <a:pt x="0" y="183"/>
                    <a:pt x="8" y="152"/>
                  </a:cubicBezTo>
                  <a:cubicBezTo>
                    <a:pt x="22" y="100"/>
                    <a:pt x="63" y="56"/>
                    <a:pt x="112" y="31"/>
                  </a:cubicBezTo>
                  <a:cubicBezTo>
                    <a:pt x="160" y="7"/>
                    <a:pt x="217" y="0"/>
                    <a:pt x="271" y="5"/>
                  </a:cubicBezTo>
                  <a:cubicBezTo>
                    <a:pt x="305" y="9"/>
                    <a:pt x="340" y="17"/>
                    <a:pt x="369" y="35"/>
                  </a:cubicBezTo>
                  <a:cubicBezTo>
                    <a:pt x="435" y="75"/>
                    <a:pt x="465" y="156"/>
                    <a:pt x="527" y="201"/>
                  </a:cubicBezTo>
                  <a:cubicBezTo>
                    <a:pt x="537" y="208"/>
                    <a:pt x="548" y="215"/>
                    <a:pt x="560" y="213"/>
                  </a:cubicBezTo>
                  <a:cubicBezTo>
                    <a:pt x="576" y="212"/>
                    <a:pt x="586" y="198"/>
                    <a:pt x="596" y="187"/>
                  </a:cubicBezTo>
                  <a:cubicBezTo>
                    <a:pt x="614" y="164"/>
                    <a:pt x="636" y="142"/>
                    <a:pt x="663" y="131"/>
                  </a:cubicBezTo>
                  <a:cubicBezTo>
                    <a:pt x="690" y="120"/>
                    <a:pt x="724" y="121"/>
                    <a:pt x="746" y="140"/>
                  </a:cubicBezTo>
                  <a:cubicBezTo>
                    <a:pt x="785" y="173"/>
                    <a:pt x="771" y="234"/>
                    <a:pt x="756" y="283"/>
                  </a:cubicBezTo>
                  <a:cubicBezTo>
                    <a:pt x="727" y="378"/>
                    <a:pt x="708" y="476"/>
                    <a:pt x="701" y="575"/>
                  </a:cubicBezTo>
                  <a:cubicBezTo>
                    <a:pt x="699" y="594"/>
                    <a:pt x="698" y="613"/>
                    <a:pt x="705" y="630"/>
                  </a:cubicBezTo>
                  <a:cubicBezTo>
                    <a:pt x="712" y="647"/>
                    <a:pt x="728" y="662"/>
                    <a:pt x="747" y="661"/>
                  </a:cubicBezTo>
                  <a:cubicBezTo>
                    <a:pt x="767" y="660"/>
                    <a:pt x="782" y="641"/>
                    <a:pt x="789" y="622"/>
                  </a:cubicBezTo>
                  <a:cubicBezTo>
                    <a:pt x="797" y="603"/>
                    <a:pt x="800" y="582"/>
                    <a:pt x="813" y="566"/>
                  </a:cubicBezTo>
                  <a:cubicBezTo>
                    <a:pt x="825" y="549"/>
                    <a:pt x="851" y="540"/>
                    <a:pt x="866" y="554"/>
                  </a:cubicBezTo>
                  <a:cubicBezTo>
                    <a:pt x="875" y="563"/>
                    <a:pt x="876" y="576"/>
                    <a:pt x="877" y="588"/>
                  </a:cubicBezTo>
                  <a:cubicBezTo>
                    <a:pt x="878" y="646"/>
                    <a:pt x="856" y="701"/>
                    <a:pt x="847" y="757"/>
                  </a:cubicBezTo>
                  <a:cubicBezTo>
                    <a:pt x="835" y="821"/>
                    <a:pt x="839" y="887"/>
                    <a:pt x="857" y="949"/>
                  </a:cubicBezTo>
                  <a:cubicBezTo>
                    <a:pt x="864" y="974"/>
                    <a:pt x="873" y="998"/>
                    <a:pt x="872" y="1024"/>
                  </a:cubicBezTo>
                  <a:cubicBezTo>
                    <a:pt x="871" y="1050"/>
                    <a:pt x="855" y="1077"/>
                    <a:pt x="830" y="1082"/>
                  </a:cubicBezTo>
                  <a:cubicBezTo>
                    <a:pt x="805" y="1086"/>
                    <a:pt x="784" y="1042"/>
                    <a:pt x="784" y="104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B8DF9694-2986-4413-9E2D-770388624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3565525"/>
              <a:ext cx="1328738" cy="1606550"/>
            </a:xfrm>
            <a:custGeom>
              <a:avLst/>
              <a:gdLst>
                <a:gd name="T0" fmla="*/ 719 w 720"/>
                <a:gd name="T1" fmla="*/ 865 h 871"/>
                <a:gd name="T2" fmla="*/ 594 w 720"/>
                <a:gd name="T3" fmla="*/ 621 h 871"/>
                <a:gd name="T4" fmla="*/ 594 w 720"/>
                <a:gd name="T5" fmla="*/ 621 h 871"/>
                <a:gd name="T6" fmla="*/ 502 w 720"/>
                <a:gd name="T7" fmla="*/ 468 h 871"/>
                <a:gd name="T8" fmla="*/ 436 w 720"/>
                <a:gd name="T9" fmla="*/ 371 h 871"/>
                <a:gd name="T10" fmla="*/ 473 w 720"/>
                <a:gd name="T11" fmla="*/ 158 h 871"/>
                <a:gd name="T12" fmla="*/ 469 w 720"/>
                <a:gd name="T13" fmla="*/ 154 h 871"/>
                <a:gd name="T14" fmla="*/ 465 w 720"/>
                <a:gd name="T15" fmla="*/ 159 h 871"/>
                <a:gd name="T16" fmla="*/ 431 w 720"/>
                <a:gd name="T17" fmla="*/ 363 h 871"/>
                <a:gd name="T18" fmla="*/ 202 w 720"/>
                <a:gd name="T19" fmla="*/ 109 h 871"/>
                <a:gd name="T20" fmla="*/ 202 w 720"/>
                <a:gd name="T21" fmla="*/ 109 h 871"/>
                <a:gd name="T22" fmla="*/ 200 w 720"/>
                <a:gd name="T23" fmla="*/ 107 h 871"/>
                <a:gd name="T24" fmla="*/ 6 w 720"/>
                <a:gd name="T25" fmla="*/ 0 h 871"/>
                <a:gd name="T26" fmla="*/ 1 w 720"/>
                <a:gd name="T27" fmla="*/ 3 h 871"/>
                <a:gd name="T28" fmla="*/ 4 w 720"/>
                <a:gd name="T29" fmla="*/ 8 h 871"/>
                <a:gd name="T30" fmla="*/ 191 w 720"/>
                <a:gd name="T31" fmla="*/ 110 h 871"/>
                <a:gd name="T32" fmla="*/ 36 w 720"/>
                <a:gd name="T33" fmla="*/ 140 h 871"/>
                <a:gd name="T34" fmla="*/ 32 w 720"/>
                <a:gd name="T35" fmla="*/ 144 h 871"/>
                <a:gd name="T36" fmla="*/ 36 w 720"/>
                <a:gd name="T37" fmla="*/ 148 h 871"/>
                <a:gd name="T38" fmla="*/ 36 w 720"/>
                <a:gd name="T39" fmla="*/ 148 h 871"/>
                <a:gd name="T40" fmla="*/ 198 w 720"/>
                <a:gd name="T41" fmla="*/ 115 h 871"/>
                <a:gd name="T42" fmla="*/ 495 w 720"/>
                <a:gd name="T43" fmla="*/ 472 h 871"/>
                <a:gd name="T44" fmla="*/ 583 w 720"/>
                <a:gd name="T45" fmla="*/ 617 h 871"/>
                <a:gd name="T46" fmla="*/ 405 w 720"/>
                <a:gd name="T47" fmla="*/ 545 h 871"/>
                <a:gd name="T48" fmla="*/ 399 w 720"/>
                <a:gd name="T49" fmla="*/ 546 h 871"/>
                <a:gd name="T50" fmla="*/ 400 w 720"/>
                <a:gd name="T51" fmla="*/ 551 h 871"/>
                <a:gd name="T52" fmla="*/ 588 w 720"/>
                <a:gd name="T53" fmla="*/ 626 h 871"/>
                <a:gd name="T54" fmla="*/ 712 w 720"/>
                <a:gd name="T55" fmla="*/ 868 h 871"/>
                <a:gd name="T56" fmla="*/ 716 w 720"/>
                <a:gd name="T57" fmla="*/ 871 h 871"/>
                <a:gd name="T58" fmla="*/ 717 w 720"/>
                <a:gd name="T59" fmla="*/ 870 h 871"/>
                <a:gd name="T60" fmla="*/ 719 w 720"/>
                <a:gd name="T61" fmla="*/ 865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0" h="871">
                  <a:moveTo>
                    <a:pt x="719" y="865"/>
                  </a:moveTo>
                  <a:cubicBezTo>
                    <a:pt x="719" y="864"/>
                    <a:pt x="671" y="758"/>
                    <a:pt x="594" y="621"/>
                  </a:cubicBezTo>
                  <a:cubicBezTo>
                    <a:pt x="594" y="621"/>
                    <a:pt x="594" y="621"/>
                    <a:pt x="594" y="621"/>
                  </a:cubicBezTo>
                  <a:cubicBezTo>
                    <a:pt x="567" y="573"/>
                    <a:pt x="536" y="521"/>
                    <a:pt x="502" y="468"/>
                  </a:cubicBezTo>
                  <a:cubicBezTo>
                    <a:pt x="482" y="436"/>
                    <a:pt x="460" y="404"/>
                    <a:pt x="436" y="371"/>
                  </a:cubicBezTo>
                  <a:cubicBezTo>
                    <a:pt x="490" y="268"/>
                    <a:pt x="473" y="159"/>
                    <a:pt x="473" y="158"/>
                  </a:cubicBezTo>
                  <a:cubicBezTo>
                    <a:pt x="473" y="155"/>
                    <a:pt x="471" y="154"/>
                    <a:pt x="469" y="154"/>
                  </a:cubicBezTo>
                  <a:cubicBezTo>
                    <a:pt x="466" y="155"/>
                    <a:pt x="465" y="157"/>
                    <a:pt x="465" y="159"/>
                  </a:cubicBezTo>
                  <a:cubicBezTo>
                    <a:pt x="465" y="160"/>
                    <a:pt x="481" y="264"/>
                    <a:pt x="431" y="363"/>
                  </a:cubicBezTo>
                  <a:cubicBezTo>
                    <a:pt x="364" y="272"/>
                    <a:pt x="286" y="179"/>
                    <a:pt x="202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2" y="108"/>
                    <a:pt x="201" y="107"/>
                    <a:pt x="200" y="107"/>
                  </a:cubicBezTo>
                  <a:cubicBezTo>
                    <a:pt x="137" y="55"/>
                    <a:pt x="72" y="17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2" y="7"/>
                    <a:pt x="4" y="8"/>
                  </a:cubicBezTo>
                  <a:cubicBezTo>
                    <a:pt x="68" y="24"/>
                    <a:pt x="131" y="61"/>
                    <a:pt x="191" y="110"/>
                  </a:cubicBezTo>
                  <a:cubicBezTo>
                    <a:pt x="148" y="127"/>
                    <a:pt x="37" y="140"/>
                    <a:pt x="36" y="140"/>
                  </a:cubicBezTo>
                  <a:cubicBezTo>
                    <a:pt x="33" y="140"/>
                    <a:pt x="32" y="142"/>
                    <a:pt x="32" y="144"/>
                  </a:cubicBezTo>
                  <a:cubicBezTo>
                    <a:pt x="32" y="146"/>
                    <a:pt x="34" y="148"/>
                    <a:pt x="36" y="148"/>
                  </a:cubicBezTo>
                  <a:cubicBezTo>
                    <a:pt x="36" y="148"/>
                    <a:pt x="36" y="148"/>
                    <a:pt x="36" y="148"/>
                  </a:cubicBezTo>
                  <a:cubicBezTo>
                    <a:pt x="41" y="147"/>
                    <a:pt x="156" y="134"/>
                    <a:pt x="198" y="115"/>
                  </a:cubicBezTo>
                  <a:cubicBezTo>
                    <a:pt x="313" y="212"/>
                    <a:pt x="417" y="351"/>
                    <a:pt x="495" y="472"/>
                  </a:cubicBezTo>
                  <a:cubicBezTo>
                    <a:pt x="527" y="522"/>
                    <a:pt x="557" y="571"/>
                    <a:pt x="583" y="617"/>
                  </a:cubicBezTo>
                  <a:cubicBezTo>
                    <a:pt x="455" y="583"/>
                    <a:pt x="405" y="545"/>
                    <a:pt x="405" y="545"/>
                  </a:cubicBezTo>
                  <a:cubicBezTo>
                    <a:pt x="403" y="544"/>
                    <a:pt x="400" y="544"/>
                    <a:pt x="399" y="546"/>
                  </a:cubicBezTo>
                  <a:cubicBezTo>
                    <a:pt x="398" y="548"/>
                    <a:pt x="398" y="550"/>
                    <a:pt x="400" y="551"/>
                  </a:cubicBezTo>
                  <a:cubicBezTo>
                    <a:pt x="402" y="553"/>
                    <a:pt x="453" y="591"/>
                    <a:pt x="588" y="626"/>
                  </a:cubicBezTo>
                  <a:cubicBezTo>
                    <a:pt x="665" y="762"/>
                    <a:pt x="711" y="867"/>
                    <a:pt x="712" y="868"/>
                  </a:cubicBezTo>
                  <a:cubicBezTo>
                    <a:pt x="713" y="870"/>
                    <a:pt x="714" y="871"/>
                    <a:pt x="716" y="871"/>
                  </a:cubicBezTo>
                  <a:cubicBezTo>
                    <a:pt x="716" y="871"/>
                    <a:pt x="717" y="870"/>
                    <a:pt x="717" y="870"/>
                  </a:cubicBezTo>
                  <a:cubicBezTo>
                    <a:pt x="719" y="869"/>
                    <a:pt x="720" y="867"/>
                    <a:pt x="719" y="86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A5530B-D763-422D-AFD7-E2A03C395AC7}"/>
              </a:ext>
            </a:extLst>
          </p:cNvPr>
          <p:cNvSpPr txBox="1"/>
          <p:nvPr/>
        </p:nvSpPr>
        <p:spPr>
          <a:xfrm>
            <a:off x="9569425" y="6277295"/>
            <a:ext cx="3608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AYWAILLE 23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février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2023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279C8A4-D51C-4C99-9323-D4FFF8990787}"/>
              </a:ext>
            </a:extLst>
          </p:cNvPr>
          <p:cNvGrpSpPr/>
          <p:nvPr/>
        </p:nvGrpSpPr>
        <p:grpSpPr>
          <a:xfrm>
            <a:off x="9451367" y="3702082"/>
            <a:ext cx="1682229" cy="1786265"/>
            <a:chOff x="-9525" y="-130174"/>
            <a:chExt cx="5903913" cy="6269037"/>
          </a:xfrm>
        </p:grpSpPr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049B267B-3FB0-4217-859C-7CCA0CEDC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5" y="-130174"/>
              <a:ext cx="5903913" cy="6269037"/>
            </a:xfrm>
            <a:custGeom>
              <a:avLst/>
              <a:gdLst>
                <a:gd name="T0" fmla="*/ 112 w 1566"/>
                <a:gd name="T1" fmla="*/ 1425 h 1663"/>
                <a:gd name="T2" fmla="*/ 105 w 1566"/>
                <a:gd name="T3" fmla="*/ 1181 h 1663"/>
                <a:gd name="T4" fmla="*/ 98 w 1566"/>
                <a:gd name="T5" fmla="*/ 1069 h 1663"/>
                <a:gd name="T6" fmla="*/ 163 w 1566"/>
                <a:gd name="T7" fmla="*/ 984 h 1663"/>
                <a:gd name="T8" fmla="*/ 319 w 1566"/>
                <a:gd name="T9" fmla="*/ 981 h 1663"/>
                <a:gd name="T10" fmla="*/ 359 w 1566"/>
                <a:gd name="T11" fmla="*/ 863 h 1663"/>
                <a:gd name="T12" fmla="*/ 350 w 1566"/>
                <a:gd name="T13" fmla="*/ 477 h 1663"/>
                <a:gd name="T14" fmla="*/ 370 w 1566"/>
                <a:gd name="T15" fmla="*/ 326 h 1663"/>
                <a:gd name="T16" fmla="*/ 491 w 1566"/>
                <a:gd name="T17" fmla="*/ 251 h 1663"/>
                <a:gd name="T18" fmla="*/ 685 w 1566"/>
                <a:gd name="T19" fmla="*/ 426 h 1663"/>
                <a:gd name="T20" fmla="*/ 838 w 1566"/>
                <a:gd name="T21" fmla="*/ 352 h 1663"/>
                <a:gd name="T22" fmla="*/ 931 w 1566"/>
                <a:gd name="T23" fmla="*/ 222 h 1663"/>
                <a:gd name="T24" fmla="*/ 1066 w 1566"/>
                <a:gd name="T25" fmla="*/ 50 h 1663"/>
                <a:gd name="T26" fmla="*/ 1326 w 1566"/>
                <a:gd name="T27" fmla="*/ 169 h 1663"/>
                <a:gd name="T28" fmla="*/ 1261 w 1566"/>
                <a:gd name="T29" fmla="*/ 473 h 1663"/>
                <a:gd name="T30" fmla="*/ 1207 w 1566"/>
                <a:gd name="T31" fmla="*/ 583 h 1663"/>
                <a:gd name="T32" fmla="*/ 1315 w 1566"/>
                <a:gd name="T33" fmla="*/ 663 h 1663"/>
                <a:gd name="T34" fmla="*/ 1462 w 1566"/>
                <a:gd name="T35" fmla="*/ 657 h 1663"/>
                <a:gd name="T36" fmla="*/ 1565 w 1566"/>
                <a:gd name="T37" fmla="*/ 743 h 1663"/>
                <a:gd name="T38" fmla="*/ 1506 w 1566"/>
                <a:gd name="T39" fmla="*/ 834 h 1663"/>
                <a:gd name="T40" fmla="*/ 974 w 1566"/>
                <a:gd name="T41" fmla="*/ 1028 h 1663"/>
                <a:gd name="T42" fmla="*/ 898 w 1566"/>
                <a:gd name="T43" fmla="*/ 1098 h 1663"/>
                <a:gd name="T44" fmla="*/ 988 w 1566"/>
                <a:gd name="T45" fmla="*/ 1171 h 1663"/>
                <a:gd name="T46" fmla="*/ 1071 w 1566"/>
                <a:gd name="T47" fmla="*/ 1249 h 1663"/>
                <a:gd name="T48" fmla="*/ 1028 w 1566"/>
                <a:gd name="T49" fmla="*/ 1298 h 1663"/>
                <a:gd name="T50" fmla="*/ 311 w 1566"/>
                <a:gd name="T51" fmla="*/ 1477 h 1663"/>
                <a:gd name="T52" fmla="*/ 62 w 1566"/>
                <a:gd name="T53" fmla="*/ 1649 h 1663"/>
                <a:gd name="T54" fmla="*/ 25 w 1566"/>
                <a:gd name="T55" fmla="*/ 1662 h 1663"/>
                <a:gd name="T56" fmla="*/ 4 w 1566"/>
                <a:gd name="T57" fmla="*/ 1635 h 1663"/>
                <a:gd name="T58" fmla="*/ 112 w 1566"/>
                <a:gd name="T59" fmla="*/ 1425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66" h="1663">
                  <a:moveTo>
                    <a:pt x="112" y="1425"/>
                  </a:moveTo>
                  <a:cubicBezTo>
                    <a:pt x="127" y="1345"/>
                    <a:pt x="118" y="1262"/>
                    <a:pt x="105" y="1181"/>
                  </a:cubicBezTo>
                  <a:cubicBezTo>
                    <a:pt x="98" y="1144"/>
                    <a:pt x="91" y="1106"/>
                    <a:pt x="98" y="1069"/>
                  </a:cubicBezTo>
                  <a:cubicBezTo>
                    <a:pt x="104" y="1032"/>
                    <a:pt x="127" y="995"/>
                    <a:pt x="163" y="984"/>
                  </a:cubicBezTo>
                  <a:cubicBezTo>
                    <a:pt x="214" y="969"/>
                    <a:pt x="273" y="1007"/>
                    <a:pt x="319" y="981"/>
                  </a:cubicBezTo>
                  <a:cubicBezTo>
                    <a:pt x="357" y="959"/>
                    <a:pt x="360" y="907"/>
                    <a:pt x="359" y="863"/>
                  </a:cubicBezTo>
                  <a:cubicBezTo>
                    <a:pt x="356" y="734"/>
                    <a:pt x="353" y="606"/>
                    <a:pt x="350" y="477"/>
                  </a:cubicBezTo>
                  <a:cubicBezTo>
                    <a:pt x="349" y="426"/>
                    <a:pt x="349" y="373"/>
                    <a:pt x="370" y="326"/>
                  </a:cubicBezTo>
                  <a:cubicBezTo>
                    <a:pt x="391" y="279"/>
                    <a:pt x="441" y="241"/>
                    <a:pt x="491" y="251"/>
                  </a:cubicBezTo>
                  <a:cubicBezTo>
                    <a:pt x="579" y="268"/>
                    <a:pt x="599" y="404"/>
                    <a:pt x="685" y="426"/>
                  </a:cubicBezTo>
                  <a:cubicBezTo>
                    <a:pt x="743" y="441"/>
                    <a:pt x="799" y="397"/>
                    <a:pt x="838" y="352"/>
                  </a:cubicBezTo>
                  <a:cubicBezTo>
                    <a:pt x="873" y="312"/>
                    <a:pt x="904" y="268"/>
                    <a:pt x="931" y="222"/>
                  </a:cubicBezTo>
                  <a:cubicBezTo>
                    <a:pt x="968" y="158"/>
                    <a:pt x="1000" y="85"/>
                    <a:pt x="1066" y="50"/>
                  </a:cubicBezTo>
                  <a:cubicBezTo>
                    <a:pt x="1162" y="0"/>
                    <a:pt x="1289" y="68"/>
                    <a:pt x="1326" y="169"/>
                  </a:cubicBezTo>
                  <a:cubicBezTo>
                    <a:pt x="1364" y="271"/>
                    <a:pt x="1327" y="388"/>
                    <a:pt x="1261" y="473"/>
                  </a:cubicBezTo>
                  <a:cubicBezTo>
                    <a:pt x="1235" y="506"/>
                    <a:pt x="1203" y="541"/>
                    <a:pt x="1207" y="583"/>
                  </a:cubicBezTo>
                  <a:cubicBezTo>
                    <a:pt x="1212" y="631"/>
                    <a:pt x="1267" y="660"/>
                    <a:pt x="1315" y="663"/>
                  </a:cubicBezTo>
                  <a:cubicBezTo>
                    <a:pt x="1364" y="666"/>
                    <a:pt x="1413" y="652"/>
                    <a:pt x="1462" y="657"/>
                  </a:cubicBezTo>
                  <a:cubicBezTo>
                    <a:pt x="1511" y="661"/>
                    <a:pt x="1564" y="694"/>
                    <a:pt x="1565" y="743"/>
                  </a:cubicBezTo>
                  <a:cubicBezTo>
                    <a:pt x="1566" y="780"/>
                    <a:pt x="1536" y="811"/>
                    <a:pt x="1506" y="834"/>
                  </a:cubicBezTo>
                  <a:cubicBezTo>
                    <a:pt x="1355" y="949"/>
                    <a:pt x="1154" y="969"/>
                    <a:pt x="974" y="1028"/>
                  </a:cubicBezTo>
                  <a:cubicBezTo>
                    <a:pt x="939" y="1040"/>
                    <a:pt x="899" y="1061"/>
                    <a:pt x="898" y="1098"/>
                  </a:cubicBezTo>
                  <a:cubicBezTo>
                    <a:pt x="898" y="1140"/>
                    <a:pt x="948" y="1160"/>
                    <a:pt x="988" y="1171"/>
                  </a:cubicBezTo>
                  <a:cubicBezTo>
                    <a:pt x="1029" y="1181"/>
                    <a:pt x="1078" y="1208"/>
                    <a:pt x="1071" y="1249"/>
                  </a:cubicBezTo>
                  <a:cubicBezTo>
                    <a:pt x="1067" y="1271"/>
                    <a:pt x="1047" y="1286"/>
                    <a:pt x="1028" y="1298"/>
                  </a:cubicBezTo>
                  <a:cubicBezTo>
                    <a:pt x="816" y="1426"/>
                    <a:pt x="531" y="1364"/>
                    <a:pt x="311" y="1477"/>
                  </a:cubicBezTo>
                  <a:cubicBezTo>
                    <a:pt x="221" y="1523"/>
                    <a:pt x="148" y="1596"/>
                    <a:pt x="62" y="1649"/>
                  </a:cubicBezTo>
                  <a:cubicBezTo>
                    <a:pt x="51" y="1656"/>
                    <a:pt x="39" y="1663"/>
                    <a:pt x="25" y="1662"/>
                  </a:cubicBezTo>
                  <a:cubicBezTo>
                    <a:pt x="12" y="1661"/>
                    <a:pt x="0" y="1647"/>
                    <a:pt x="4" y="1635"/>
                  </a:cubicBezTo>
                  <a:cubicBezTo>
                    <a:pt x="4" y="1635"/>
                    <a:pt x="97" y="1506"/>
                    <a:pt x="112" y="142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90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68A90794-9DE0-44B7-A978-CC26D66A8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3" y="769938"/>
              <a:ext cx="4124325" cy="4991100"/>
            </a:xfrm>
            <a:custGeom>
              <a:avLst/>
              <a:gdLst>
                <a:gd name="T0" fmla="*/ 1089 w 1094"/>
                <a:gd name="T1" fmla="*/ 503 h 1324"/>
                <a:gd name="T2" fmla="*/ 671 w 1094"/>
                <a:gd name="T3" fmla="*/ 504 h 1324"/>
                <a:gd name="T4" fmla="*/ 1031 w 1094"/>
                <a:gd name="T5" fmla="*/ 7 h 1324"/>
                <a:gd name="T6" fmla="*/ 1030 w 1094"/>
                <a:gd name="T7" fmla="*/ 2 h 1324"/>
                <a:gd name="T8" fmla="*/ 1024 w 1094"/>
                <a:gd name="T9" fmla="*/ 3 h 1324"/>
                <a:gd name="T10" fmla="*/ 536 w 1094"/>
                <a:gd name="T11" fmla="*/ 665 h 1324"/>
                <a:gd name="T12" fmla="*/ 464 w 1094"/>
                <a:gd name="T13" fmla="*/ 284 h 1324"/>
                <a:gd name="T14" fmla="*/ 460 w 1094"/>
                <a:gd name="T15" fmla="*/ 280 h 1324"/>
                <a:gd name="T16" fmla="*/ 456 w 1094"/>
                <a:gd name="T17" fmla="*/ 284 h 1324"/>
                <a:gd name="T18" fmla="*/ 531 w 1094"/>
                <a:gd name="T19" fmla="*/ 672 h 1324"/>
                <a:gd name="T20" fmla="*/ 164 w 1094"/>
                <a:gd name="T21" fmla="*/ 1126 h 1324"/>
                <a:gd name="T22" fmla="*/ 145 w 1094"/>
                <a:gd name="T23" fmla="*/ 864 h 1324"/>
                <a:gd name="T24" fmla="*/ 141 w 1094"/>
                <a:gd name="T25" fmla="*/ 860 h 1324"/>
                <a:gd name="T26" fmla="*/ 137 w 1094"/>
                <a:gd name="T27" fmla="*/ 864 h 1324"/>
                <a:gd name="T28" fmla="*/ 158 w 1094"/>
                <a:gd name="T29" fmla="*/ 1133 h 1324"/>
                <a:gd name="T30" fmla="*/ 1 w 1094"/>
                <a:gd name="T31" fmla="*/ 1317 h 1324"/>
                <a:gd name="T32" fmla="*/ 2 w 1094"/>
                <a:gd name="T33" fmla="*/ 1323 h 1324"/>
                <a:gd name="T34" fmla="*/ 4 w 1094"/>
                <a:gd name="T35" fmla="*/ 1324 h 1324"/>
                <a:gd name="T36" fmla="*/ 7 w 1094"/>
                <a:gd name="T37" fmla="*/ 1323 h 1324"/>
                <a:gd name="T38" fmla="*/ 165 w 1094"/>
                <a:gd name="T39" fmla="*/ 1137 h 1324"/>
                <a:gd name="T40" fmla="*/ 166 w 1094"/>
                <a:gd name="T41" fmla="*/ 1136 h 1324"/>
                <a:gd name="T42" fmla="*/ 311 w 1094"/>
                <a:gd name="T43" fmla="*/ 961 h 1324"/>
                <a:gd name="T44" fmla="*/ 541 w 1094"/>
                <a:gd name="T45" fmla="*/ 966 h 1324"/>
                <a:gd name="T46" fmla="*/ 705 w 1094"/>
                <a:gd name="T47" fmla="*/ 964 h 1324"/>
                <a:gd name="T48" fmla="*/ 709 w 1094"/>
                <a:gd name="T49" fmla="*/ 960 h 1324"/>
                <a:gd name="T50" fmla="*/ 704 w 1094"/>
                <a:gd name="T51" fmla="*/ 956 h 1324"/>
                <a:gd name="T52" fmla="*/ 317 w 1094"/>
                <a:gd name="T53" fmla="*/ 953 h 1324"/>
                <a:gd name="T54" fmla="*/ 539 w 1094"/>
                <a:gd name="T55" fmla="*/ 676 h 1324"/>
                <a:gd name="T56" fmla="*/ 540 w 1094"/>
                <a:gd name="T57" fmla="*/ 674 h 1324"/>
                <a:gd name="T58" fmla="*/ 666 w 1094"/>
                <a:gd name="T59" fmla="*/ 511 h 1324"/>
                <a:gd name="T60" fmla="*/ 819 w 1094"/>
                <a:gd name="T61" fmla="*/ 524 h 1324"/>
                <a:gd name="T62" fmla="*/ 1090 w 1094"/>
                <a:gd name="T63" fmla="*/ 511 h 1324"/>
                <a:gd name="T64" fmla="*/ 1094 w 1094"/>
                <a:gd name="T65" fmla="*/ 506 h 1324"/>
                <a:gd name="T66" fmla="*/ 1089 w 1094"/>
                <a:gd name="T67" fmla="*/ 503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4" h="1324">
                  <a:moveTo>
                    <a:pt x="1089" y="503"/>
                  </a:moveTo>
                  <a:cubicBezTo>
                    <a:pt x="1086" y="503"/>
                    <a:pt x="773" y="531"/>
                    <a:pt x="671" y="504"/>
                  </a:cubicBezTo>
                  <a:cubicBezTo>
                    <a:pt x="793" y="344"/>
                    <a:pt x="918" y="174"/>
                    <a:pt x="1031" y="7"/>
                  </a:cubicBezTo>
                  <a:cubicBezTo>
                    <a:pt x="1032" y="5"/>
                    <a:pt x="1032" y="3"/>
                    <a:pt x="1030" y="2"/>
                  </a:cubicBezTo>
                  <a:cubicBezTo>
                    <a:pt x="1028" y="0"/>
                    <a:pt x="1026" y="1"/>
                    <a:pt x="1024" y="3"/>
                  </a:cubicBezTo>
                  <a:cubicBezTo>
                    <a:pt x="871" y="228"/>
                    <a:pt x="697" y="460"/>
                    <a:pt x="536" y="665"/>
                  </a:cubicBezTo>
                  <a:cubicBezTo>
                    <a:pt x="472" y="554"/>
                    <a:pt x="464" y="287"/>
                    <a:pt x="464" y="284"/>
                  </a:cubicBezTo>
                  <a:cubicBezTo>
                    <a:pt x="464" y="282"/>
                    <a:pt x="462" y="280"/>
                    <a:pt x="460" y="280"/>
                  </a:cubicBezTo>
                  <a:cubicBezTo>
                    <a:pt x="458" y="280"/>
                    <a:pt x="456" y="282"/>
                    <a:pt x="456" y="284"/>
                  </a:cubicBezTo>
                  <a:cubicBezTo>
                    <a:pt x="456" y="295"/>
                    <a:pt x="464" y="560"/>
                    <a:pt x="531" y="672"/>
                  </a:cubicBezTo>
                  <a:cubicBezTo>
                    <a:pt x="390" y="852"/>
                    <a:pt x="260" y="1011"/>
                    <a:pt x="164" y="1126"/>
                  </a:cubicBezTo>
                  <a:cubicBezTo>
                    <a:pt x="137" y="1055"/>
                    <a:pt x="145" y="866"/>
                    <a:pt x="145" y="864"/>
                  </a:cubicBezTo>
                  <a:cubicBezTo>
                    <a:pt x="145" y="862"/>
                    <a:pt x="143" y="860"/>
                    <a:pt x="141" y="860"/>
                  </a:cubicBezTo>
                  <a:cubicBezTo>
                    <a:pt x="139" y="860"/>
                    <a:pt x="137" y="861"/>
                    <a:pt x="137" y="864"/>
                  </a:cubicBezTo>
                  <a:cubicBezTo>
                    <a:pt x="137" y="872"/>
                    <a:pt x="129" y="1064"/>
                    <a:pt x="158" y="1133"/>
                  </a:cubicBezTo>
                  <a:cubicBezTo>
                    <a:pt x="63" y="1246"/>
                    <a:pt x="3" y="1315"/>
                    <a:pt x="1" y="1317"/>
                  </a:cubicBezTo>
                  <a:cubicBezTo>
                    <a:pt x="0" y="1319"/>
                    <a:pt x="0" y="1322"/>
                    <a:pt x="2" y="1323"/>
                  </a:cubicBezTo>
                  <a:cubicBezTo>
                    <a:pt x="2" y="1324"/>
                    <a:pt x="3" y="1324"/>
                    <a:pt x="4" y="1324"/>
                  </a:cubicBezTo>
                  <a:cubicBezTo>
                    <a:pt x="5" y="1324"/>
                    <a:pt x="7" y="1324"/>
                    <a:pt x="7" y="1323"/>
                  </a:cubicBezTo>
                  <a:cubicBezTo>
                    <a:pt x="9" y="1320"/>
                    <a:pt x="70" y="1251"/>
                    <a:pt x="165" y="1137"/>
                  </a:cubicBezTo>
                  <a:cubicBezTo>
                    <a:pt x="165" y="1136"/>
                    <a:pt x="166" y="1136"/>
                    <a:pt x="166" y="1136"/>
                  </a:cubicBezTo>
                  <a:cubicBezTo>
                    <a:pt x="208" y="1085"/>
                    <a:pt x="257" y="1026"/>
                    <a:pt x="311" y="961"/>
                  </a:cubicBezTo>
                  <a:cubicBezTo>
                    <a:pt x="388" y="965"/>
                    <a:pt x="471" y="966"/>
                    <a:pt x="541" y="966"/>
                  </a:cubicBezTo>
                  <a:cubicBezTo>
                    <a:pt x="634" y="966"/>
                    <a:pt x="704" y="964"/>
                    <a:pt x="705" y="964"/>
                  </a:cubicBezTo>
                  <a:cubicBezTo>
                    <a:pt x="707" y="964"/>
                    <a:pt x="709" y="962"/>
                    <a:pt x="709" y="960"/>
                  </a:cubicBezTo>
                  <a:cubicBezTo>
                    <a:pt x="709" y="958"/>
                    <a:pt x="707" y="956"/>
                    <a:pt x="704" y="956"/>
                  </a:cubicBezTo>
                  <a:cubicBezTo>
                    <a:pt x="702" y="956"/>
                    <a:pt x="495" y="963"/>
                    <a:pt x="317" y="953"/>
                  </a:cubicBezTo>
                  <a:cubicBezTo>
                    <a:pt x="385" y="870"/>
                    <a:pt x="460" y="776"/>
                    <a:pt x="539" y="676"/>
                  </a:cubicBezTo>
                  <a:cubicBezTo>
                    <a:pt x="539" y="675"/>
                    <a:pt x="539" y="675"/>
                    <a:pt x="540" y="674"/>
                  </a:cubicBezTo>
                  <a:cubicBezTo>
                    <a:pt x="581" y="622"/>
                    <a:pt x="623" y="567"/>
                    <a:pt x="666" y="511"/>
                  </a:cubicBezTo>
                  <a:cubicBezTo>
                    <a:pt x="700" y="521"/>
                    <a:pt x="757" y="524"/>
                    <a:pt x="819" y="524"/>
                  </a:cubicBezTo>
                  <a:cubicBezTo>
                    <a:pt x="941" y="524"/>
                    <a:pt x="1081" y="511"/>
                    <a:pt x="1090" y="511"/>
                  </a:cubicBezTo>
                  <a:cubicBezTo>
                    <a:pt x="1092" y="510"/>
                    <a:pt x="1094" y="509"/>
                    <a:pt x="1094" y="506"/>
                  </a:cubicBezTo>
                  <a:cubicBezTo>
                    <a:pt x="1094" y="504"/>
                    <a:pt x="1092" y="502"/>
                    <a:pt x="1089" y="5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67" name="Freeform 46">
            <a:extLst>
              <a:ext uri="{FF2B5EF4-FFF2-40B4-BE49-F238E27FC236}">
                <a16:creationId xmlns:a16="http://schemas.microsoft.com/office/drawing/2014/main" id="{9EE3EF69-6586-447D-B7B7-56E1B20708FF}"/>
              </a:ext>
            </a:extLst>
          </p:cNvPr>
          <p:cNvSpPr>
            <a:spLocks/>
          </p:cNvSpPr>
          <p:nvPr/>
        </p:nvSpPr>
        <p:spPr bwMode="auto">
          <a:xfrm rot="16200000">
            <a:off x="8957749" y="4447070"/>
            <a:ext cx="739599" cy="627447"/>
          </a:xfrm>
          <a:custGeom>
            <a:avLst/>
            <a:gdLst>
              <a:gd name="T0" fmla="*/ 1 w 204"/>
              <a:gd name="T1" fmla="*/ 139 h 173"/>
              <a:gd name="T2" fmla="*/ 12 w 204"/>
              <a:gd name="T3" fmla="*/ 132 h 173"/>
              <a:gd name="T4" fmla="*/ 70 w 204"/>
              <a:gd name="T5" fmla="*/ 173 h 173"/>
              <a:gd name="T6" fmla="*/ 13 w 204"/>
              <a:gd name="T7" fmla="*/ 131 h 173"/>
              <a:gd name="T8" fmla="*/ 46 w 204"/>
              <a:gd name="T9" fmla="*/ 113 h 173"/>
              <a:gd name="T10" fmla="*/ 125 w 204"/>
              <a:gd name="T11" fmla="*/ 167 h 173"/>
              <a:gd name="T12" fmla="*/ 47 w 204"/>
              <a:gd name="T13" fmla="*/ 112 h 173"/>
              <a:gd name="T14" fmla="*/ 97 w 204"/>
              <a:gd name="T15" fmla="*/ 94 h 173"/>
              <a:gd name="T16" fmla="*/ 167 w 204"/>
              <a:gd name="T17" fmla="*/ 154 h 173"/>
              <a:gd name="T18" fmla="*/ 98 w 204"/>
              <a:gd name="T19" fmla="*/ 94 h 173"/>
              <a:gd name="T20" fmla="*/ 119 w 204"/>
              <a:gd name="T21" fmla="*/ 91 h 173"/>
              <a:gd name="T22" fmla="*/ 204 w 204"/>
              <a:gd name="T23" fmla="*/ 99 h 173"/>
              <a:gd name="T24" fmla="*/ 118 w 204"/>
              <a:gd name="T25" fmla="*/ 89 h 173"/>
              <a:gd name="T26" fmla="*/ 106 w 204"/>
              <a:gd name="T27" fmla="*/ 91 h 173"/>
              <a:gd name="T28" fmla="*/ 137 w 204"/>
              <a:gd name="T29" fmla="*/ 0 h 173"/>
              <a:gd name="T30" fmla="*/ 105 w 204"/>
              <a:gd name="T31" fmla="*/ 91 h 173"/>
              <a:gd name="T32" fmla="*/ 76 w 204"/>
              <a:gd name="T33" fmla="*/ 98 h 173"/>
              <a:gd name="T34" fmla="*/ 83 w 204"/>
              <a:gd name="T35" fmla="*/ 14 h 173"/>
              <a:gd name="T36" fmla="*/ 74 w 204"/>
              <a:gd name="T37" fmla="*/ 99 h 173"/>
              <a:gd name="T38" fmla="*/ 30 w 204"/>
              <a:gd name="T39" fmla="*/ 119 h 173"/>
              <a:gd name="T40" fmla="*/ 35 w 204"/>
              <a:gd name="T41" fmla="*/ 38 h 173"/>
              <a:gd name="T42" fmla="*/ 28 w 204"/>
              <a:gd name="T43" fmla="*/ 120 h 173"/>
              <a:gd name="T44" fmla="*/ 0 w 204"/>
              <a:gd name="T45" fmla="*/ 138 h 173"/>
              <a:gd name="T46" fmla="*/ 1 w 204"/>
              <a:gd name="T47" fmla="*/ 13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4" h="173">
                <a:moveTo>
                  <a:pt x="1" y="139"/>
                </a:moveTo>
                <a:cubicBezTo>
                  <a:pt x="1" y="139"/>
                  <a:pt x="5" y="136"/>
                  <a:pt x="12" y="132"/>
                </a:cubicBezTo>
                <a:cubicBezTo>
                  <a:pt x="24" y="165"/>
                  <a:pt x="70" y="173"/>
                  <a:pt x="70" y="173"/>
                </a:cubicBezTo>
                <a:cubicBezTo>
                  <a:pt x="60" y="148"/>
                  <a:pt x="20" y="134"/>
                  <a:pt x="13" y="131"/>
                </a:cubicBezTo>
                <a:cubicBezTo>
                  <a:pt x="21" y="126"/>
                  <a:pt x="32" y="119"/>
                  <a:pt x="46" y="113"/>
                </a:cubicBezTo>
                <a:cubicBezTo>
                  <a:pt x="67" y="162"/>
                  <a:pt x="125" y="167"/>
                  <a:pt x="125" y="167"/>
                </a:cubicBezTo>
                <a:cubicBezTo>
                  <a:pt x="115" y="132"/>
                  <a:pt x="56" y="115"/>
                  <a:pt x="47" y="112"/>
                </a:cubicBezTo>
                <a:cubicBezTo>
                  <a:pt x="61" y="105"/>
                  <a:pt x="79" y="98"/>
                  <a:pt x="97" y="94"/>
                </a:cubicBezTo>
                <a:cubicBezTo>
                  <a:pt x="102" y="136"/>
                  <a:pt x="167" y="154"/>
                  <a:pt x="167" y="154"/>
                </a:cubicBezTo>
                <a:cubicBezTo>
                  <a:pt x="162" y="117"/>
                  <a:pt x="108" y="97"/>
                  <a:pt x="98" y="94"/>
                </a:cubicBezTo>
                <a:cubicBezTo>
                  <a:pt x="105" y="92"/>
                  <a:pt x="112" y="91"/>
                  <a:pt x="119" y="91"/>
                </a:cubicBezTo>
                <a:cubicBezTo>
                  <a:pt x="135" y="113"/>
                  <a:pt x="204" y="99"/>
                  <a:pt x="204" y="99"/>
                </a:cubicBezTo>
                <a:cubicBezTo>
                  <a:pt x="186" y="75"/>
                  <a:pt x="122" y="89"/>
                  <a:pt x="118" y="89"/>
                </a:cubicBezTo>
                <a:cubicBezTo>
                  <a:pt x="114" y="90"/>
                  <a:pt x="110" y="90"/>
                  <a:pt x="106" y="91"/>
                </a:cubicBezTo>
                <a:cubicBezTo>
                  <a:pt x="169" y="47"/>
                  <a:pt x="137" y="0"/>
                  <a:pt x="137" y="0"/>
                </a:cubicBezTo>
                <a:cubicBezTo>
                  <a:pt x="138" y="14"/>
                  <a:pt x="109" y="82"/>
                  <a:pt x="105" y="91"/>
                </a:cubicBezTo>
                <a:cubicBezTo>
                  <a:pt x="95" y="92"/>
                  <a:pt x="85" y="95"/>
                  <a:pt x="76" y="98"/>
                </a:cubicBezTo>
                <a:cubicBezTo>
                  <a:pt x="95" y="76"/>
                  <a:pt x="83" y="14"/>
                  <a:pt x="83" y="14"/>
                </a:cubicBezTo>
                <a:cubicBezTo>
                  <a:pt x="58" y="59"/>
                  <a:pt x="72" y="93"/>
                  <a:pt x="74" y="99"/>
                </a:cubicBezTo>
                <a:cubicBezTo>
                  <a:pt x="58" y="105"/>
                  <a:pt x="42" y="112"/>
                  <a:pt x="30" y="119"/>
                </a:cubicBezTo>
                <a:cubicBezTo>
                  <a:pt x="55" y="87"/>
                  <a:pt x="35" y="38"/>
                  <a:pt x="35" y="38"/>
                </a:cubicBezTo>
                <a:cubicBezTo>
                  <a:pt x="15" y="75"/>
                  <a:pt x="26" y="114"/>
                  <a:pt x="28" y="120"/>
                </a:cubicBezTo>
                <a:cubicBezTo>
                  <a:pt x="11" y="130"/>
                  <a:pt x="0" y="138"/>
                  <a:pt x="0" y="138"/>
                </a:cubicBezTo>
                <a:lnTo>
                  <a:pt x="1" y="13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2" name="Freeform 42">
            <a:extLst>
              <a:ext uri="{FF2B5EF4-FFF2-40B4-BE49-F238E27FC236}">
                <a16:creationId xmlns:a16="http://schemas.microsoft.com/office/drawing/2014/main" id="{4482AB84-6E44-4985-B603-B704AAED29E8}"/>
              </a:ext>
            </a:extLst>
          </p:cNvPr>
          <p:cNvSpPr>
            <a:spLocks/>
          </p:cNvSpPr>
          <p:nvPr/>
        </p:nvSpPr>
        <p:spPr bwMode="auto">
          <a:xfrm flipH="1">
            <a:off x="1372562" y="6132815"/>
            <a:ext cx="566738" cy="593725"/>
          </a:xfrm>
          <a:custGeom>
            <a:avLst/>
            <a:gdLst>
              <a:gd name="T0" fmla="*/ 39 w 150"/>
              <a:gd name="T1" fmla="*/ 23 h 156"/>
              <a:gd name="T2" fmla="*/ 31 w 150"/>
              <a:gd name="T3" fmla="*/ 1 h 156"/>
              <a:gd name="T4" fmla="*/ 0 w 150"/>
              <a:gd name="T5" fmla="*/ 1 h 156"/>
              <a:gd name="T6" fmla="*/ 6 w 150"/>
              <a:gd name="T7" fmla="*/ 26 h 156"/>
              <a:gd name="T8" fmla="*/ 17 w 150"/>
              <a:gd name="T9" fmla="*/ 23 h 156"/>
              <a:gd name="T10" fmla="*/ 7 w 150"/>
              <a:gd name="T11" fmla="*/ 29 h 156"/>
              <a:gd name="T12" fmla="*/ 16 w 150"/>
              <a:gd name="T13" fmla="*/ 55 h 156"/>
              <a:gd name="T14" fmla="*/ 35 w 150"/>
              <a:gd name="T15" fmla="*/ 53 h 156"/>
              <a:gd name="T16" fmla="*/ 19 w 150"/>
              <a:gd name="T17" fmla="*/ 61 h 156"/>
              <a:gd name="T18" fmla="*/ 29 w 150"/>
              <a:gd name="T19" fmla="*/ 83 h 156"/>
              <a:gd name="T20" fmla="*/ 60 w 150"/>
              <a:gd name="T21" fmla="*/ 75 h 156"/>
              <a:gd name="T22" fmla="*/ 33 w 150"/>
              <a:gd name="T23" fmla="*/ 90 h 156"/>
              <a:gd name="T24" fmla="*/ 50 w 150"/>
              <a:gd name="T25" fmla="*/ 114 h 156"/>
              <a:gd name="T26" fmla="*/ 88 w 150"/>
              <a:gd name="T27" fmla="*/ 104 h 156"/>
              <a:gd name="T28" fmla="*/ 54 w 150"/>
              <a:gd name="T29" fmla="*/ 119 h 156"/>
              <a:gd name="T30" fmla="*/ 76 w 150"/>
              <a:gd name="T31" fmla="*/ 137 h 156"/>
              <a:gd name="T32" fmla="*/ 101 w 150"/>
              <a:gd name="T33" fmla="*/ 122 h 156"/>
              <a:gd name="T34" fmla="*/ 84 w 150"/>
              <a:gd name="T35" fmla="*/ 141 h 156"/>
              <a:gd name="T36" fmla="*/ 145 w 150"/>
              <a:gd name="T37" fmla="*/ 141 h 156"/>
              <a:gd name="T38" fmla="*/ 150 w 150"/>
              <a:gd name="T39" fmla="*/ 104 h 156"/>
              <a:gd name="T40" fmla="*/ 123 w 150"/>
              <a:gd name="T41" fmla="*/ 116 h 156"/>
              <a:gd name="T42" fmla="*/ 149 w 150"/>
              <a:gd name="T43" fmla="*/ 95 h 156"/>
              <a:gd name="T44" fmla="*/ 144 w 150"/>
              <a:gd name="T45" fmla="*/ 69 h 156"/>
              <a:gd name="T46" fmla="*/ 119 w 150"/>
              <a:gd name="T47" fmla="*/ 89 h 156"/>
              <a:gd name="T48" fmla="*/ 139 w 150"/>
              <a:gd name="T49" fmla="*/ 58 h 156"/>
              <a:gd name="T50" fmla="*/ 122 w 150"/>
              <a:gd name="T51" fmla="*/ 36 h 156"/>
              <a:gd name="T52" fmla="*/ 104 w 150"/>
              <a:gd name="T53" fmla="*/ 74 h 156"/>
              <a:gd name="T54" fmla="*/ 115 w 150"/>
              <a:gd name="T55" fmla="*/ 30 h 156"/>
              <a:gd name="T56" fmla="*/ 91 w 150"/>
              <a:gd name="T57" fmla="*/ 15 h 156"/>
              <a:gd name="T58" fmla="*/ 83 w 150"/>
              <a:gd name="T59" fmla="*/ 53 h 156"/>
              <a:gd name="T60" fmla="*/ 80 w 150"/>
              <a:gd name="T61" fmla="*/ 11 h 156"/>
              <a:gd name="T62" fmla="*/ 61 w 150"/>
              <a:gd name="T63" fmla="*/ 6 h 156"/>
              <a:gd name="T64" fmla="*/ 57 w 150"/>
              <a:gd name="T65" fmla="*/ 45 h 156"/>
              <a:gd name="T66" fmla="*/ 55 w 150"/>
              <a:gd name="T67" fmla="*/ 5 h 156"/>
              <a:gd name="T68" fmla="*/ 38 w 150"/>
              <a:gd name="T69" fmla="*/ 2 h 156"/>
              <a:gd name="T70" fmla="*/ 39 w 150"/>
              <a:gd name="T71" fmla="*/ 23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0" h="156">
                <a:moveTo>
                  <a:pt x="39" y="23"/>
                </a:moveTo>
                <a:cubicBezTo>
                  <a:pt x="31" y="1"/>
                  <a:pt x="31" y="1"/>
                  <a:pt x="31" y="1"/>
                </a:cubicBezTo>
                <a:cubicBezTo>
                  <a:pt x="13" y="0"/>
                  <a:pt x="0" y="1"/>
                  <a:pt x="0" y="1"/>
                </a:cubicBezTo>
                <a:cubicBezTo>
                  <a:pt x="2" y="10"/>
                  <a:pt x="4" y="18"/>
                  <a:pt x="6" y="26"/>
                </a:cubicBezTo>
                <a:cubicBezTo>
                  <a:pt x="17" y="23"/>
                  <a:pt x="17" y="23"/>
                  <a:pt x="17" y="23"/>
                </a:cubicBezTo>
                <a:cubicBezTo>
                  <a:pt x="7" y="29"/>
                  <a:pt x="7" y="29"/>
                  <a:pt x="7" y="29"/>
                </a:cubicBezTo>
                <a:cubicBezTo>
                  <a:pt x="10" y="38"/>
                  <a:pt x="13" y="47"/>
                  <a:pt x="16" y="55"/>
                </a:cubicBezTo>
                <a:cubicBezTo>
                  <a:pt x="35" y="53"/>
                  <a:pt x="35" y="53"/>
                  <a:pt x="35" y="53"/>
                </a:cubicBezTo>
                <a:cubicBezTo>
                  <a:pt x="19" y="61"/>
                  <a:pt x="19" y="61"/>
                  <a:pt x="19" y="61"/>
                </a:cubicBezTo>
                <a:cubicBezTo>
                  <a:pt x="22" y="69"/>
                  <a:pt x="25" y="76"/>
                  <a:pt x="29" y="83"/>
                </a:cubicBezTo>
                <a:cubicBezTo>
                  <a:pt x="60" y="75"/>
                  <a:pt x="60" y="75"/>
                  <a:pt x="60" y="75"/>
                </a:cubicBezTo>
                <a:cubicBezTo>
                  <a:pt x="33" y="90"/>
                  <a:pt x="33" y="90"/>
                  <a:pt x="33" y="90"/>
                </a:cubicBezTo>
                <a:cubicBezTo>
                  <a:pt x="38" y="99"/>
                  <a:pt x="44" y="107"/>
                  <a:pt x="50" y="114"/>
                </a:cubicBezTo>
                <a:cubicBezTo>
                  <a:pt x="88" y="104"/>
                  <a:pt x="88" y="104"/>
                  <a:pt x="88" y="104"/>
                </a:cubicBezTo>
                <a:cubicBezTo>
                  <a:pt x="54" y="119"/>
                  <a:pt x="54" y="119"/>
                  <a:pt x="54" y="119"/>
                </a:cubicBezTo>
                <a:cubicBezTo>
                  <a:pt x="61" y="127"/>
                  <a:pt x="69" y="133"/>
                  <a:pt x="76" y="137"/>
                </a:cubicBezTo>
                <a:cubicBezTo>
                  <a:pt x="87" y="130"/>
                  <a:pt x="101" y="122"/>
                  <a:pt x="101" y="122"/>
                </a:cubicBezTo>
                <a:cubicBezTo>
                  <a:pt x="84" y="141"/>
                  <a:pt x="84" y="141"/>
                  <a:pt x="84" y="141"/>
                </a:cubicBezTo>
                <a:cubicBezTo>
                  <a:pt x="117" y="156"/>
                  <a:pt x="145" y="141"/>
                  <a:pt x="145" y="141"/>
                </a:cubicBezTo>
                <a:cubicBezTo>
                  <a:pt x="148" y="127"/>
                  <a:pt x="149" y="115"/>
                  <a:pt x="150" y="104"/>
                </a:cubicBezTo>
                <a:cubicBezTo>
                  <a:pt x="123" y="116"/>
                  <a:pt x="123" y="116"/>
                  <a:pt x="123" y="116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85"/>
                  <a:pt x="147" y="77"/>
                  <a:pt x="144" y="6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39" y="58"/>
                  <a:pt x="139" y="58"/>
                  <a:pt x="139" y="58"/>
                </a:cubicBezTo>
                <a:cubicBezTo>
                  <a:pt x="135" y="49"/>
                  <a:pt x="129" y="42"/>
                  <a:pt x="122" y="36"/>
                </a:cubicBezTo>
                <a:cubicBezTo>
                  <a:pt x="104" y="74"/>
                  <a:pt x="104" y="74"/>
                  <a:pt x="104" y="74"/>
                </a:cubicBezTo>
                <a:cubicBezTo>
                  <a:pt x="115" y="30"/>
                  <a:pt x="115" y="30"/>
                  <a:pt x="115" y="30"/>
                </a:cubicBezTo>
                <a:cubicBezTo>
                  <a:pt x="108" y="24"/>
                  <a:pt x="99" y="19"/>
                  <a:pt x="91" y="15"/>
                </a:cubicBezTo>
                <a:cubicBezTo>
                  <a:pt x="83" y="53"/>
                  <a:pt x="83" y="53"/>
                  <a:pt x="83" y="53"/>
                </a:cubicBezTo>
                <a:cubicBezTo>
                  <a:pt x="80" y="11"/>
                  <a:pt x="80" y="11"/>
                  <a:pt x="80" y="11"/>
                </a:cubicBezTo>
                <a:cubicBezTo>
                  <a:pt x="74" y="9"/>
                  <a:pt x="68" y="7"/>
                  <a:pt x="61" y="6"/>
                </a:cubicBezTo>
                <a:cubicBezTo>
                  <a:pt x="57" y="45"/>
                  <a:pt x="57" y="45"/>
                  <a:pt x="57" y="45"/>
                </a:cubicBezTo>
                <a:cubicBezTo>
                  <a:pt x="55" y="5"/>
                  <a:pt x="55" y="5"/>
                  <a:pt x="55" y="5"/>
                </a:cubicBezTo>
                <a:cubicBezTo>
                  <a:pt x="49" y="4"/>
                  <a:pt x="44" y="3"/>
                  <a:pt x="38" y="2"/>
                </a:cubicBezTo>
                <a:lnTo>
                  <a:pt x="39" y="2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8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F651CB-45C3-ED44-AD64-752A09D9E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571" y="4664727"/>
            <a:ext cx="1202860" cy="15531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8A13826-2586-4437-891B-60661C5B7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69" y="392821"/>
            <a:ext cx="4958302" cy="5014807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2E28B-963D-47EE-BA21-D4BABE153DB7}"/>
              </a:ext>
            </a:extLst>
          </p:cNvPr>
          <p:cNvGrpSpPr/>
          <p:nvPr/>
        </p:nvGrpSpPr>
        <p:grpSpPr>
          <a:xfrm>
            <a:off x="4507053" y="4987990"/>
            <a:ext cx="3282131" cy="1427804"/>
            <a:chOff x="2651013" y="2013983"/>
            <a:chExt cx="6692429" cy="2716326"/>
          </a:xfrm>
        </p:grpSpPr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D6F1D203-D37F-4E72-A907-961BAB3C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891" y="2013983"/>
              <a:ext cx="2876551" cy="2665413"/>
            </a:xfrm>
            <a:custGeom>
              <a:avLst/>
              <a:gdLst>
                <a:gd name="T0" fmla="*/ 298 w 761"/>
                <a:gd name="T1" fmla="*/ 623 h 653"/>
                <a:gd name="T2" fmla="*/ 75 w 761"/>
                <a:gd name="T3" fmla="*/ 527 h 653"/>
                <a:gd name="T4" fmla="*/ 64 w 761"/>
                <a:gd name="T5" fmla="*/ 311 h 653"/>
                <a:gd name="T6" fmla="*/ 324 w 761"/>
                <a:gd name="T7" fmla="*/ 101 h 653"/>
                <a:gd name="T8" fmla="*/ 639 w 761"/>
                <a:gd name="T9" fmla="*/ 195 h 653"/>
                <a:gd name="T10" fmla="*/ 722 w 761"/>
                <a:gd name="T11" fmla="*/ 361 h 653"/>
                <a:gd name="T12" fmla="*/ 572 w 761"/>
                <a:gd name="T13" fmla="*/ 502 h 653"/>
                <a:gd name="T14" fmla="*/ 298 w 761"/>
                <a:gd name="T15" fmla="*/ 62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1" h="653">
                  <a:moveTo>
                    <a:pt x="298" y="623"/>
                  </a:moveTo>
                  <a:cubicBezTo>
                    <a:pt x="298" y="623"/>
                    <a:pt x="100" y="653"/>
                    <a:pt x="75" y="527"/>
                  </a:cubicBezTo>
                  <a:cubicBezTo>
                    <a:pt x="50" y="402"/>
                    <a:pt x="128" y="440"/>
                    <a:pt x="64" y="311"/>
                  </a:cubicBezTo>
                  <a:cubicBezTo>
                    <a:pt x="0" y="181"/>
                    <a:pt x="153" y="0"/>
                    <a:pt x="324" y="101"/>
                  </a:cubicBezTo>
                  <a:cubicBezTo>
                    <a:pt x="494" y="201"/>
                    <a:pt x="594" y="198"/>
                    <a:pt x="639" y="195"/>
                  </a:cubicBezTo>
                  <a:cubicBezTo>
                    <a:pt x="683" y="193"/>
                    <a:pt x="761" y="275"/>
                    <a:pt x="722" y="361"/>
                  </a:cubicBezTo>
                  <a:cubicBezTo>
                    <a:pt x="683" y="446"/>
                    <a:pt x="558" y="452"/>
                    <a:pt x="572" y="502"/>
                  </a:cubicBezTo>
                  <a:cubicBezTo>
                    <a:pt x="586" y="552"/>
                    <a:pt x="505" y="648"/>
                    <a:pt x="298" y="623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0DBE04AC-3D4A-4981-B2BD-F52940094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013" y="2013983"/>
              <a:ext cx="2876551" cy="2665413"/>
            </a:xfrm>
            <a:custGeom>
              <a:avLst/>
              <a:gdLst>
                <a:gd name="T0" fmla="*/ 298 w 761"/>
                <a:gd name="T1" fmla="*/ 623 h 653"/>
                <a:gd name="T2" fmla="*/ 75 w 761"/>
                <a:gd name="T3" fmla="*/ 527 h 653"/>
                <a:gd name="T4" fmla="*/ 64 w 761"/>
                <a:gd name="T5" fmla="*/ 311 h 653"/>
                <a:gd name="T6" fmla="*/ 324 w 761"/>
                <a:gd name="T7" fmla="*/ 101 h 653"/>
                <a:gd name="T8" fmla="*/ 639 w 761"/>
                <a:gd name="T9" fmla="*/ 195 h 653"/>
                <a:gd name="T10" fmla="*/ 722 w 761"/>
                <a:gd name="T11" fmla="*/ 361 h 653"/>
                <a:gd name="T12" fmla="*/ 572 w 761"/>
                <a:gd name="T13" fmla="*/ 502 h 653"/>
                <a:gd name="T14" fmla="*/ 298 w 761"/>
                <a:gd name="T15" fmla="*/ 62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1" h="653">
                  <a:moveTo>
                    <a:pt x="298" y="623"/>
                  </a:moveTo>
                  <a:cubicBezTo>
                    <a:pt x="298" y="623"/>
                    <a:pt x="100" y="653"/>
                    <a:pt x="75" y="527"/>
                  </a:cubicBezTo>
                  <a:cubicBezTo>
                    <a:pt x="50" y="402"/>
                    <a:pt x="128" y="440"/>
                    <a:pt x="64" y="311"/>
                  </a:cubicBezTo>
                  <a:cubicBezTo>
                    <a:pt x="0" y="181"/>
                    <a:pt x="153" y="0"/>
                    <a:pt x="324" y="101"/>
                  </a:cubicBezTo>
                  <a:cubicBezTo>
                    <a:pt x="494" y="201"/>
                    <a:pt x="594" y="198"/>
                    <a:pt x="639" y="195"/>
                  </a:cubicBezTo>
                  <a:cubicBezTo>
                    <a:pt x="683" y="193"/>
                    <a:pt x="761" y="275"/>
                    <a:pt x="722" y="361"/>
                  </a:cubicBezTo>
                  <a:cubicBezTo>
                    <a:pt x="683" y="446"/>
                    <a:pt x="558" y="452"/>
                    <a:pt x="572" y="502"/>
                  </a:cubicBezTo>
                  <a:cubicBezTo>
                    <a:pt x="586" y="552"/>
                    <a:pt x="505" y="648"/>
                    <a:pt x="298" y="623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" name="Oval 36">
              <a:extLst>
                <a:ext uri="{FF2B5EF4-FFF2-40B4-BE49-F238E27FC236}">
                  <a16:creationId xmlns:a16="http://schemas.microsoft.com/office/drawing/2014/main" id="{734166CF-8403-48CA-8A32-12F1A2E05CE4}"/>
                </a:ext>
              </a:extLst>
            </p:cNvPr>
            <p:cNvSpPr/>
            <p:nvPr/>
          </p:nvSpPr>
          <p:spPr>
            <a:xfrm>
              <a:off x="2917485" y="4469052"/>
              <a:ext cx="1973943" cy="261257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1DF0E3CA-0515-408A-B2D3-075C7653A98C}"/>
                </a:ext>
              </a:extLst>
            </p:cNvPr>
            <p:cNvSpPr/>
            <p:nvPr/>
          </p:nvSpPr>
          <p:spPr>
            <a:xfrm>
              <a:off x="7017302" y="4469052"/>
              <a:ext cx="1973943" cy="261257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8" name="Group 51">
              <a:extLst>
                <a:ext uri="{FF2B5EF4-FFF2-40B4-BE49-F238E27FC236}">
                  <a16:creationId xmlns:a16="http://schemas.microsoft.com/office/drawing/2014/main" id="{AB45F4EC-AFAC-4F31-BE4A-95C9DA14E2F9}"/>
                </a:ext>
              </a:extLst>
            </p:cNvPr>
            <p:cNvGrpSpPr/>
            <p:nvPr/>
          </p:nvGrpSpPr>
          <p:grpSpPr>
            <a:xfrm>
              <a:off x="2740781" y="2013983"/>
              <a:ext cx="2195885" cy="1812832"/>
              <a:chOff x="1216781" y="1794670"/>
              <a:chExt cx="2195885" cy="1812832"/>
            </a:xfrm>
            <a:solidFill>
              <a:srgbClr val="79C4AF"/>
            </a:solidFill>
          </p:grpSpPr>
          <p:sp>
            <p:nvSpPr>
              <p:cNvPr id="41" name="Oval 48">
                <a:extLst>
                  <a:ext uri="{FF2B5EF4-FFF2-40B4-BE49-F238E27FC236}">
                    <a16:creationId xmlns:a16="http://schemas.microsoft.com/office/drawing/2014/main" id="{F5670BEE-0284-4792-ADB8-AF6B36BF38BB}"/>
                  </a:ext>
                </a:extLst>
              </p:cNvPr>
              <p:cNvSpPr/>
              <p:nvPr/>
            </p:nvSpPr>
            <p:spPr>
              <a:xfrm>
                <a:off x="3230104" y="3424940"/>
                <a:ext cx="182562" cy="182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42" name="Oval 49">
                <a:extLst>
                  <a:ext uri="{FF2B5EF4-FFF2-40B4-BE49-F238E27FC236}">
                    <a16:creationId xmlns:a16="http://schemas.microsoft.com/office/drawing/2014/main" id="{76484D19-022D-48DD-9A4E-D5BD6D345A1B}"/>
                  </a:ext>
                </a:extLst>
              </p:cNvPr>
              <p:cNvSpPr/>
              <p:nvPr/>
            </p:nvSpPr>
            <p:spPr>
              <a:xfrm>
                <a:off x="2769725" y="1794670"/>
                <a:ext cx="474662" cy="474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46" name="Oval 50">
                <a:extLst>
                  <a:ext uri="{FF2B5EF4-FFF2-40B4-BE49-F238E27FC236}">
                    <a16:creationId xmlns:a16="http://schemas.microsoft.com/office/drawing/2014/main" id="{78E2E151-7A8B-4F7A-99E4-40258AC16956}"/>
                  </a:ext>
                </a:extLst>
              </p:cNvPr>
              <p:cNvSpPr/>
              <p:nvPr/>
            </p:nvSpPr>
            <p:spPr>
              <a:xfrm>
                <a:off x="1216781" y="2459834"/>
                <a:ext cx="288926" cy="2889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56">
              <a:extLst>
                <a:ext uri="{FF2B5EF4-FFF2-40B4-BE49-F238E27FC236}">
                  <a16:creationId xmlns:a16="http://schemas.microsoft.com/office/drawing/2014/main" id="{FC78840F-EF96-453B-BD40-DEDA43AFA51B}"/>
                </a:ext>
              </a:extLst>
            </p:cNvPr>
            <p:cNvGrpSpPr/>
            <p:nvPr/>
          </p:nvGrpSpPr>
          <p:grpSpPr>
            <a:xfrm>
              <a:off x="6887016" y="2013983"/>
              <a:ext cx="2195885" cy="1812832"/>
              <a:chOff x="1216781" y="1794670"/>
              <a:chExt cx="2195885" cy="1812832"/>
            </a:xfrm>
            <a:solidFill>
              <a:srgbClr val="79C4AF"/>
            </a:solidFill>
          </p:grpSpPr>
          <p:sp>
            <p:nvSpPr>
              <p:cNvPr id="38" name="Oval 57">
                <a:extLst>
                  <a:ext uri="{FF2B5EF4-FFF2-40B4-BE49-F238E27FC236}">
                    <a16:creationId xmlns:a16="http://schemas.microsoft.com/office/drawing/2014/main" id="{1E477A4C-7C8B-4ABA-8319-83FDB0F105E3}"/>
                  </a:ext>
                </a:extLst>
              </p:cNvPr>
              <p:cNvSpPr/>
              <p:nvPr/>
            </p:nvSpPr>
            <p:spPr>
              <a:xfrm>
                <a:off x="3230104" y="3424940"/>
                <a:ext cx="182562" cy="182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9" name="Oval 58">
                <a:extLst>
                  <a:ext uri="{FF2B5EF4-FFF2-40B4-BE49-F238E27FC236}">
                    <a16:creationId xmlns:a16="http://schemas.microsoft.com/office/drawing/2014/main" id="{2F45FB1C-6FF1-4776-B0A1-02075B3A2F7C}"/>
                  </a:ext>
                </a:extLst>
              </p:cNvPr>
              <p:cNvSpPr/>
              <p:nvPr/>
            </p:nvSpPr>
            <p:spPr>
              <a:xfrm>
                <a:off x="2769725" y="1794670"/>
                <a:ext cx="474662" cy="474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40" name="Oval 59">
                <a:extLst>
                  <a:ext uri="{FF2B5EF4-FFF2-40B4-BE49-F238E27FC236}">
                    <a16:creationId xmlns:a16="http://schemas.microsoft.com/office/drawing/2014/main" id="{8C7445A4-D3A9-4517-8BD6-5AEDB6C83130}"/>
                  </a:ext>
                </a:extLst>
              </p:cNvPr>
              <p:cNvSpPr/>
              <p:nvPr/>
            </p:nvSpPr>
            <p:spPr>
              <a:xfrm>
                <a:off x="1216781" y="2459834"/>
                <a:ext cx="288926" cy="2889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E2CCE29B-E63E-45AD-9AC8-EAC5E5422DA2}"/>
                </a:ext>
              </a:extLst>
            </p:cNvPr>
            <p:cNvGrpSpPr/>
            <p:nvPr/>
          </p:nvGrpSpPr>
          <p:grpSpPr>
            <a:xfrm>
              <a:off x="7044793" y="3029437"/>
              <a:ext cx="1649832" cy="1655235"/>
              <a:chOff x="8522949" y="2740179"/>
              <a:chExt cx="1973942" cy="1980407"/>
            </a:xfrm>
            <a:noFill/>
          </p:grpSpPr>
          <p:sp>
            <p:nvSpPr>
              <p:cNvPr id="33" name="Larme 32">
                <a:extLst>
                  <a:ext uri="{FF2B5EF4-FFF2-40B4-BE49-F238E27FC236}">
                    <a16:creationId xmlns:a16="http://schemas.microsoft.com/office/drawing/2014/main" id="{2298007B-C209-45BD-AC8D-B5C1EB171B70}"/>
                  </a:ext>
                </a:extLst>
              </p:cNvPr>
              <p:cNvSpPr/>
              <p:nvPr/>
            </p:nvSpPr>
            <p:spPr>
              <a:xfrm>
                <a:off x="8608561" y="2740179"/>
                <a:ext cx="1888330" cy="1980407"/>
              </a:xfrm>
              <a:prstGeom prst="teardrop">
                <a:avLst/>
              </a:prstGeom>
              <a:grpFill/>
              <a:ln w="76200">
                <a:solidFill>
                  <a:srgbClr val="79C4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37983FF1-3CD2-437C-8C20-D7224F414E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2949" y="3289898"/>
                <a:ext cx="1464157" cy="1427597"/>
              </a:xfrm>
              <a:prstGeom prst="line">
                <a:avLst/>
              </a:prstGeom>
              <a:grpFill/>
              <a:ln w="76200" cap="rnd">
                <a:solidFill>
                  <a:srgbClr val="79C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EC336EFD-2C6C-426C-800D-678B8FFCBDAD}"/>
                  </a:ext>
                </a:extLst>
              </p:cNvPr>
              <p:cNvCxnSpPr/>
              <p:nvPr/>
            </p:nvCxnSpPr>
            <p:spPr>
              <a:xfrm>
                <a:off x="9552726" y="3158738"/>
                <a:ext cx="0" cy="540523"/>
              </a:xfrm>
              <a:prstGeom prst="line">
                <a:avLst/>
              </a:prstGeom>
              <a:grpFill/>
              <a:ln w="76200" cap="rnd">
                <a:solidFill>
                  <a:srgbClr val="79C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606FA0AE-F00A-4671-B8D7-6CEDAD504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0693" y="3932476"/>
                <a:ext cx="592035" cy="0"/>
              </a:xfrm>
              <a:prstGeom prst="line">
                <a:avLst/>
              </a:prstGeom>
              <a:grpFill/>
              <a:ln w="76200" cap="rnd">
                <a:solidFill>
                  <a:srgbClr val="79C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7F7ADF20-FE6D-42CE-8DDE-42E774628232}"/>
                  </a:ext>
                </a:extLst>
              </p:cNvPr>
              <p:cNvCxnSpPr/>
              <p:nvPr/>
            </p:nvCxnSpPr>
            <p:spPr>
              <a:xfrm>
                <a:off x="9120300" y="3591164"/>
                <a:ext cx="0" cy="540523"/>
              </a:xfrm>
              <a:prstGeom prst="line">
                <a:avLst/>
              </a:prstGeom>
              <a:grpFill/>
              <a:ln w="76200" cap="rnd">
                <a:solidFill>
                  <a:srgbClr val="79C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AE721A8-8544-4FE1-B617-17BDF5525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472" y="2674978"/>
              <a:ext cx="1670915" cy="1895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6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1C02966D-95A1-5A47-92AE-9B5E60A7A0AB}"/>
              </a:ext>
            </a:extLst>
          </p:cNvPr>
          <p:cNvSpPr/>
          <p:nvPr/>
        </p:nvSpPr>
        <p:spPr>
          <a:xfrm>
            <a:off x="144255" y="6015446"/>
            <a:ext cx="1616509" cy="47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57705D6-5621-4474-902D-7E16ECBC5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>
                <a:solidFill>
                  <a:srgbClr val="79C4AF"/>
                </a:solidFill>
                <a:latin typeface="Gotham Black" panose="02000504050000020004" pitchFamily="2" charset="0"/>
              </a:rPr>
              <a:t>DE QUEL TYPE D’AIDE S’AGIT-IL ? </a:t>
            </a:r>
            <a:endParaRPr lang="en-US" dirty="0">
              <a:solidFill>
                <a:srgbClr val="79C4AF"/>
              </a:solidFill>
              <a:latin typeface="Gotham Black" panose="02000504050000020004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D432C3-BC94-449C-80C8-61EBF8351692}"/>
              </a:ext>
            </a:extLst>
          </p:cNvPr>
          <p:cNvSpPr txBox="1"/>
          <p:nvPr/>
        </p:nvSpPr>
        <p:spPr>
          <a:xfrm>
            <a:off x="952509" y="2055758"/>
            <a:ext cx="11095236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Appel à projets annuel à destination des Communes Wallonnes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Max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12.000 € 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par commune et par an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	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10.000 € 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pour les fiches-actions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	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2.000 € 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pour la distribution de la « Semaine de l’arbre »  (achat de plants)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95E37-6504-B24E-87DA-121451F43525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921342D-1A28-43B1-84D4-74482FD75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007" y="236214"/>
            <a:ext cx="1933575" cy="19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3BBCB7E5-B174-1A4B-BC75-28E0012A52D9}"/>
              </a:ext>
            </a:extLst>
          </p:cNvPr>
          <p:cNvSpPr/>
          <p:nvPr/>
        </p:nvSpPr>
        <p:spPr>
          <a:xfrm>
            <a:off x="753845" y="-588196"/>
            <a:ext cx="8034391" cy="8034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9DD53C4-BECC-B340-A354-CD6E2B9CC4D9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AA91B40-D858-CE41-8B2E-EEC776504568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8127BFC-E45B-D641-AF48-18493F81D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6994" y="1503309"/>
            <a:ext cx="4708852" cy="4841928"/>
          </a:xfrm>
          <a:prstGeom prst="rect">
            <a:avLst/>
          </a:prstGeom>
        </p:spPr>
      </p:pic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E6F4FCEA-329D-4DFE-BFF0-E4D49C4AAF49}"/>
              </a:ext>
            </a:extLst>
          </p:cNvPr>
          <p:cNvSpPr txBox="1">
            <a:spLocks/>
          </p:cNvSpPr>
          <p:nvPr/>
        </p:nvSpPr>
        <p:spPr>
          <a:xfrm>
            <a:off x="873035" y="689744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POUR QUEL TYPE DE PROJET?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6CDBEB64-0E78-4FAB-88E0-6FF5DCA5FB62}"/>
              </a:ext>
            </a:extLst>
          </p:cNvPr>
          <p:cNvSpPr txBox="1"/>
          <p:nvPr/>
        </p:nvSpPr>
        <p:spPr>
          <a:xfrm>
            <a:off x="8196391" y="4748446"/>
            <a:ext cx="8345170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17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Tableau</a:t>
            </a:r>
            <a:r>
              <a:rPr kumimoji="0" sz="2000" b="0" i="0" u="none" strike="noStrike" kern="1200" cap="none" spc="1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13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des</a:t>
            </a:r>
            <a:r>
              <a:rPr kumimoji="0" sz="2000" b="0" i="0" u="none" strike="noStrike" kern="1200" cap="none" spc="1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15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postes</a:t>
            </a:r>
            <a:r>
              <a:rPr kumimoji="0" sz="2000" b="0" i="0" u="none" strike="noStrike" kern="1200" cap="none" spc="18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16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éligibles</a:t>
            </a:r>
            <a:endParaRPr kumimoji="0" lang="fr-BE" sz="2000" b="0" i="0" u="none" strike="noStrike" kern="1200" cap="none" spc="16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08125" algn="l"/>
                <a:tab pos="4859020" algn="l"/>
              </a:tabLst>
              <a:defRPr/>
            </a:pPr>
            <a:r>
              <a:rPr kumimoji="0" sz="2000" b="0" i="0" u="none" strike="noStrike" kern="1200" cap="none" spc="-280" normalizeH="0" baseline="0" noProof="0" dirty="0">
                <a:ln>
                  <a:noFill/>
                </a:ln>
                <a:solidFill>
                  <a:srgbClr val="8A028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«</a:t>
            </a:r>
            <a:r>
              <a:rPr kumimoji="0" sz="2000" b="0" i="0" u="none" strike="noStrike" kern="1200" cap="none" spc="190" normalizeH="0" baseline="0" noProof="0" dirty="0">
                <a:ln>
                  <a:noFill/>
                </a:ln>
                <a:solidFill>
                  <a:srgbClr val="8A028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180" normalizeH="0" baseline="0" noProof="0" dirty="0" err="1">
                <a:ln>
                  <a:noFill/>
                </a:ln>
                <a:solidFill>
                  <a:srgbClr val="8A028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Sensibilisation</a:t>
            </a:r>
            <a:r>
              <a:rPr kumimoji="0" sz="2000" b="0" i="0" u="none" strike="noStrike" kern="1200" cap="none" spc="190" normalizeH="0" baseline="0" noProof="0" dirty="0">
                <a:ln>
                  <a:noFill/>
                </a:ln>
                <a:solidFill>
                  <a:srgbClr val="8A028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-280" normalizeH="0" baseline="0" noProof="0" dirty="0">
                <a:ln>
                  <a:noFill/>
                </a:ln>
                <a:solidFill>
                  <a:srgbClr val="8A028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»</a:t>
            </a:r>
            <a:endParaRPr kumimoji="0" lang="fr-BE" sz="2000" b="0" i="0" u="none" strike="noStrike" kern="1200" cap="none" spc="-280" normalizeH="0" baseline="0" noProof="0" dirty="0">
              <a:ln>
                <a:noFill/>
              </a:ln>
              <a:solidFill>
                <a:srgbClr val="8A0286"/>
              </a:solidFill>
              <a:effectLst/>
              <a:uLnTx/>
              <a:uFillTx/>
              <a:latin typeface="Roboto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08125" algn="l"/>
                <a:tab pos="4859020" algn="l"/>
              </a:tabLst>
              <a:defRPr/>
            </a:pPr>
            <a:r>
              <a:rPr kumimoji="0" sz="2000" b="0" i="0" u="none" strike="noStrike" kern="1200" cap="none" spc="15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plafonnées</a:t>
            </a:r>
            <a:r>
              <a:rPr kumimoji="0" sz="2000" b="0" i="0" u="none" strike="noStrike" kern="1200" cap="none" spc="1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à</a:t>
            </a:r>
            <a:r>
              <a:rPr kumimoji="0" sz="2000" b="0" i="0" u="none" strike="noStrike" kern="1200" cap="none" spc="1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 </a:t>
            </a:r>
            <a:r>
              <a:rPr kumimoji="0" lang="fr-BE" sz="2000" b="0" i="0" u="none" strike="noStrike" kern="1200" cap="none" spc="1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1</a:t>
            </a:r>
            <a:r>
              <a:rPr kumimoji="0" sz="2000" b="0" i="0" u="none" strike="noStrike" kern="1200" cap="none" spc="1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 </a:t>
            </a:r>
            <a:r>
              <a:rPr kumimoji="0" sz="2000" b="0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500€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5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1C02966D-95A1-5A47-92AE-9B5E60A7A0AB}"/>
              </a:ext>
            </a:extLst>
          </p:cNvPr>
          <p:cNvSpPr/>
          <p:nvPr/>
        </p:nvSpPr>
        <p:spPr>
          <a:xfrm>
            <a:off x="144255" y="6015446"/>
            <a:ext cx="1616509" cy="47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57705D6-5621-4474-902D-7E16ECBC5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>
                <a:solidFill>
                  <a:srgbClr val="79C4AF"/>
                </a:solidFill>
                <a:latin typeface="Gotham Black" panose="02000504050000020004" pitchFamily="2" charset="0"/>
              </a:rPr>
              <a:t>CONDITIONS GENERALES D’OCTROI? </a:t>
            </a:r>
            <a:endParaRPr lang="en-US" dirty="0">
              <a:solidFill>
                <a:srgbClr val="79C4AF"/>
              </a:solidFill>
              <a:latin typeface="Gotham Black" panose="02000504050000020004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D432C3-BC94-449C-80C8-61EBF8351692}"/>
              </a:ext>
            </a:extLst>
          </p:cNvPr>
          <p:cNvSpPr txBox="1"/>
          <p:nvPr/>
        </p:nvSpPr>
        <p:spPr>
          <a:xfrm>
            <a:off x="952509" y="2055758"/>
            <a:ext cx="11095236" cy="2989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Commune propriétaire du terrain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ou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Terrain privé avec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convention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de gestion de longue durée (min 15 ans) avec le propriétaire  (stipule qui entretien + modalités d’accès au public)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95E37-6504-B24E-87DA-121451F43525}"/>
              </a:ext>
            </a:extLst>
          </p:cNvPr>
          <p:cNvSpPr/>
          <p:nvPr/>
        </p:nvSpPr>
        <p:spPr>
          <a:xfrm>
            <a:off x="10431236" y="277631"/>
            <a:ext cx="1616509" cy="47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0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RESTAURATION DE MILIEUX NATURELS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3C42F575-70B8-44EB-8215-85ADB1F80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52" y="1820452"/>
            <a:ext cx="5719619" cy="397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FFFA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4D04E4-0361-4F05-B72A-21CCFF34B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696" y="1268832"/>
            <a:ext cx="4034962" cy="2861801"/>
          </a:xfrm>
          <a:prstGeom prst="rect">
            <a:avLst/>
          </a:prstGeom>
        </p:spPr>
      </p:pic>
      <p:sp>
        <p:nvSpPr>
          <p:cNvPr id="16" name="ZoneTexte 2">
            <a:extLst>
              <a:ext uri="{FF2B5EF4-FFF2-40B4-BE49-F238E27FC236}">
                <a16:creationId xmlns:a16="http://schemas.microsoft.com/office/drawing/2014/main" id="{67CC443C-5CF2-43C4-859C-34791D7D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71" y="5818434"/>
            <a:ext cx="12666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© PCDN </a:t>
            </a:r>
            <a:r>
              <a:rPr kumimoji="0" lang="fr-BE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Habay</a:t>
            </a:r>
            <a:endParaRPr kumimoji="0" lang="fr-BE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Bk BT" panose="020B05020202040203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AB1FA170-A092-46F8-B639-E23686F97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800" y="4130633"/>
            <a:ext cx="1481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© Life Hélianthème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173FCDD-D0B2-47FD-99AE-4B408BBF26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230" y="3676303"/>
            <a:ext cx="3102640" cy="2937018"/>
          </a:xfrm>
          <a:prstGeom prst="rect">
            <a:avLst/>
          </a:prstGeom>
        </p:spPr>
      </p:pic>
      <p:sp>
        <p:nvSpPr>
          <p:cNvPr id="19" name="ZoneTexte 2">
            <a:extLst>
              <a:ext uri="{FF2B5EF4-FFF2-40B4-BE49-F238E27FC236}">
                <a16:creationId xmlns:a16="http://schemas.microsoft.com/office/drawing/2014/main" id="{0CADFEF9-E57F-4D86-A53B-59F35C0A1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230" y="6613321"/>
            <a:ext cx="18891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© </a:t>
            </a:r>
            <a:r>
              <a:rPr kumimoji="0" lang="fr-BE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Delescaille</a:t>
            </a:r>
            <a:r>
              <a:rPr kumimoji="0" lang="fr-BE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 Louis-Marie</a:t>
            </a:r>
          </a:p>
        </p:txBody>
      </p:sp>
    </p:spTree>
    <p:extLst>
      <p:ext uri="{BB962C8B-B14F-4D97-AF65-F5344CB8AC3E}">
        <p14:creationId xmlns:p14="http://schemas.microsoft.com/office/powerpoint/2010/main" val="367041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01FCA4-CBE4-4D1D-8955-0BAB9DC1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14325"/>
            <a:ext cx="5606322" cy="659508"/>
          </a:xfrm>
        </p:spPr>
        <p:txBody>
          <a:bodyPr>
            <a:normAutofit/>
          </a:bodyPr>
          <a:lstStyle/>
          <a:p>
            <a:r>
              <a:rPr lang="fr-FR" sz="2800" dirty="0"/>
              <a:t>Rappel des projets </a:t>
            </a:r>
            <a:endParaRPr lang="fr-BE" sz="28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1B7CD2-DF03-44BC-B289-B31FF9E6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06" y="1558212"/>
            <a:ext cx="6992486" cy="5197151"/>
          </a:xfrm>
        </p:spPr>
        <p:txBody>
          <a:bodyPr>
            <a:normAutofit fontScale="92500"/>
          </a:bodyPr>
          <a:lstStyle/>
          <a:p>
            <a:r>
              <a:rPr lang="fr-BE" sz="2400" dirty="0"/>
              <a:t>Afin de mettre en avant la beauté de notre </a:t>
            </a:r>
            <a:r>
              <a:rPr lang="fr-BE" sz="2400" b="1" dirty="0"/>
              <a:t>patrimoine naturel</a:t>
            </a:r>
            <a:r>
              <a:rPr lang="fr-BE" sz="2400" dirty="0"/>
              <a:t> en faisant la promotion de la </a:t>
            </a:r>
            <a:r>
              <a:rPr lang="fr-BE" sz="2400" b="1" dirty="0"/>
              <a:t>mobilité douce et du sport pour tous</a:t>
            </a:r>
            <a:r>
              <a:rPr lang="fr-BE" sz="2400" dirty="0"/>
              <a:t>, l'Association de Parents de l'école de </a:t>
            </a:r>
            <a:r>
              <a:rPr lang="fr-BE" sz="2400" dirty="0" err="1"/>
              <a:t>Bovigny</a:t>
            </a:r>
            <a:r>
              <a:rPr lang="fr-BE" sz="2400" dirty="0"/>
              <a:t> propose la création d'un parcours VITA en continuité du caillebotis de </a:t>
            </a:r>
            <a:r>
              <a:rPr lang="fr-BE" sz="2400" b="1" dirty="0" err="1"/>
              <a:t>Chifontaine</a:t>
            </a:r>
            <a:r>
              <a:rPr lang="fr-BE" sz="2400" dirty="0"/>
              <a:t>. Cette synergie avec un parcours existant apporterait une réelle plus-value pour les citoyens qui seraient tentés de découvrir les 2 balades.</a:t>
            </a:r>
          </a:p>
          <a:p>
            <a:r>
              <a:rPr lang="fr-BE" sz="2400" dirty="0"/>
              <a:t>Cela offrirait aussi un espace de sport en plein air dans une commune où les citoyens </a:t>
            </a:r>
            <a:r>
              <a:rPr lang="fr-BE" sz="2400" b="1" dirty="0"/>
              <a:t>soutiennent la création d'infrastructures sportives</a:t>
            </a:r>
            <a:r>
              <a:rPr lang="fr-BE" sz="2400" dirty="0"/>
              <a:t>.</a:t>
            </a:r>
          </a:p>
          <a:p>
            <a:r>
              <a:rPr lang="fr-BE" sz="2400" dirty="0"/>
              <a:t>Ce projet inclusif, au départ de la "cabane des chasseurs", serait un attrait pour un </a:t>
            </a:r>
            <a:r>
              <a:rPr lang="fr-BE" sz="2400" b="1" dirty="0"/>
              <a:t>tourisme nature raisonné</a:t>
            </a:r>
            <a:r>
              <a:rPr lang="fr-BE" sz="2400" dirty="0"/>
              <a:t>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716DD0D-81B9-40B2-B4D8-CE0AEB014B05}"/>
              </a:ext>
            </a:extLst>
          </p:cNvPr>
          <p:cNvSpPr/>
          <p:nvPr/>
        </p:nvSpPr>
        <p:spPr>
          <a:xfrm>
            <a:off x="8444203" y="3797559"/>
            <a:ext cx="3589759" cy="5318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5 000 €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39EE077-13FA-4D19-8E18-26BD2A586ED2}"/>
              </a:ext>
            </a:extLst>
          </p:cNvPr>
          <p:cNvSpPr/>
          <p:nvPr/>
        </p:nvSpPr>
        <p:spPr>
          <a:xfrm>
            <a:off x="1265106" y="782494"/>
            <a:ext cx="6992486" cy="659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Création d’un parcours VITA dans le bois de la Ronce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2151F2-7F46-4C94-98E4-1424FB819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204" y="1015760"/>
            <a:ext cx="3589760" cy="246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582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ENTRETIEN DE MILIEUX NATURELS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78B2C09-D2B5-4B23-9D30-A1F49B6C04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44" y="3891161"/>
            <a:ext cx="4017127" cy="27050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73790C-7DBD-4E60-93FA-880D8FF67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836" y="2000433"/>
            <a:ext cx="5202832" cy="34564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0EB640-4E2C-464E-B763-E198416D2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44" y="1420472"/>
            <a:ext cx="6317875" cy="2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LUTTE CONTRE ESPECES EXOTIQUES ENVAHISSANTES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CC628E-13DB-4C1F-BC50-0A37FC215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28" y="1201851"/>
            <a:ext cx="2860588" cy="24189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616AF4-801D-4F22-89F0-1A8E40B9F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547" y="1214076"/>
            <a:ext cx="3493718" cy="52699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3F59EB-2C95-4982-893C-2DB03CDEED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903" y="3744604"/>
            <a:ext cx="2141720" cy="285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5655A4-149C-4763-8F25-B367AB2BB7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135" y="1574358"/>
            <a:ext cx="4500869" cy="28809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FE440B-0D29-4046-BFB8-C592D0A8B4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014" y="4804731"/>
            <a:ext cx="2960149" cy="1685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777005-496F-4A41-9319-2CD8927157A9}"/>
              </a:ext>
            </a:extLst>
          </p:cNvPr>
          <p:cNvSpPr/>
          <p:nvPr/>
        </p:nvSpPr>
        <p:spPr>
          <a:xfrm>
            <a:off x="7351114" y="1153442"/>
            <a:ext cx="4212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Matériel de chantier et de protection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803275" y="333661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MARES ET COURS D’EAU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8629B1-97DD-4225-84D6-F4E3FE1BC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043" y="1171503"/>
            <a:ext cx="3543007" cy="26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B286C7-E132-45B1-9A31-F55CC52E6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417" y="3949885"/>
            <a:ext cx="3654893" cy="274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95D87A-B655-48E5-A9AF-161C0F73A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37" y="1386518"/>
            <a:ext cx="3999125" cy="26854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595B2C4-D86E-4660-A685-677E0DACD2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491" y="4207825"/>
            <a:ext cx="3784808" cy="252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641475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CHEMINS ET SENTIERS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675339-3CF8-4840-92A7-AA3DDFEE1E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173" y="1214076"/>
            <a:ext cx="3092735" cy="30642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EC3643-72EA-4793-937F-74CDC3E4E1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874" y="1369504"/>
            <a:ext cx="3766064" cy="24294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648482-11B9-49B9-BAB7-8F02E62E0F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250" y="4414301"/>
            <a:ext cx="3009050" cy="23693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22D150-2100-4A3D-8FEC-7049C9610B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638" y="4080517"/>
            <a:ext cx="3009050" cy="25853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B98E2E-99A4-47B3-B67E-A47147DD1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55" y="1369504"/>
            <a:ext cx="3475201" cy="40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AMENAGEMENTS, ABRIS POUR LA FAUNE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8CB29F9-FE1E-4288-BDD4-479E9C26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29" y="4527079"/>
            <a:ext cx="7109680" cy="206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FFFA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716206-3925-441A-BA49-94C328623F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56" y="1318559"/>
            <a:ext cx="4237002" cy="29236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A807AC-8A3E-4F93-9A5B-0886A20708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405" y="1179348"/>
            <a:ext cx="2544366" cy="38490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68D2EA-02DF-42E7-8BFC-9D307FAD2D9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009" y="1546864"/>
            <a:ext cx="3473571" cy="18918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AEADF8-B8E5-4D41-A905-03A4DECE999F}"/>
              </a:ext>
            </a:extLst>
          </p:cNvPr>
          <p:cNvSpPr/>
          <p:nvPr/>
        </p:nvSpPr>
        <p:spPr>
          <a:xfrm>
            <a:off x="8161576" y="5623249"/>
            <a:ext cx="3275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4" marR="0" lvl="0" indent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Renforcement de population d’espèces sensibles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4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PLANTATIONS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90475B-464D-40E1-BCDC-F5FE31353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138" y="3429000"/>
            <a:ext cx="4229291" cy="317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52FFCB-F21C-43B7-9286-172C4031E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4341" y="322217"/>
            <a:ext cx="3115029" cy="415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CF090AF9-2B21-4DE7-A6B0-E9B1AA166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76" y="1214075"/>
            <a:ext cx="3882850" cy="291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4DC1FD-39ED-4E0B-BECF-AA168255A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840" y="3541163"/>
            <a:ext cx="2367262" cy="315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7E359F-70E9-4214-9C51-C1E1DAF3714C}"/>
              </a:ext>
            </a:extLst>
          </p:cNvPr>
          <p:cNvSpPr/>
          <p:nvPr/>
        </p:nvSpPr>
        <p:spPr>
          <a:xfrm>
            <a:off x="5038946" y="1214075"/>
            <a:ext cx="28415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Plants indigènes</a:t>
            </a: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Préparation du sol</a:t>
            </a: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Tuteurs, ligatures</a:t>
            </a: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Paillage naturel</a:t>
            </a: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0828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OPERATIONS BATRACIENS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FB25B5-F78E-4CF9-A2DC-1FEB7689B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28" y="3429000"/>
            <a:ext cx="4902236" cy="32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19BD17-E3DC-4068-9A86-C727EB9F427D}"/>
              </a:ext>
            </a:extLst>
          </p:cNvPr>
          <p:cNvSpPr/>
          <p:nvPr/>
        </p:nvSpPr>
        <p:spPr>
          <a:xfrm>
            <a:off x="9741754" y="853441"/>
            <a:ext cx="18270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Bâches</a:t>
            </a: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P</a:t>
            </a:r>
            <a:r>
              <a:rPr kumimoji="0" lang="fr-BE" sz="1400" b="0" i="0" u="none" strike="noStrike" kern="1200" cap="none" spc="14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iquets</a:t>
            </a:r>
            <a:endParaRPr kumimoji="0" lang="fr-BE" sz="1400" b="0" i="0" u="none" strike="noStrike" kern="1200" cap="none" spc="14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Calibri"/>
            </a:endParaRP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S</a:t>
            </a:r>
            <a:r>
              <a:rPr kumimoji="0" lang="fr-BE" sz="1400" b="0" i="0" u="none" strike="noStrike" kern="1200" cap="none" spc="14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ceaux</a:t>
            </a:r>
            <a:endParaRPr kumimoji="0" lang="fr-BE" sz="1400" b="0" i="0" u="none" strike="noStrike" kern="1200" cap="none" spc="14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Calibri"/>
            </a:endParaRP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L</a:t>
            </a:r>
            <a:r>
              <a:rPr kumimoji="0" lang="fr-BE" sz="1400" b="0" i="0" u="none" strike="noStrike" kern="1200" cap="none" spc="14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ampes</a:t>
            </a:r>
            <a:endParaRPr kumimoji="0" lang="fr-BE" sz="1400" b="0" i="0" u="none" strike="noStrike" kern="1200" cap="none" spc="14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Calibri"/>
            </a:endParaRP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C</a:t>
            </a:r>
            <a:r>
              <a:rPr kumimoji="0" lang="fr-BE" sz="1400" b="0" i="0" u="none" strike="noStrike" kern="1200" cap="none" spc="14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hasubles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2994A7-51A3-4B1C-9383-E019184BE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93" y="1511014"/>
            <a:ext cx="5271565" cy="50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TRAME NOIRE : Suppression d’éclairage d’agrément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6CB8D6-8F88-459C-999F-88104EAAB4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55" y="1663408"/>
            <a:ext cx="4582164" cy="30598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00824B-6890-4E8C-99DF-B255624694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369" y="1153114"/>
            <a:ext cx="4923587" cy="32926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CE685F-60CF-4D9B-A874-45AF0F5250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327" y="3828464"/>
            <a:ext cx="2048134" cy="29161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31E723-7683-4821-ABF9-EC52247E5C25}"/>
              </a:ext>
            </a:extLst>
          </p:cNvPr>
          <p:cNvSpPr/>
          <p:nvPr/>
        </p:nvSpPr>
        <p:spPr>
          <a:xfrm>
            <a:off x="8294253" y="4966221"/>
            <a:ext cx="31374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4" marR="0" lvl="0" indent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Démontage des câblages et projecteurs illuminant en contre-plongée des clochers, des monuments, des arbres, des parois rocheuses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6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FORMATION DU PERSONNEL COMMUNAL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CD7E2F-83D5-40D0-B8CF-CAD77F4503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712" y="1432514"/>
            <a:ext cx="6455701" cy="46306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E749BD-2D02-4F4B-B97A-A35128314E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21" y="1153115"/>
            <a:ext cx="4305531" cy="25947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5157E0-D18F-4FF1-BD66-B80EAF215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15" y="3880099"/>
            <a:ext cx="3833562" cy="282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476740" y="299660"/>
            <a:ext cx="10140638" cy="117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SENSIBILISATION : atelier nature, achat de matériel pédagogique, conférence, projection film, livres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277631-D9DB-4E46-B229-8E75CA2DDF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601" y="1531869"/>
            <a:ext cx="3096983" cy="23227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94CB99-07E5-4E0B-BCAC-39FED2E69E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098" y="3477381"/>
            <a:ext cx="4012530" cy="31041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5CE005-2071-495B-9ECF-1AA0EDAD12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551" y="4398791"/>
            <a:ext cx="1871361" cy="24013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8BB55F-7C77-4801-813F-A2B011394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55" y="1531869"/>
            <a:ext cx="3283870" cy="4472690"/>
          </a:xfrm>
          <a:prstGeom prst="rect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D2C2DF16-94FE-4824-AE3B-FDA52B80B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92" y="6004559"/>
            <a:ext cx="17430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© </a:t>
            </a:r>
            <a:r>
              <a:rPr kumimoji="0" lang="fr-BE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CRiE</a:t>
            </a:r>
            <a:r>
              <a:rPr kumimoji="0" lang="fr-BE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 Mouscron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C24866B2-7008-4E5C-8632-E850E146F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27" y="6581490"/>
            <a:ext cx="21287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© PCDN </a:t>
            </a:r>
            <a:r>
              <a:rPr kumimoji="0" lang="fr-BE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Stoumont</a:t>
            </a:r>
            <a:endParaRPr kumimoji="0" lang="fr-BE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Futura Bk BT" panose="020B05020202040203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75AC9EE7-BAFB-4339-AC78-450097E00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690" y="3881036"/>
            <a:ext cx="2082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Arial" panose="020B0604020202020204" pitchFamily="34" charset="0"/>
              </a:rPr>
              <a:t>© PCDN Aywaille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1225E8-45F0-43FE-8751-5F79FB2736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058" y="1623169"/>
            <a:ext cx="2120076" cy="15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01FCA4-CBE4-4D1D-8955-0BAB9DC1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14325"/>
            <a:ext cx="5606322" cy="659508"/>
          </a:xfrm>
        </p:spPr>
        <p:txBody>
          <a:bodyPr>
            <a:normAutofit/>
          </a:bodyPr>
          <a:lstStyle/>
          <a:p>
            <a:r>
              <a:rPr lang="fr-FR" sz="2800" dirty="0"/>
              <a:t>Rappel des projets </a:t>
            </a:r>
            <a:endParaRPr lang="fr-BE" sz="28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1B7CD2-DF03-44BC-B289-B31FF9E6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06" y="2097157"/>
            <a:ext cx="8037513" cy="3305268"/>
          </a:xfrm>
        </p:spPr>
        <p:txBody>
          <a:bodyPr>
            <a:normAutofit/>
          </a:bodyPr>
          <a:lstStyle/>
          <a:p>
            <a:r>
              <a:rPr lang="fr-BE" sz="2400" dirty="0"/>
              <a:t>Le </a:t>
            </a:r>
            <a:r>
              <a:rPr lang="fr-BE" sz="2400" b="1" dirty="0"/>
              <a:t>pavillon</a:t>
            </a:r>
            <a:r>
              <a:rPr lang="fr-BE" sz="2400" dirty="0"/>
              <a:t> serait placé à un point stratégique du village de </a:t>
            </a:r>
            <a:r>
              <a:rPr lang="fr-BE" sz="2400" dirty="0" err="1"/>
              <a:t>Cierreux</a:t>
            </a:r>
            <a:r>
              <a:rPr lang="fr-BE" sz="2400" dirty="0"/>
              <a:t>, juste à côté de la rivière "</a:t>
            </a:r>
            <a:r>
              <a:rPr lang="fr-BE" sz="2400" dirty="0" err="1"/>
              <a:t>Luxibout</a:t>
            </a:r>
            <a:r>
              <a:rPr lang="fr-BE" sz="2400" dirty="0"/>
              <a:t>" au lieu-dit </a:t>
            </a:r>
            <a:r>
              <a:rPr lang="fr-BE" sz="2400" b="1" dirty="0"/>
              <a:t>"Le </a:t>
            </a:r>
            <a:r>
              <a:rPr lang="fr-BE" sz="2400" b="1" dirty="0" err="1"/>
              <a:t>Wérichet</a:t>
            </a:r>
            <a:r>
              <a:rPr lang="fr-BE" sz="2400" b="1" dirty="0"/>
              <a:t>" </a:t>
            </a:r>
            <a:r>
              <a:rPr lang="fr-BE" sz="2400" dirty="0"/>
              <a:t>qui était l'endroit où les gens du village abreuvaient le bétail.</a:t>
            </a:r>
          </a:p>
          <a:p>
            <a:r>
              <a:rPr lang="fr-BE" sz="2400" dirty="0"/>
              <a:t>Il s'agit de remettre en valeur un endroit central du village et de créer un </a:t>
            </a:r>
            <a:r>
              <a:rPr lang="fr-BE" sz="2400" b="1" dirty="0"/>
              <a:t>lieu de rencontre </a:t>
            </a:r>
            <a:r>
              <a:rPr lang="fr-BE" sz="2400" dirty="0"/>
              <a:t>et de tranquillité en s'appuyant sur la fierté du patrimoine naturel de la commune.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716DD0D-81B9-40B2-B4D8-CE0AEB014B05}"/>
              </a:ext>
            </a:extLst>
          </p:cNvPr>
          <p:cNvSpPr/>
          <p:nvPr/>
        </p:nvSpPr>
        <p:spPr>
          <a:xfrm>
            <a:off x="9511419" y="3633630"/>
            <a:ext cx="2104418" cy="6191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8057 €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39EE077-13FA-4D19-8E18-26BD2A586ED2}"/>
              </a:ext>
            </a:extLst>
          </p:cNvPr>
          <p:cNvSpPr/>
          <p:nvPr/>
        </p:nvSpPr>
        <p:spPr>
          <a:xfrm>
            <a:off x="1334276" y="807705"/>
            <a:ext cx="7968343" cy="727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fr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onstruction</a:t>
            </a: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d’un pavillon comme point de rencontre intergénérationnelles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A16DAF-94C0-41FC-9E8C-7A38483EF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419" y="445281"/>
            <a:ext cx="2104418" cy="277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12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SENSIBILISATION : potager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D7217D1-0B84-4DF5-AFC7-F1A621D44D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785" y="1289026"/>
            <a:ext cx="6076265" cy="40574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061321-7DF5-40A5-ADEA-DE6388BE5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255" y="2416068"/>
            <a:ext cx="5353638" cy="401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3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SENSIBILISATION : panneau didactique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6D1761-F378-4E70-9F25-AABCD06917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0" y="2559739"/>
            <a:ext cx="5532275" cy="40789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F2ABC0-F21E-4202-B130-00E4269DFD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168" y="1540409"/>
            <a:ext cx="5988882" cy="3874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08B5A9-EA3B-4595-9111-207CFB3DCE12}"/>
              </a:ext>
            </a:extLst>
          </p:cNvPr>
          <p:cNvSpPr/>
          <p:nvPr/>
        </p:nvSpPr>
        <p:spPr>
          <a:xfrm>
            <a:off x="8173858" y="5580727"/>
            <a:ext cx="203968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Graphisme</a:t>
            </a: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I</a:t>
            </a:r>
            <a:r>
              <a:rPr kumimoji="0" lang="fr-BE" sz="1400" b="0" i="0" u="none" strike="noStrike" kern="1200" cap="none" spc="14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mpression</a:t>
            </a:r>
            <a:endParaRPr kumimoji="0" lang="fr-BE" sz="1400" b="0" i="0" u="none" strike="noStrike" kern="1200" cap="none" spc="14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Calibri"/>
            </a:endParaRPr>
          </a:p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S</a:t>
            </a:r>
            <a:r>
              <a:rPr kumimoji="0" lang="fr-BE" sz="1400" b="0" i="0" u="none" strike="noStrike" kern="1200" cap="none" spc="14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upport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6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DB1124A-68AE-584D-B94E-1F2B5804732F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E81E522-0B5E-2E48-BF0B-A314FBED56B6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5A756F24-EFA7-450D-8020-8C6BB0C4FA71}"/>
              </a:ext>
            </a:extLst>
          </p:cNvPr>
          <p:cNvSpPr txBox="1">
            <a:spLocks/>
          </p:cNvSpPr>
          <p:nvPr/>
        </p:nvSpPr>
        <p:spPr>
          <a:xfrm>
            <a:off x="1536700" y="383178"/>
            <a:ext cx="9118600" cy="769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79C4AF"/>
                </a:solidFill>
                <a:effectLst/>
                <a:uLnTx/>
                <a:uFillTx/>
                <a:latin typeface="Gotham Black" panose="02000504050000020004" pitchFamily="2" charset="0"/>
                <a:ea typeface="+mn-ea"/>
                <a:cs typeface="+mn-cs"/>
              </a:rPr>
              <a:t>Distribution de la Semaine  de l’arbre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9C4AF"/>
              </a:solidFill>
              <a:effectLst/>
              <a:uLnTx/>
              <a:uFillTx/>
              <a:latin typeface="Gotham Black" panose="02000504050000020004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81ECDF-DDBE-4CE3-9E85-7D4E640A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5" y="2030294"/>
            <a:ext cx="5769530" cy="3576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2E1011-AEAC-4F4F-B9E7-A27E5DEB10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329" y="4419860"/>
            <a:ext cx="3553172" cy="23729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DBE2EF-A19A-401D-949D-EEE481B337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303" y="1505639"/>
            <a:ext cx="5612880" cy="27759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931489-6FAB-49F2-A810-46F99CA97338}"/>
              </a:ext>
            </a:extLst>
          </p:cNvPr>
          <p:cNvSpPr/>
          <p:nvPr/>
        </p:nvSpPr>
        <p:spPr>
          <a:xfrm>
            <a:off x="279297" y="6004559"/>
            <a:ext cx="2962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8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BE" sz="1200" b="0" i="0" u="none" strike="noStrike" kern="1200" cap="none" spc="1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Calibri"/>
              </a:rPr>
              <a:t>Uniquement les plants</a:t>
            </a:r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095F27B-58E6-4AAB-9A67-D9553A2802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337" y="622055"/>
            <a:ext cx="6283233" cy="628758"/>
          </a:xfrm>
        </p:spPr>
        <p:txBody>
          <a:bodyPr>
            <a:normAutofit fontScale="62500" lnSpcReduction="20000"/>
          </a:bodyPr>
          <a:lstStyle/>
          <a:p>
            <a:r>
              <a:rPr lang="fr-FR" sz="6600" dirty="0">
                <a:solidFill>
                  <a:srgbClr val="79C4AF"/>
                </a:solidFill>
                <a:latin typeface="Gotham Black" panose="02000504050000020004" pitchFamily="2" charset="0"/>
              </a:rPr>
              <a:t>Tri des idées de projets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85D206-95E9-4744-9D12-FA6AFD1C09EC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F5B7CF-8B6A-6442-AD00-C9AC0E9A67DD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B729D3B5-4C2B-42BE-A648-1CAC112E303F}"/>
              </a:ext>
            </a:extLst>
          </p:cNvPr>
          <p:cNvGrpSpPr/>
          <p:nvPr/>
        </p:nvGrpSpPr>
        <p:grpSpPr>
          <a:xfrm>
            <a:off x="3864613" y="880056"/>
            <a:ext cx="7412987" cy="5589378"/>
            <a:chOff x="4678519" y="-133419"/>
            <a:chExt cx="12695081" cy="10448339"/>
          </a:xfrm>
        </p:grpSpPr>
        <p:cxnSp>
          <p:nvCxnSpPr>
            <p:cNvPr id="78" name="Connecteur droit avec flèche 77">
              <a:extLst>
                <a:ext uri="{FF2B5EF4-FFF2-40B4-BE49-F238E27FC236}">
                  <a16:creationId xmlns:a16="http://schemas.microsoft.com/office/drawing/2014/main" id="{0A25A429-8B50-463B-AC8A-ED81A3E1C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13370" y="791700"/>
              <a:ext cx="0" cy="900000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>
              <a:extLst>
                <a:ext uri="{FF2B5EF4-FFF2-40B4-BE49-F238E27FC236}">
                  <a16:creationId xmlns:a16="http://schemas.microsoft.com/office/drawing/2014/main" id="{561DED75-5147-49ED-9863-56560B35F626}"/>
                </a:ext>
              </a:extLst>
            </p:cNvPr>
            <p:cNvCxnSpPr>
              <a:cxnSpLocks/>
            </p:cNvCxnSpPr>
            <p:nvPr/>
          </p:nvCxnSpPr>
          <p:spPr>
            <a:xfrm>
              <a:off x="7091881" y="5448300"/>
              <a:ext cx="9000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F6953F76-39FE-4A4A-B73E-20C3F701C9E8}"/>
                </a:ext>
              </a:extLst>
            </p:cNvPr>
            <p:cNvSpPr txBox="1"/>
            <p:nvPr/>
          </p:nvSpPr>
          <p:spPr>
            <a:xfrm>
              <a:off x="11294010" y="-133419"/>
              <a:ext cx="2339423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Plus impactant</a:t>
              </a:r>
              <a:endPara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3DE5002D-4BBF-45C9-AB92-803D10253F52}"/>
                </a:ext>
              </a:extLst>
            </p:cNvPr>
            <p:cNvSpPr txBox="1"/>
            <p:nvPr/>
          </p:nvSpPr>
          <p:spPr>
            <a:xfrm>
              <a:off x="10388166" y="9791700"/>
              <a:ext cx="26504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Moins impactant</a:t>
              </a:r>
              <a:endPara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00DFB9F5-E965-4699-8062-BDBF2837A3B7}"/>
                </a:ext>
              </a:extLst>
            </p:cNvPr>
            <p:cNvSpPr txBox="1"/>
            <p:nvPr/>
          </p:nvSpPr>
          <p:spPr>
            <a:xfrm>
              <a:off x="4678519" y="4830584"/>
              <a:ext cx="1277594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Difficile</a:t>
              </a:r>
              <a:endPara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132A84C9-E290-4EF1-ABDC-716B0B0DE5C0}"/>
                </a:ext>
              </a:extLst>
            </p:cNvPr>
            <p:cNvSpPr txBox="1"/>
            <p:nvPr/>
          </p:nvSpPr>
          <p:spPr>
            <a:xfrm>
              <a:off x="16368197" y="4927892"/>
              <a:ext cx="1005403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Facile</a:t>
              </a:r>
              <a:endPara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45E75389-584F-4DD5-B44B-A0CC05D78E23}"/>
                </a:ext>
              </a:extLst>
            </p:cNvPr>
            <p:cNvSpPr/>
            <p:nvPr/>
          </p:nvSpPr>
          <p:spPr>
            <a:xfrm>
              <a:off x="15197145" y="3871836"/>
              <a:ext cx="380995" cy="380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80D4D4D-11A0-4075-B710-E34136FB4466}"/>
                </a:ext>
              </a:extLst>
            </p:cNvPr>
            <p:cNvSpPr/>
            <p:nvPr/>
          </p:nvSpPr>
          <p:spPr>
            <a:xfrm>
              <a:off x="14366539" y="2606683"/>
              <a:ext cx="380995" cy="380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29F12BE7-E882-4044-B28A-F96EDC2DAF73}"/>
                </a:ext>
              </a:extLst>
            </p:cNvPr>
            <p:cNvSpPr/>
            <p:nvPr/>
          </p:nvSpPr>
          <p:spPr>
            <a:xfrm>
              <a:off x="12616383" y="2209853"/>
              <a:ext cx="380995" cy="380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64D1F068-D6A1-4613-8B80-B28F29C07FEF}"/>
                </a:ext>
              </a:extLst>
            </p:cNvPr>
            <p:cNvSpPr/>
            <p:nvPr/>
          </p:nvSpPr>
          <p:spPr>
            <a:xfrm>
              <a:off x="9961698" y="2960696"/>
              <a:ext cx="380995" cy="380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87F05E6A-DBCC-4EBF-8B25-695EA75A822D}"/>
                </a:ext>
              </a:extLst>
            </p:cNvPr>
            <p:cNvSpPr/>
            <p:nvPr/>
          </p:nvSpPr>
          <p:spPr>
            <a:xfrm>
              <a:off x="8006281" y="8801108"/>
              <a:ext cx="380995" cy="380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D9450CDF-9261-48A2-A444-60F9DD806DC7}"/>
                </a:ext>
              </a:extLst>
            </p:cNvPr>
            <p:cNvSpPr/>
            <p:nvPr/>
          </p:nvSpPr>
          <p:spPr>
            <a:xfrm>
              <a:off x="12778310" y="6572264"/>
              <a:ext cx="380995" cy="380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52B5DB16-743B-4030-BB89-93B8DC5A6CE0}"/>
                </a:ext>
              </a:extLst>
            </p:cNvPr>
            <p:cNvSpPr/>
            <p:nvPr/>
          </p:nvSpPr>
          <p:spPr>
            <a:xfrm>
              <a:off x="15359583" y="8301256"/>
              <a:ext cx="380995" cy="380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312A5427-4D41-4A8E-BCBB-6C3E1768F04B}"/>
                </a:ext>
              </a:extLst>
            </p:cNvPr>
            <p:cNvSpPr/>
            <p:nvPr/>
          </p:nvSpPr>
          <p:spPr>
            <a:xfrm>
              <a:off x="7815783" y="1181109"/>
              <a:ext cx="380995" cy="380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986E41EC-4E7C-4D49-9253-03F395EA2C24}"/>
                </a:ext>
              </a:extLst>
            </p:cNvPr>
            <p:cNvCxnSpPr>
              <a:cxnSpLocks/>
            </p:cNvCxnSpPr>
            <p:nvPr/>
          </p:nvCxnSpPr>
          <p:spPr>
            <a:xfrm>
              <a:off x="11532481" y="4305300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4FFABEF7-3BD6-4B8D-9E16-F3184A66E163}"/>
                </a:ext>
              </a:extLst>
            </p:cNvPr>
            <p:cNvCxnSpPr>
              <a:cxnSpLocks/>
            </p:cNvCxnSpPr>
            <p:nvPr/>
          </p:nvCxnSpPr>
          <p:spPr>
            <a:xfrm>
              <a:off x="11532481" y="3086100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A110F9B4-1D14-4B3D-B337-59AA678BB070}"/>
                </a:ext>
              </a:extLst>
            </p:cNvPr>
            <p:cNvCxnSpPr>
              <a:cxnSpLocks/>
            </p:cNvCxnSpPr>
            <p:nvPr/>
          </p:nvCxnSpPr>
          <p:spPr>
            <a:xfrm>
              <a:off x="11532481" y="1943100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80622BD7-2648-47C7-9649-770440C37D45}"/>
                </a:ext>
              </a:extLst>
            </p:cNvPr>
            <p:cNvCxnSpPr>
              <a:cxnSpLocks/>
            </p:cNvCxnSpPr>
            <p:nvPr/>
          </p:nvCxnSpPr>
          <p:spPr>
            <a:xfrm>
              <a:off x="11532481" y="8953500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91C77BD8-D461-49B6-8A64-03BD1F2B7CDF}"/>
                </a:ext>
              </a:extLst>
            </p:cNvPr>
            <p:cNvCxnSpPr>
              <a:cxnSpLocks/>
            </p:cNvCxnSpPr>
            <p:nvPr/>
          </p:nvCxnSpPr>
          <p:spPr>
            <a:xfrm>
              <a:off x="11532481" y="7734300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230DCCE9-47B2-4D63-B004-A09AF81772B5}"/>
                </a:ext>
              </a:extLst>
            </p:cNvPr>
            <p:cNvCxnSpPr>
              <a:cxnSpLocks/>
            </p:cNvCxnSpPr>
            <p:nvPr/>
          </p:nvCxnSpPr>
          <p:spPr>
            <a:xfrm>
              <a:off x="11532481" y="6591300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BF5E192-2A03-40DC-B1DF-4843CCA83437}"/>
                </a:ext>
              </a:extLst>
            </p:cNvPr>
            <p:cNvCxnSpPr>
              <a:cxnSpLocks/>
            </p:cNvCxnSpPr>
            <p:nvPr/>
          </p:nvCxnSpPr>
          <p:spPr>
            <a:xfrm>
              <a:off x="12273481" y="5268215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3C8F5CD1-2D0C-4912-8931-D6ED794323CA}"/>
                </a:ext>
              </a:extLst>
            </p:cNvPr>
            <p:cNvCxnSpPr>
              <a:cxnSpLocks/>
            </p:cNvCxnSpPr>
            <p:nvPr/>
          </p:nvCxnSpPr>
          <p:spPr>
            <a:xfrm>
              <a:off x="13340281" y="5268215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11B68B5C-80E8-4D13-A051-FB45035800DE}"/>
                </a:ext>
              </a:extLst>
            </p:cNvPr>
            <p:cNvCxnSpPr>
              <a:cxnSpLocks/>
            </p:cNvCxnSpPr>
            <p:nvPr/>
          </p:nvCxnSpPr>
          <p:spPr>
            <a:xfrm>
              <a:off x="14407081" y="5240700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08C68175-A0B3-4EF2-8DE3-BC7B84A27DB5}"/>
                </a:ext>
              </a:extLst>
            </p:cNvPr>
            <p:cNvCxnSpPr>
              <a:cxnSpLocks/>
            </p:cNvCxnSpPr>
            <p:nvPr/>
          </p:nvCxnSpPr>
          <p:spPr>
            <a:xfrm>
              <a:off x="15550081" y="5240700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4A966607-B789-4999-A6E3-3F87F307B3BB}"/>
                </a:ext>
              </a:extLst>
            </p:cNvPr>
            <p:cNvCxnSpPr>
              <a:cxnSpLocks/>
            </p:cNvCxnSpPr>
            <p:nvPr/>
          </p:nvCxnSpPr>
          <p:spPr>
            <a:xfrm>
              <a:off x="7848600" y="5295900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36AE7369-3BB6-4046-A54C-1AF549523CCA}"/>
                </a:ext>
              </a:extLst>
            </p:cNvPr>
            <p:cNvCxnSpPr>
              <a:cxnSpLocks/>
            </p:cNvCxnSpPr>
            <p:nvPr/>
          </p:nvCxnSpPr>
          <p:spPr>
            <a:xfrm>
              <a:off x="8915400" y="5295900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FC4A49F9-73A9-4146-8535-6C9DC273BD54}"/>
                </a:ext>
              </a:extLst>
            </p:cNvPr>
            <p:cNvCxnSpPr>
              <a:cxnSpLocks/>
            </p:cNvCxnSpPr>
            <p:nvPr/>
          </p:nvCxnSpPr>
          <p:spPr>
            <a:xfrm>
              <a:off x="9982200" y="5289385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7A431DB8-574B-417C-A77C-A53B3AF57437}"/>
                </a:ext>
              </a:extLst>
            </p:cNvPr>
            <p:cNvCxnSpPr>
              <a:cxnSpLocks/>
            </p:cNvCxnSpPr>
            <p:nvPr/>
          </p:nvCxnSpPr>
          <p:spPr>
            <a:xfrm>
              <a:off x="11125200" y="5289385"/>
              <a:ext cx="0" cy="3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ZoneTexte 119">
            <a:extLst>
              <a:ext uri="{FF2B5EF4-FFF2-40B4-BE49-F238E27FC236}">
                <a16:creationId xmlns:a16="http://schemas.microsoft.com/office/drawing/2014/main" id="{9ED3D4A3-542B-4601-B092-FA972DF3EF86}"/>
              </a:ext>
            </a:extLst>
          </p:cNvPr>
          <p:cNvSpPr txBox="1"/>
          <p:nvPr/>
        </p:nvSpPr>
        <p:spPr>
          <a:xfrm>
            <a:off x="152025" y="4505453"/>
            <a:ext cx="4608954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Quelques critères de sélection des projets?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Impact pour la nature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Facilité de mise en œuvre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Coût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Répond à un besoin sociétale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Impact pour la sensibilisation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	…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B437B9-7320-41B5-892F-3A1CCF15A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6457" y="1252441"/>
            <a:ext cx="3899267" cy="1304279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08174"/>
                </a:solidFill>
                <a:latin typeface="Gotham Black" panose="02000504050000020004" pitchFamily="2" charset="0"/>
              </a:rPr>
              <a:t>MER</a:t>
            </a:r>
            <a:r>
              <a:rPr lang="en-US" sz="7200" dirty="0">
                <a:solidFill>
                  <a:srgbClr val="79C4AF"/>
                </a:solidFill>
                <a:latin typeface="Gotham Black" panose="02000504050000020004" pitchFamily="2" charset="0"/>
              </a:rPr>
              <a:t>C</a:t>
            </a:r>
            <a:r>
              <a:rPr lang="en-US" sz="7200" dirty="0">
                <a:solidFill>
                  <a:srgbClr val="F08174"/>
                </a:solidFill>
                <a:latin typeface="Gotham Black" panose="02000504050000020004" pitchFamily="2" charset="0"/>
              </a:rPr>
              <a:t>I 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A9F162-67D8-674E-A569-AC68DAB16FE7}"/>
              </a:ext>
            </a:extLst>
          </p:cNvPr>
          <p:cNvSpPr/>
          <p:nvPr/>
        </p:nvSpPr>
        <p:spPr>
          <a:xfrm>
            <a:off x="10213541" y="322217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ACD827-FCEB-FE4C-BEEA-5A2911979175}"/>
              </a:ext>
            </a:extLst>
          </p:cNvPr>
          <p:cNvSpPr/>
          <p:nvPr/>
        </p:nvSpPr>
        <p:spPr>
          <a:xfrm>
            <a:off x="144255" y="6004559"/>
            <a:ext cx="1616509" cy="47026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79B386B-3117-2B42-82A3-EA91B2ED9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92" y="5214809"/>
            <a:ext cx="1529547" cy="197491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E78299-8BDB-A049-83EC-D532C061C5C5}"/>
              </a:ext>
            </a:extLst>
          </p:cNvPr>
          <p:cNvSpPr txBox="1">
            <a:spLocks/>
          </p:cNvSpPr>
          <p:nvPr/>
        </p:nvSpPr>
        <p:spPr>
          <a:xfrm>
            <a:off x="10905" y="6004559"/>
            <a:ext cx="2263789" cy="8534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25000"/>
                    <a:lumOff val="75000"/>
                  </a:srgbClr>
                </a:solidFill>
                <a:effectLst/>
                <a:uLnTx/>
                <a:uFillTx/>
                <a:latin typeface="GOTHAM-LIGHT" panose="02000504020000020004" pitchFamily="2" charset="0"/>
                <a:ea typeface="+mn-ea"/>
                <a:cs typeface="+mn-cs"/>
              </a:rPr>
              <a:t>Graphisme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25000"/>
                    <a:lumOff val="75000"/>
                  </a:srgbClr>
                </a:solidFill>
                <a:effectLst/>
                <a:uLnTx/>
                <a:uFillTx/>
                <a:latin typeface="GOTHAM-LIGHT" panose="02000504020000020004" pitchFamily="2" charset="0"/>
                <a:ea typeface="+mn-ea"/>
                <a:cs typeface="+mn-cs"/>
              </a:rPr>
              <a:t>CREA - David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25000"/>
                    <a:lumOff val="75000"/>
                  </a:srgbClr>
                </a:solidFill>
                <a:effectLst/>
                <a:uLnTx/>
                <a:uFillTx/>
                <a:latin typeface="GOTHAM-LIGHT" panose="02000504020000020004" pitchFamily="2" charset="0"/>
                <a:ea typeface="+mn-ea"/>
                <a:cs typeface="+mn-cs"/>
              </a:rPr>
              <a:t>FERON – mars 2021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25000"/>
                    <a:lumOff val="75000"/>
                  </a:srgbClr>
                </a:solidFill>
                <a:effectLst/>
                <a:uLnTx/>
                <a:uFillTx/>
                <a:latin typeface="GOTHAM-LIGHT" panose="02000504020000020004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david.d.feron@spw.wallonie.be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25000"/>
                    <a:lumOff val="75000"/>
                  </a:srgbClr>
                </a:solidFill>
                <a:effectLst/>
                <a:uLnTx/>
                <a:uFillTx/>
                <a:latin typeface="GOTHAM-LIGHT" panose="02000504020000020004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C9E1071-CB70-4B92-A4F0-83A3D7077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64" y="921319"/>
            <a:ext cx="2842095" cy="287448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6BDF6119-8F6C-408D-BAF2-E993A21E4A12}"/>
              </a:ext>
            </a:extLst>
          </p:cNvPr>
          <p:cNvGrpSpPr/>
          <p:nvPr/>
        </p:nvGrpSpPr>
        <p:grpSpPr>
          <a:xfrm>
            <a:off x="3590265" y="4460736"/>
            <a:ext cx="3952276" cy="1664663"/>
            <a:chOff x="2651013" y="2013983"/>
            <a:chExt cx="6692429" cy="2716326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FB9817F8-F82E-4174-B120-D29F2B9AE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891" y="2013983"/>
              <a:ext cx="2876551" cy="2665413"/>
            </a:xfrm>
            <a:custGeom>
              <a:avLst/>
              <a:gdLst>
                <a:gd name="T0" fmla="*/ 298 w 761"/>
                <a:gd name="T1" fmla="*/ 623 h 653"/>
                <a:gd name="T2" fmla="*/ 75 w 761"/>
                <a:gd name="T3" fmla="*/ 527 h 653"/>
                <a:gd name="T4" fmla="*/ 64 w 761"/>
                <a:gd name="T5" fmla="*/ 311 h 653"/>
                <a:gd name="T6" fmla="*/ 324 w 761"/>
                <a:gd name="T7" fmla="*/ 101 h 653"/>
                <a:gd name="T8" fmla="*/ 639 w 761"/>
                <a:gd name="T9" fmla="*/ 195 h 653"/>
                <a:gd name="T10" fmla="*/ 722 w 761"/>
                <a:gd name="T11" fmla="*/ 361 h 653"/>
                <a:gd name="T12" fmla="*/ 572 w 761"/>
                <a:gd name="T13" fmla="*/ 502 h 653"/>
                <a:gd name="T14" fmla="*/ 298 w 761"/>
                <a:gd name="T15" fmla="*/ 62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1" h="653">
                  <a:moveTo>
                    <a:pt x="298" y="623"/>
                  </a:moveTo>
                  <a:cubicBezTo>
                    <a:pt x="298" y="623"/>
                    <a:pt x="100" y="653"/>
                    <a:pt x="75" y="527"/>
                  </a:cubicBezTo>
                  <a:cubicBezTo>
                    <a:pt x="50" y="402"/>
                    <a:pt x="128" y="440"/>
                    <a:pt x="64" y="311"/>
                  </a:cubicBezTo>
                  <a:cubicBezTo>
                    <a:pt x="0" y="181"/>
                    <a:pt x="153" y="0"/>
                    <a:pt x="324" y="101"/>
                  </a:cubicBezTo>
                  <a:cubicBezTo>
                    <a:pt x="494" y="201"/>
                    <a:pt x="594" y="198"/>
                    <a:pt x="639" y="195"/>
                  </a:cubicBezTo>
                  <a:cubicBezTo>
                    <a:pt x="683" y="193"/>
                    <a:pt x="761" y="275"/>
                    <a:pt x="722" y="361"/>
                  </a:cubicBezTo>
                  <a:cubicBezTo>
                    <a:pt x="683" y="446"/>
                    <a:pt x="558" y="452"/>
                    <a:pt x="572" y="502"/>
                  </a:cubicBezTo>
                  <a:cubicBezTo>
                    <a:pt x="586" y="552"/>
                    <a:pt x="505" y="648"/>
                    <a:pt x="298" y="623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7A120870-7D8D-4A8F-9910-83E1C1BE3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013" y="2013983"/>
              <a:ext cx="2876551" cy="2665413"/>
            </a:xfrm>
            <a:custGeom>
              <a:avLst/>
              <a:gdLst>
                <a:gd name="T0" fmla="*/ 298 w 761"/>
                <a:gd name="T1" fmla="*/ 623 h 653"/>
                <a:gd name="T2" fmla="*/ 75 w 761"/>
                <a:gd name="T3" fmla="*/ 527 h 653"/>
                <a:gd name="T4" fmla="*/ 64 w 761"/>
                <a:gd name="T5" fmla="*/ 311 h 653"/>
                <a:gd name="T6" fmla="*/ 324 w 761"/>
                <a:gd name="T7" fmla="*/ 101 h 653"/>
                <a:gd name="T8" fmla="*/ 639 w 761"/>
                <a:gd name="T9" fmla="*/ 195 h 653"/>
                <a:gd name="T10" fmla="*/ 722 w 761"/>
                <a:gd name="T11" fmla="*/ 361 h 653"/>
                <a:gd name="T12" fmla="*/ 572 w 761"/>
                <a:gd name="T13" fmla="*/ 502 h 653"/>
                <a:gd name="T14" fmla="*/ 298 w 761"/>
                <a:gd name="T15" fmla="*/ 62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1" h="653">
                  <a:moveTo>
                    <a:pt x="298" y="623"/>
                  </a:moveTo>
                  <a:cubicBezTo>
                    <a:pt x="298" y="623"/>
                    <a:pt x="100" y="653"/>
                    <a:pt x="75" y="527"/>
                  </a:cubicBezTo>
                  <a:cubicBezTo>
                    <a:pt x="50" y="402"/>
                    <a:pt x="128" y="440"/>
                    <a:pt x="64" y="311"/>
                  </a:cubicBezTo>
                  <a:cubicBezTo>
                    <a:pt x="0" y="181"/>
                    <a:pt x="153" y="0"/>
                    <a:pt x="324" y="101"/>
                  </a:cubicBezTo>
                  <a:cubicBezTo>
                    <a:pt x="494" y="201"/>
                    <a:pt x="594" y="198"/>
                    <a:pt x="639" y="195"/>
                  </a:cubicBezTo>
                  <a:cubicBezTo>
                    <a:pt x="683" y="193"/>
                    <a:pt x="761" y="275"/>
                    <a:pt x="722" y="361"/>
                  </a:cubicBezTo>
                  <a:cubicBezTo>
                    <a:pt x="683" y="446"/>
                    <a:pt x="558" y="452"/>
                    <a:pt x="572" y="502"/>
                  </a:cubicBezTo>
                  <a:cubicBezTo>
                    <a:pt x="586" y="552"/>
                    <a:pt x="505" y="648"/>
                    <a:pt x="298" y="623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" name="Oval 36">
              <a:extLst>
                <a:ext uri="{FF2B5EF4-FFF2-40B4-BE49-F238E27FC236}">
                  <a16:creationId xmlns:a16="http://schemas.microsoft.com/office/drawing/2014/main" id="{E8B9EF3A-3D92-4E04-901B-2682C0FE1332}"/>
                </a:ext>
              </a:extLst>
            </p:cNvPr>
            <p:cNvSpPr/>
            <p:nvPr/>
          </p:nvSpPr>
          <p:spPr>
            <a:xfrm>
              <a:off x="2917485" y="4469052"/>
              <a:ext cx="1973943" cy="261257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" name="Oval 38">
              <a:extLst>
                <a:ext uri="{FF2B5EF4-FFF2-40B4-BE49-F238E27FC236}">
                  <a16:creationId xmlns:a16="http://schemas.microsoft.com/office/drawing/2014/main" id="{5CBCC729-24AC-4CBE-9EBD-A26A434D5B56}"/>
                </a:ext>
              </a:extLst>
            </p:cNvPr>
            <p:cNvSpPr/>
            <p:nvPr/>
          </p:nvSpPr>
          <p:spPr>
            <a:xfrm>
              <a:off x="7017302" y="4469052"/>
              <a:ext cx="1973943" cy="261257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15" name="Group 51">
              <a:extLst>
                <a:ext uri="{FF2B5EF4-FFF2-40B4-BE49-F238E27FC236}">
                  <a16:creationId xmlns:a16="http://schemas.microsoft.com/office/drawing/2014/main" id="{F02429CD-B61B-44EB-8E6B-5D1C36B57113}"/>
                </a:ext>
              </a:extLst>
            </p:cNvPr>
            <p:cNvGrpSpPr/>
            <p:nvPr/>
          </p:nvGrpSpPr>
          <p:grpSpPr>
            <a:xfrm>
              <a:off x="2740781" y="2013983"/>
              <a:ext cx="2195885" cy="1812832"/>
              <a:chOff x="1216781" y="1794670"/>
              <a:chExt cx="2195885" cy="1812832"/>
            </a:xfrm>
            <a:solidFill>
              <a:srgbClr val="79C4AF"/>
            </a:solidFill>
          </p:grpSpPr>
          <p:sp>
            <p:nvSpPr>
              <p:cNvPr id="30" name="Oval 48">
                <a:extLst>
                  <a:ext uri="{FF2B5EF4-FFF2-40B4-BE49-F238E27FC236}">
                    <a16:creationId xmlns:a16="http://schemas.microsoft.com/office/drawing/2014/main" id="{0D1A745F-9EBE-44B9-BD4A-0C81DEAAA790}"/>
                  </a:ext>
                </a:extLst>
              </p:cNvPr>
              <p:cNvSpPr/>
              <p:nvPr/>
            </p:nvSpPr>
            <p:spPr>
              <a:xfrm>
                <a:off x="3230104" y="3424940"/>
                <a:ext cx="182562" cy="182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1" name="Oval 49">
                <a:extLst>
                  <a:ext uri="{FF2B5EF4-FFF2-40B4-BE49-F238E27FC236}">
                    <a16:creationId xmlns:a16="http://schemas.microsoft.com/office/drawing/2014/main" id="{8DE64F11-40BF-49FE-B9D4-3670EFA3ACF7}"/>
                  </a:ext>
                </a:extLst>
              </p:cNvPr>
              <p:cNvSpPr/>
              <p:nvPr/>
            </p:nvSpPr>
            <p:spPr>
              <a:xfrm>
                <a:off x="2769725" y="1794670"/>
                <a:ext cx="474662" cy="474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2" name="Oval 50">
                <a:extLst>
                  <a:ext uri="{FF2B5EF4-FFF2-40B4-BE49-F238E27FC236}">
                    <a16:creationId xmlns:a16="http://schemas.microsoft.com/office/drawing/2014/main" id="{5FF8EEB8-89D2-4241-A28B-DB0B4A30005F}"/>
                  </a:ext>
                </a:extLst>
              </p:cNvPr>
              <p:cNvSpPr/>
              <p:nvPr/>
            </p:nvSpPr>
            <p:spPr>
              <a:xfrm>
                <a:off x="1216781" y="2459834"/>
                <a:ext cx="288926" cy="2889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56">
              <a:extLst>
                <a:ext uri="{FF2B5EF4-FFF2-40B4-BE49-F238E27FC236}">
                  <a16:creationId xmlns:a16="http://schemas.microsoft.com/office/drawing/2014/main" id="{0F885AE8-99EB-4D1B-A1C9-28EAA881B02F}"/>
                </a:ext>
              </a:extLst>
            </p:cNvPr>
            <p:cNvGrpSpPr/>
            <p:nvPr/>
          </p:nvGrpSpPr>
          <p:grpSpPr>
            <a:xfrm>
              <a:off x="6887016" y="2013983"/>
              <a:ext cx="2195885" cy="1812832"/>
              <a:chOff x="1216781" y="1794670"/>
              <a:chExt cx="2195885" cy="1812832"/>
            </a:xfrm>
            <a:solidFill>
              <a:srgbClr val="79C4AF"/>
            </a:solidFill>
          </p:grpSpPr>
          <p:sp>
            <p:nvSpPr>
              <p:cNvPr id="27" name="Oval 57">
                <a:extLst>
                  <a:ext uri="{FF2B5EF4-FFF2-40B4-BE49-F238E27FC236}">
                    <a16:creationId xmlns:a16="http://schemas.microsoft.com/office/drawing/2014/main" id="{FABA53D0-2855-43AA-99AD-4314D82A6EAD}"/>
                  </a:ext>
                </a:extLst>
              </p:cNvPr>
              <p:cNvSpPr/>
              <p:nvPr/>
            </p:nvSpPr>
            <p:spPr>
              <a:xfrm>
                <a:off x="3230104" y="3424940"/>
                <a:ext cx="182562" cy="182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8" name="Oval 58">
                <a:extLst>
                  <a:ext uri="{FF2B5EF4-FFF2-40B4-BE49-F238E27FC236}">
                    <a16:creationId xmlns:a16="http://schemas.microsoft.com/office/drawing/2014/main" id="{0E0C1EEE-7EAD-48B9-9553-CA4E8282FEE8}"/>
                  </a:ext>
                </a:extLst>
              </p:cNvPr>
              <p:cNvSpPr/>
              <p:nvPr/>
            </p:nvSpPr>
            <p:spPr>
              <a:xfrm>
                <a:off x="2769725" y="1794670"/>
                <a:ext cx="474662" cy="474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" name="Oval 59">
                <a:extLst>
                  <a:ext uri="{FF2B5EF4-FFF2-40B4-BE49-F238E27FC236}">
                    <a16:creationId xmlns:a16="http://schemas.microsoft.com/office/drawing/2014/main" id="{3DAEBA95-184A-44A9-BAD7-0EB98D2D7080}"/>
                  </a:ext>
                </a:extLst>
              </p:cNvPr>
              <p:cNvSpPr/>
              <p:nvPr/>
            </p:nvSpPr>
            <p:spPr>
              <a:xfrm>
                <a:off x="1216781" y="2459834"/>
                <a:ext cx="288926" cy="28892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34186959-B039-4256-AAFA-8A15C376CE25}"/>
                </a:ext>
              </a:extLst>
            </p:cNvPr>
            <p:cNvGrpSpPr/>
            <p:nvPr/>
          </p:nvGrpSpPr>
          <p:grpSpPr>
            <a:xfrm>
              <a:off x="7044793" y="3029437"/>
              <a:ext cx="1649832" cy="1655235"/>
              <a:chOff x="8522949" y="2740179"/>
              <a:chExt cx="1973942" cy="1980407"/>
            </a:xfrm>
            <a:noFill/>
          </p:grpSpPr>
          <p:sp>
            <p:nvSpPr>
              <p:cNvPr id="19" name="Larme 18">
                <a:extLst>
                  <a:ext uri="{FF2B5EF4-FFF2-40B4-BE49-F238E27FC236}">
                    <a16:creationId xmlns:a16="http://schemas.microsoft.com/office/drawing/2014/main" id="{FEFEFD8F-EC39-4C59-950B-E4C2659BAECA}"/>
                  </a:ext>
                </a:extLst>
              </p:cNvPr>
              <p:cNvSpPr/>
              <p:nvPr/>
            </p:nvSpPr>
            <p:spPr>
              <a:xfrm>
                <a:off x="8608561" y="2740179"/>
                <a:ext cx="1888330" cy="1980407"/>
              </a:xfrm>
              <a:prstGeom prst="teardrop">
                <a:avLst/>
              </a:prstGeom>
              <a:grpFill/>
              <a:ln w="76200">
                <a:solidFill>
                  <a:srgbClr val="79C4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A4041A18-BC31-4F88-BA46-3AE03B4098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2949" y="3289898"/>
                <a:ext cx="1464157" cy="1427597"/>
              </a:xfrm>
              <a:prstGeom prst="line">
                <a:avLst/>
              </a:prstGeom>
              <a:grpFill/>
              <a:ln w="76200" cap="rnd">
                <a:solidFill>
                  <a:srgbClr val="79C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F7178FF0-A029-403F-9DF5-C3F17AA0D3A6}"/>
                  </a:ext>
                </a:extLst>
              </p:cNvPr>
              <p:cNvCxnSpPr/>
              <p:nvPr/>
            </p:nvCxnSpPr>
            <p:spPr>
              <a:xfrm>
                <a:off x="9552726" y="3158738"/>
                <a:ext cx="0" cy="540523"/>
              </a:xfrm>
              <a:prstGeom prst="line">
                <a:avLst/>
              </a:prstGeom>
              <a:grpFill/>
              <a:ln w="76200" cap="rnd">
                <a:solidFill>
                  <a:srgbClr val="79C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30E93FD6-E4AC-4678-8243-51CD923BED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0693" y="3932476"/>
                <a:ext cx="592035" cy="0"/>
              </a:xfrm>
              <a:prstGeom prst="line">
                <a:avLst/>
              </a:prstGeom>
              <a:grpFill/>
              <a:ln w="76200" cap="rnd">
                <a:solidFill>
                  <a:srgbClr val="79C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7552B759-8212-4B87-93D2-4572D38EF9F7}"/>
                  </a:ext>
                </a:extLst>
              </p:cNvPr>
              <p:cNvCxnSpPr/>
              <p:nvPr/>
            </p:nvCxnSpPr>
            <p:spPr>
              <a:xfrm>
                <a:off x="9120300" y="3591164"/>
                <a:ext cx="0" cy="540523"/>
              </a:xfrm>
              <a:prstGeom prst="line">
                <a:avLst/>
              </a:prstGeom>
              <a:grpFill/>
              <a:ln w="76200" cap="rnd">
                <a:solidFill>
                  <a:srgbClr val="79C4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48FE509-02E9-445A-B6C8-ECAAE147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472" y="2674978"/>
              <a:ext cx="1670915" cy="1895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55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23655"/>
            <a:ext cx="10972800" cy="1143000"/>
          </a:xfrm>
        </p:spPr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9. Suites et divers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551"/>
          <a:stretch/>
        </p:blipFill>
        <p:spPr>
          <a:xfrm>
            <a:off x="9602087" y="4630478"/>
            <a:ext cx="2459816" cy="2067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00" y="323655"/>
            <a:ext cx="10887000" cy="1125125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748DD7-DB9F-41E6-90EF-7CAF08B33B5C}"/>
              </a:ext>
            </a:extLst>
          </p:cNvPr>
          <p:cNvSpPr txBox="1"/>
          <p:nvPr/>
        </p:nvSpPr>
        <p:spPr>
          <a:xfrm>
            <a:off x="1084162" y="3110872"/>
            <a:ext cx="1049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9999"/>
                </a:solidFill>
              </a:rPr>
              <a:t>Date prochaine CLDR : à fixer ensemble ce soir</a:t>
            </a:r>
          </a:p>
        </p:txBody>
      </p:sp>
    </p:spTree>
    <p:extLst>
      <p:ext uri="{BB962C8B-B14F-4D97-AF65-F5344CB8AC3E}">
        <p14:creationId xmlns:p14="http://schemas.microsoft.com/office/powerpoint/2010/main" val="1418854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23655"/>
            <a:ext cx="10972800" cy="1143000"/>
          </a:xfrm>
        </p:spPr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Evaluation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400" y="323655"/>
            <a:ext cx="10887000" cy="1125125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6127" y="2258870"/>
            <a:ext cx="8865545" cy="35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593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10" y="0"/>
            <a:ext cx="10564815" cy="67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038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Des questions ?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2452" y="1943835"/>
            <a:ext cx="5211325" cy="4125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323655"/>
            <a:ext cx="11157030" cy="1080120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18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01FCA4-CBE4-4D1D-8955-0BAB9DC1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14325"/>
            <a:ext cx="5606322" cy="659508"/>
          </a:xfrm>
        </p:spPr>
        <p:txBody>
          <a:bodyPr>
            <a:normAutofit/>
          </a:bodyPr>
          <a:lstStyle/>
          <a:p>
            <a:r>
              <a:rPr lang="fr-FR" sz="2800" dirty="0"/>
              <a:t>Rappel des projets </a:t>
            </a:r>
            <a:endParaRPr lang="fr-BE" sz="280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716DD0D-81B9-40B2-B4D8-CE0AEB014B05}"/>
              </a:ext>
            </a:extLst>
          </p:cNvPr>
          <p:cNvSpPr/>
          <p:nvPr/>
        </p:nvSpPr>
        <p:spPr>
          <a:xfrm>
            <a:off x="8938726" y="3341195"/>
            <a:ext cx="2904582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4500 €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39EE077-13FA-4D19-8E18-26BD2A586ED2}"/>
              </a:ext>
            </a:extLst>
          </p:cNvPr>
          <p:cNvSpPr/>
          <p:nvPr/>
        </p:nvSpPr>
        <p:spPr>
          <a:xfrm>
            <a:off x="1251678" y="765573"/>
            <a:ext cx="7364187" cy="5220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Aménagements de plusieurs sentiers et chemins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DDF240D-9F96-4B1E-AFD4-7CE738567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56451"/>
            <a:ext cx="7687048" cy="5401549"/>
          </a:xfrm>
        </p:spPr>
        <p:txBody>
          <a:bodyPr>
            <a:normAutofit fontScale="85000" lnSpcReduction="20000"/>
          </a:bodyPr>
          <a:lstStyle/>
          <a:p>
            <a:r>
              <a:rPr lang="fr-BE" sz="2800" dirty="0"/>
              <a:t>Le projet vise à la réalisation </a:t>
            </a:r>
            <a:r>
              <a:rPr lang="fr-BE" sz="2800" b="1" dirty="0"/>
              <a:t>d'aménagements divers </a:t>
            </a:r>
            <a:r>
              <a:rPr lang="fr-BE" sz="2800" dirty="0"/>
              <a:t>permettant d'améliorer l'</a:t>
            </a:r>
            <a:r>
              <a:rPr lang="fr-BE" sz="2800" b="1" dirty="0"/>
              <a:t>accessibilité</a:t>
            </a:r>
            <a:r>
              <a:rPr lang="fr-BE" sz="2800" dirty="0"/>
              <a:t> et la </a:t>
            </a:r>
            <a:r>
              <a:rPr lang="fr-BE" sz="2800" b="1" dirty="0"/>
              <a:t>mobilité</a:t>
            </a:r>
            <a:r>
              <a:rPr lang="fr-BE" sz="2800" dirty="0"/>
              <a:t> de plusieurs chemins et sentiers sur la commune de </a:t>
            </a:r>
            <a:r>
              <a:rPr lang="fr-BE" sz="2800" dirty="0" err="1"/>
              <a:t>Gouvy</a:t>
            </a:r>
            <a:r>
              <a:rPr lang="fr-BE" sz="2800" dirty="0"/>
              <a:t>.</a:t>
            </a:r>
          </a:p>
          <a:p>
            <a:r>
              <a:rPr lang="fr-BE" sz="2800" dirty="0"/>
              <a:t>Afin d'atteindre cet objectif, </a:t>
            </a:r>
            <a:r>
              <a:rPr lang="fr-BE" sz="2800" b="1" dirty="0"/>
              <a:t>3 types </a:t>
            </a:r>
            <a:r>
              <a:rPr lang="fr-BE" sz="2800" dirty="0"/>
              <a:t>d'aménagements ont été répertoriés :</a:t>
            </a:r>
          </a:p>
          <a:p>
            <a:r>
              <a:rPr lang="fr-BE" sz="2800" dirty="0"/>
              <a:t>installation de </a:t>
            </a:r>
            <a:r>
              <a:rPr lang="fr-BE" sz="2800" b="1" dirty="0"/>
              <a:t>petits dispositifs </a:t>
            </a:r>
            <a:r>
              <a:rPr lang="fr-BE" sz="2800" dirty="0"/>
              <a:t>tels que des petits ponts, des échaliers, des caillebotis... et éventuellement d'autres petits dispositifs améliorant la convivialité des usagers</a:t>
            </a:r>
          </a:p>
          <a:p>
            <a:r>
              <a:rPr lang="fr-BE" sz="2800" dirty="0"/>
              <a:t>des </a:t>
            </a:r>
            <a:r>
              <a:rPr lang="fr-BE" sz="2800" b="1" dirty="0"/>
              <a:t>adaptations de terrain </a:t>
            </a:r>
            <a:r>
              <a:rPr lang="fr-BE" sz="2800" dirty="0"/>
              <a:t>tels que l'ajout de pierres pour drainer ou éviter la boue, l'installation de moyens divers permettant de canaliser un petit cours d'eau ou des égouts...</a:t>
            </a:r>
          </a:p>
          <a:p>
            <a:r>
              <a:rPr lang="fr-BE" sz="2800" dirty="0"/>
              <a:t>le </a:t>
            </a:r>
            <a:r>
              <a:rPr lang="fr-BE" sz="2800" b="1" dirty="0"/>
              <a:t>déplacement</a:t>
            </a:r>
            <a:r>
              <a:rPr lang="fr-BE" sz="2800" dirty="0"/>
              <a:t> de pierres, d'arbres morts ou de dépôts divers</a:t>
            </a:r>
          </a:p>
          <a:p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F8696BB-79F5-420E-81B7-8DBDAC384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26" y="765573"/>
            <a:ext cx="2904582" cy="21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19677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officeG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4.xml><?xml version="1.0" encoding="utf-8"?>
<a:theme xmlns:a="http://schemas.openxmlformats.org/drawingml/2006/main" name="Office Theme">
  <a:themeElements>
    <a:clrScheme name="Colors 154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1FAC67"/>
      </a:accent1>
      <a:accent2>
        <a:srgbClr val="009567"/>
      </a:accent2>
      <a:accent3>
        <a:srgbClr val="0A7C5D"/>
      </a:accent3>
      <a:accent4>
        <a:srgbClr val="015A4B"/>
      </a:accent4>
      <a:accent5>
        <a:srgbClr val="022B40"/>
      </a:accent5>
      <a:accent6>
        <a:srgbClr val="001634"/>
      </a:accent6>
      <a:hlink>
        <a:srgbClr val="A05024"/>
      </a:hlink>
      <a:folHlink>
        <a:srgbClr val="FEC037"/>
      </a:folHlink>
    </a:clrScheme>
    <a:fontScheme name="ECORA">
      <a:majorFont>
        <a:latin typeface="Ralewa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3615</Words>
  <Application>Microsoft Office PowerPoint</Application>
  <PresentationFormat>Grand écran</PresentationFormat>
  <Paragraphs>568</Paragraphs>
  <Slides>88</Slides>
  <Notes>28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88</vt:i4>
      </vt:variant>
    </vt:vector>
  </HeadingPairs>
  <TitlesOfParts>
    <vt:vector size="106" baseType="lpstr">
      <vt:lpstr>Arial</vt:lpstr>
      <vt:lpstr>Calibri</vt:lpstr>
      <vt:lpstr>Calibri Light</vt:lpstr>
      <vt:lpstr>Courier New</vt:lpstr>
      <vt:lpstr>Futura Bk BT</vt:lpstr>
      <vt:lpstr>Gill Sans MT</vt:lpstr>
      <vt:lpstr>Gotham Black</vt:lpstr>
      <vt:lpstr>GOTHAM-LIGHT</vt:lpstr>
      <vt:lpstr>Impact</vt:lpstr>
      <vt:lpstr>Public Sans</vt:lpstr>
      <vt:lpstr>Raleway</vt:lpstr>
      <vt:lpstr>Roboto</vt:lpstr>
      <vt:lpstr>Times New Roman</vt:lpstr>
      <vt:lpstr>Wingdings</vt:lpstr>
      <vt:lpstr>1_Thème Office</vt:lpstr>
      <vt:lpstr>2_Thème Office</vt:lpstr>
      <vt:lpstr>Badge</vt:lpstr>
      <vt:lpstr>Office Theme</vt:lpstr>
      <vt:lpstr>Présentation PowerPoint</vt:lpstr>
      <vt:lpstr>Présentation PowerPoint</vt:lpstr>
      <vt:lpstr>Budget  participatif</vt:lpstr>
      <vt:lpstr>Résumé en vidéo </vt:lpstr>
      <vt:lpstr>Rappel des projets </vt:lpstr>
      <vt:lpstr>Rappel des projets </vt:lpstr>
      <vt:lpstr>Rappel des projets </vt:lpstr>
      <vt:lpstr>Rappel des projets </vt:lpstr>
      <vt:lpstr>Rappel des projets </vt:lpstr>
      <vt:lpstr>Le vote des citoyens </vt:lpstr>
      <vt:lpstr>Le vote des citoyens</vt:lpstr>
      <vt:lpstr>Où en sommes nous ? </vt:lpstr>
      <vt:lpstr>Le vote de la CLDR </vt:lpstr>
      <vt:lpstr>Le vote de la CLDR</vt:lpstr>
      <vt:lpstr>Résultat du vote citoyen</vt:lpstr>
      <vt:lpstr>Ordre du jour</vt:lpstr>
      <vt:lpstr>2. Approbation du compte rendu de la réunion précédente</vt:lpstr>
      <vt:lpstr>3. GTs : état d’avancement</vt:lpstr>
      <vt:lpstr>Présentation PowerPoint</vt:lpstr>
      <vt:lpstr>Présentation PowerPoint</vt:lpstr>
      <vt:lpstr>GT mobilité</vt:lpstr>
      <vt:lpstr>Présentation PowerPoint</vt:lpstr>
      <vt:lpstr>   GT propreté</vt:lpstr>
      <vt:lpstr>Présentation PowerPoint</vt:lpstr>
      <vt:lpstr>Date du prochain GT :</vt:lpstr>
      <vt:lpstr>Présentation PowerPoint</vt:lpstr>
      <vt:lpstr>Présentation PowerPoint</vt:lpstr>
      <vt:lpstr>4. Etat d’avancement des projets conventionnés</vt:lpstr>
      <vt:lpstr>Présentation PowerPoint</vt:lpstr>
      <vt:lpstr>Présentation PowerPoint</vt:lpstr>
      <vt:lpstr>Présentation PowerPoint</vt:lpstr>
      <vt:lpstr>4. Etat d’avancement des projets conventionnés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4. Etat d’avancement des projets conventionnés</vt:lpstr>
      <vt:lpstr>5. Approbation du rapport annuel 2022</vt:lpstr>
      <vt:lpstr>4. Rapport d’activités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Composition CLDR</vt:lpstr>
      <vt:lpstr>5. Approbation du rapport annuel 2022</vt:lpstr>
      <vt:lpstr>6. Présentation du mini PCDR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7 . Présentation des résultats des votes « budget participatif » </vt:lpstr>
      <vt:lpstr>8. Information au sujet de l’appel à projets biodiverCité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9. Suites et divers</vt:lpstr>
      <vt:lpstr>Evaluation</vt:lpstr>
      <vt:lpstr>Présentation PowerPoint</vt:lpstr>
      <vt:lpstr>Des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WEBER Christel</dc:creator>
  <cp:lastModifiedBy>KLEIN Anne</cp:lastModifiedBy>
  <cp:revision>101</cp:revision>
  <dcterms:created xsi:type="dcterms:W3CDTF">2021-10-19T11:26:03Z</dcterms:created>
  <dcterms:modified xsi:type="dcterms:W3CDTF">2023-03-07T17:57:20Z</dcterms:modified>
</cp:coreProperties>
</file>