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523" r:id="rId3"/>
    <p:sldId id="538" r:id="rId4"/>
    <p:sldId id="566" r:id="rId5"/>
    <p:sldId id="567" r:id="rId6"/>
    <p:sldId id="571" r:id="rId7"/>
    <p:sldId id="573" r:id="rId8"/>
    <p:sldId id="574" r:id="rId9"/>
    <p:sldId id="578" r:id="rId10"/>
    <p:sldId id="579" r:id="rId11"/>
    <p:sldId id="580" r:id="rId12"/>
    <p:sldId id="581" r:id="rId13"/>
    <p:sldId id="565" r:id="rId14"/>
    <p:sldId id="512" r:id="rId15"/>
    <p:sldId id="553" r:id="rId16"/>
    <p:sldId id="582" r:id="rId17"/>
    <p:sldId id="554" r:id="rId18"/>
    <p:sldId id="555" r:id="rId19"/>
    <p:sldId id="267" r:id="rId20"/>
    <p:sldId id="269" r:id="rId2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TZ Florence" initials="SF" lastIdx="1" clrIdx="0">
    <p:extLst>
      <p:ext uri="{19B8F6BF-5375-455C-9EA6-DF929625EA0E}">
        <p15:presenceInfo xmlns:p15="http://schemas.microsoft.com/office/powerpoint/2012/main" userId="S-1-5-21-879237751-134070514-3792972216-12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4F81BD"/>
    <a:srgbClr val="FFFFFF"/>
    <a:srgbClr val="1ED5EE"/>
    <a:srgbClr val="059753"/>
    <a:srgbClr val="F7F7F7"/>
    <a:srgbClr val="F1E3C9"/>
    <a:srgbClr val="F6F6F6"/>
    <a:srgbClr val="EEEEEE"/>
    <a:srgbClr val="F9F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12" autoAdjust="0"/>
    <p:restoredTop sz="96374" autoAdjust="0"/>
  </p:normalViewPr>
  <p:slideViewPr>
    <p:cSldViewPr>
      <p:cViewPr varScale="1">
        <p:scale>
          <a:sx n="84" d="100"/>
          <a:sy n="84" d="100"/>
        </p:scale>
        <p:origin x="576" y="82"/>
      </p:cViewPr>
      <p:guideLst>
        <p:guide orient="horz" pos="18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EABD3-29B0-4A3C-8B35-BFE8D34B4B15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C7A61-617B-43C6-B437-09C03DA60B1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844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BED36-2375-43F3-90BF-7D68E3B4CC12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1F4EE-F6DD-4636-A738-294C696DDE4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43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434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J’ai entendu ce matin sur la 1ère que maintenant, lorsque les jeunes cherchent du travail, ils interrogent d’abord l’entreprise sur des questions de mobilité « êtes-vous accessibles en train, en bus, peut-on venir à vélo, … ».  Du coup, l’entreprise qui témoignait ce matin disait qu’elle menait une politique de mobilité dynamique, qu’elle offrait les abonnements TEC, des vélos électriques de société et … qu’elle avait mis en place un système de covoiturage interne qui démarrait du feu de dieu !  Je ne sais plus le nom de l’entreprise, mais elle était localisée à Ans.</a:t>
            </a:r>
          </a:p>
          <a:p>
            <a:r>
              <a:rPr lang="fr-BE" dirty="0"/>
              <a:t>Donc ça confirme ce que tu dis Isabelle …  partir des entreprises est un bon plan 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842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J’ai entendu ce matin sur la 1ère que maintenant, lorsque les jeunes cherchent du travail, ils interrogent d’abord l’entreprise sur des questions de mobilité « êtes-vous accessibles en train, en bus, peut-on venir à vélo, … ».  Du coup, l’entreprise qui témoignait ce matin disait qu’elle menait une politique de mobilité dynamique, qu’elle offrait les abonnements TEC, des vélos électriques de société et … qu’elle avait mis en place un système de covoiturage interne qui démarrait du feu de dieu !  Je ne sais plus le nom de l’entreprise, mais elle était localisée à Ans.</a:t>
            </a:r>
          </a:p>
          <a:p>
            <a:r>
              <a:rPr lang="fr-BE" dirty="0"/>
              <a:t>Donc ça confirme ce que tu dis Isabelle …  partir des entreprises est un bon plan 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282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J’ai entendu ce matin sur la 1ère que maintenant, lorsque les jeunes cherchent du travail, ils interrogent d’abord l’entreprise sur des questions de mobilité « êtes-vous accessibles en train, en bus, peut-on venir à vélo, … ».  Du coup, l’entreprise qui témoignait ce matin disait qu’elle menait une politique de mobilité dynamique, qu’elle offrait les abonnements TEC, des vélos électriques de société et … qu’elle avait mis en place un système de covoiturage interne qui démarrait du feu de dieu !  Je ne sais plus le nom de l’entreprise, mais elle était localisée à Ans.</a:t>
            </a:r>
          </a:p>
          <a:p>
            <a:r>
              <a:rPr lang="fr-BE" dirty="0"/>
              <a:t>Donc ça confirme ce que tu dis Isabelle …  partir des entreprises est un bon plan 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916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https://www.carpool.be/fr/entreprises/home/index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273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CW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805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fr-FR" sz="1200" b="1" dirty="0">
                <a:solidFill>
                  <a:srgbClr val="00ADB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 FAST 2030 (RW)</a:t>
            </a:r>
            <a:endParaRPr lang="fr-BE" sz="1200" b="1" dirty="0">
              <a:solidFill>
                <a:srgbClr val="00ADB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fr-BE" sz="1200" b="1" dirty="0">
                <a:solidFill>
                  <a:srgbClr val="00ADB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concrètement</a:t>
            </a:r>
            <a:r>
              <a:rPr lang="fr-BE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fr-BE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C’est le développement de la multimodalité, c’est-à-dire </a:t>
            </a:r>
            <a:r>
              <a:rPr lang="fr-BE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l’utilisation de différents modes de transport</a:t>
            </a:r>
            <a:r>
              <a:rPr lang="fr-BE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tant pour les personnes que pour les marchandises</a:t>
            </a:r>
            <a:r>
              <a:rPr lang="fr-B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Cela ne veut pas dire abandonner totalement la voiture mais encourager d’autres façons de se déplacer (et plus uniquement la voiture).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Investissement dans les in</a:t>
            </a:r>
            <a:r>
              <a:rPr lang="fr-BE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frastructures</a:t>
            </a:r>
            <a:r>
              <a:rPr lang="fr-BE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fr-BE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place de mesures visant à augmenter le nombre de personnes dans les voitures : </a:t>
            </a:r>
          </a:p>
          <a:p>
            <a:pPr marL="171450" indent="-171450">
              <a:buFontTx/>
              <a:buChar char="-"/>
            </a:pPr>
            <a:r>
              <a:rPr lang="fr-BE" dirty="0"/>
              <a:t>Covoiturage : développement des parkings de covoiturage, , de plate-forme et bandes de circulation dédiées </a:t>
            </a:r>
          </a:p>
          <a:p>
            <a:pPr marL="171450" indent="-171450">
              <a:buFontTx/>
              <a:buChar char="-"/>
            </a:pPr>
            <a:r>
              <a:rPr lang="fr-BE" dirty="0"/>
              <a:t>Promotion d'autres modalités de partage de voitures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1F4EE-F6DD-4636-A738-294C696DDE4A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6658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39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395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853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74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360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228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412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280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362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925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013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EC16-BCA3-4C03-B99F-07C57759C07B}" type="datetimeFigureOut">
              <a:rPr lang="fr-BE" smtClean="0"/>
              <a:t>26-01-23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8C16-C81C-4D01-9336-D73F048A0D4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6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ennecentre.tv/article/bruxelles-un-sonegien-aux-commandes-de-la-voiture-partagee" TargetMode="External"/><Relationship Id="rId2" Type="http://schemas.openxmlformats.org/officeDocument/2006/relationships/hyperlink" Target="https://www.tvlux.be/video/info/un-systeme-de-voitures-partagees-a-neufchateau_4023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ozywheels.be/cozywheels-cest-quoi/?lang=f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 17"/>
          <p:cNvSpPr/>
          <p:nvPr/>
        </p:nvSpPr>
        <p:spPr>
          <a:xfrm>
            <a:off x="26578" y="-961132"/>
            <a:ext cx="9162107" cy="6886637"/>
          </a:xfrm>
          <a:custGeom>
            <a:avLst/>
            <a:gdLst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62107 w 9162107"/>
              <a:gd name="connsiteY2" fmla="*/ 1846906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9897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80633"/>
              <a:gd name="connsiteX1" fmla="*/ 3795530 w 9162107"/>
              <a:gd name="connsiteY1" fmla="*/ 6868212 h 6880633"/>
              <a:gd name="connsiteX2" fmla="*/ 9159897 w 9162107"/>
              <a:gd name="connsiteY2" fmla="*/ 1475431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6025"/>
              <a:gd name="connsiteX1" fmla="*/ 3795530 w 9162107"/>
              <a:gd name="connsiteY1" fmla="*/ 6886025 h 6886025"/>
              <a:gd name="connsiteX2" fmla="*/ 9159897 w 9162107"/>
              <a:gd name="connsiteY2" fmla="*/ 1475431 h 6886025"/>
              <a:gd name="connsiteX3" fmla="*/ 9162107 w 9162107"/>
              <a:gd name="connsiteY3" fmla="*/ 0 h 6886025"/>
              <a:gd name="connsiteX4" fmla="*/ 9054 w 9162107"/>
              <a:gd name="connsiteY4" fmla="*/ 0 h 6886025"/>
              <a:gd name="connsiteX5" fmla="*/ 0 w 9162107"/>
              <a:gd name="connsiteY5" fmla="*/ 6880633 h 6886025"/>
              <a:gd name="connsiteX0" fmla="*/ 0 w 9162107"/>
              <a:gd name="connsiteY0" fmla="*/ 6880633 h 6880633"/>
              <a:gd name="connsiteX1" fmla="*/ 3783655 w 9162107"/>
              <a:gd name="connsiteY1" fmla="*/ 6880088 h 6880633"/>
              <a:gd name="connsiteX2" fmla="*/ 9159897 w 9162107"/>
              <a:gd name="connsiteY2" fmla="*/ 1475431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2107" h="6880633">
                <a:moveTo>
                  <a:pt x="0" y="6880633"/>
                </a:moveTo>
                <a:lnTo>
                  <a:pt x="3783655" y="6880088"/>
                </a:lnTo>
                <a:cubicBezTo>
                  <a:pt x="3695855" y="4789303"/>
                  <a:pt x="5244367" y="1681021"/>
                  <a:pt x="9159897" y="1475431"/>
                </a:cubicBezTo>
                <a:cubicBezTo>
                  <a:pt x="9160634" y="983621"/>
                  <a:pt x="9161370" y="491810"/>
                  <a:pt x="9162107" y="0"/>
                </a:cubicBezTo>
                <a:lnTo>
                  <a:pt x="9054" y="0"/>
                </a:lnTo>
                <a:lnTo>
                  <a:pt x="0" y="68806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6" name="Forme libre 5"/>
          <p:cNvSpPr/>
          <p:nvPr/>
        </p:nvSpPr>
        <p:spPr>
          <a:xfrm>
            <a:off x="1861877" y="1844824"/>
            <a:ext cx="7326808" cy="5009793"/>
          </a:xfrm>
          <a:custGeom>
            <a:avLst/>
            <a:gdLst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570 w 5706426"/>
              <a:gd name="connsiteY0" fmla="*/ 5404978 h 5404978"/>
              <a:gd name="connsiteX1" fmla="*/ 315124 w 5706426"/>
              <a:gd name="connsiteY1" fmla="*/ 5404978 h 5404978"/>
              <a:gd name="connsiteX2" fmla="*/ 5706426 w 5706426"/>
              <a:gd name="connsiteY2" fmla="*/ 0 h 5404978"/>
              <a:gd name="connsiteX3" fmla="*/ 570 w 5706426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75 w 5676586"/>
              <a:gd name="connsiteY0" fmla="*/ 5394929 h 5394929"/>
              <a:gd name="connsiteX1" fmla="*/ 315429 w 5676586"/>
              <a:gd name="connsiteY1" fmla="*/ 5394929 h 5394929"/>
              <a:gd name="connsiteX2" fmla="*/ 5676586 w 5676586"/>
              <a:gd name="connsiteY2" fmla="*/ 0 h 5394929"/>
              <a:gd name="connsiteX3" fmla="*/ 875 w 5676586"/>
              <a:gd name="connsiteY3" fmla="*/ 5394929 h 5394929"/>
              <a:gd name="connsiteX0" fmla="*/ 856 w 5696664"/>
              <a:gd name="connsiteY0" fmla="*/ 5394929 h 5394929"/>
              <a:gd name="connsiteX1" fmla="*/ 315410 w 5696664"/>
              <a:gd name="connsiteY1" fmla="*/ 5394929 h 5394929"/>
              <a:gd name="connsiteX2" fmla="*/ 5696664 w 5696664"/>
              <a:gd name="connsiteY2" fmla="*/ 0 h 5394929"/>
              <a:gd name="connsiteX3" fmla="*/ 856 w 5696664"/>
              <a:gd name="connsiteY3" fmla="*/ 5394929 h 5394929"/>
              <a:gd name="connsiteX0" fmla="*/ 864 w 5688005"/>
              <a:gd name="connsiteY0" fmla="*/ 5507604 h 5507604"/>
              <a:gd name="connsiteX1" fmla="*/ 315418 w 5688005"/>
              <a:gd name="connsiteY1" fmla="*/ 5507604 h 5507604"/>
              <a:gd name="connsiteX2" fmla="*/ 5688005 w 5688005"/>
              <a:gd name="connsiteY2" fmla="*/ 0 h 5507604"/>
              <a:gd name="connsiteX3" fmla="*/ 864 w 5688005"/>
              <a:gd name="connsiteY3" fmla="*/ 5507604 h 5507604"/>
              <a:gd name="connsiteX0" fmla="*/ 848 w 5705324"/>
              <a:gd name="connsiteY0" fmla="*/ 5399262 h 5399262"/>
              <a:gd name="connsiteX1" fmla="*/ 315402 w 5705324"/>
              <a:gd name="connsiteY1" fmla="*/ 5399262 h 5399262"/>
              <a:gd name="connsiteX2" fmla="*/ 5705324 w 5705324"/>
              <a:gd name="connsiteY2" fmla="*/ 0 h 5399262"/>
              <a:gd name="connsiteX3" fmla="*/ 848 w 5705324"/>
              <a:gd name="connsiteY3" fmla="*/ 5399262 h 5399262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288" h="5399488">
                <a:moveTo>
                  <a:pt x="812" y="5399488"/>
                </a:moveTo>
                <a:lnTo>
                  <a:pt x="315366" y="5399488"/>
                </a:lnTo>
                <a:cubicBezTo>
                  <a:pt x="331920" y="2409546"/>
                  <a:pt x="2605331" y="202733"/>
                  <a:pt x="5705288" y="226"/>
                </a:cubicBezTo>
                <a:cubicBezTo>
                  <a:pt x="849059" y="-35824"/>
                  <a:pt x="-30887" y="4238810"/>
                  <a:pt x="812" y="5399488"/>
                </a:cubicBezTo>
                <a:close/>
              </a:path>
            </a:pathLst>
          </a:custGeom>
          <a:solidFill>
            <a:srgbClr val="00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8436" t="12757" r="10009" b="10421"/>
          <a:stretch/>
        </p:blipFill>
        <p:spPr>
          <a:xfrm>
            <a:off x="1760746" y="237453"/>
            <a:ext cx="1443102" cy="11942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9936" y="19702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00ADBA"/>
                </a:solidFill>
              </a:rPr>
              <a:t>Groupe de travail « mobilité 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9936" y="271879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solidFill>
                  <a:srgbClr val="00ADBA"/>
                </a:solidFill>
              </a:rPr>
              <a:t>Administration communale de </a:t>
            </a:r>
            <a:r>
              <a:rPr lang="fr-BE" sz="2400" dirty="0" err="1">
                <a:solidFill>
                  <a:srgbClr val="00ADBA"/>
                </a:solidFill>
              </a:rPr>
              <a:t>Bovigny</a:t>
            </a:r>
            <a:endParaRPr lang="fr-BE" sz="2400" dirty="0">
              <a:solidFill>
                <a:srgbClr val="00ADBA"/>
              </a:solidFill>
            </a:endParaRPr>
          </a:p>
          <a:p>
            <a:endParaRPr lang="fr-BE" sz="2400" dirty="0">
              <a:solidFill>
                <a:srgbClr val="00ADBA"/>
              </a:solidFill>
            </a:endParaRPr>
          </a:p>
          <a:p>
            <a:r>
              <a:rPr lang="fr-FR" sz="2400" dirty="0" smtClean="0">
                <a:solidFill>
                  <a:srgbClr val="00ADBA"/>
                </a:solidFill>
              </a:rPr>
              <a:t>26 janvier 2023</a:t>
            </a:r>
            <a:endParaRPr lang="fr-BE" sz="2400" dirty="0">
              <a:solidFill>
                <a:srgbClr val="00ADBA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2D6678-780C-4643-9049-C12F6E49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40" y="3119549"/>
            <a:ext cx="4495760" cy="37687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9DC7A9-F29C-4D98-A0F9-C8E4D3C046EB}"/>
              </a:ext>
            </a:extLst>
          </p:cNvPr>
          <p:cNvSpPr txBox="1"/>
          <p:nvPr/>
        </p:nvSpPr>
        <p:spPr>
          <a:xfrm>
            <a:off x="2195737" y="908720"/>
            <a:ext cx="8727116" cy="6215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CA0BD0-D607-42C0-AD91-81285FEFF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4" y="312043"/>
            <a:ext cx="997392" cy="9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3" y="-14288"/>
            <a:ext cx="93821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9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5362575" cy="16859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2279" b="1"/>
          <a:stretch/>
        </p:blipFill>
        <p:spPr>
          <a:xfrm>
            <a:off x="433387" y="2060848"/>
            <a:ext cx="8277225" cy="28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2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5301208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hlinkClick r:id="rId2"/>
              </a:rPr>
              <a:t>https://www.tvlux.be/video/info/un-systeme-de-voitures-partagees-a-neufchateau_40237.html</a:t>
            </a:r>
            <a:r>
              <a:rPr lang="fr-BE" dirty="0" smtClean="0">
                <a:hlinkClick r:id="rId2"/>
              </a:rPr>
              <a:t>#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1259632" y="429309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hlinkClick r:id="rId3"/>
              </a:rPr>
              <a:t>https://</a:t>
            </a:r>
            <a:r>
              <a:rPr lang="fr-BE" dirty="0" smtClean="0">
                <a:hlinkClick r:id="rId3"/>
              </a:rPr>
              <a:t>www.antennecentre.tv/article/bruxelles-un-sonegien-aux-commandes-de-la-voiture-partagee</a:t>
            </a: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676" y="188640"/>
            <a:ext cx="5152640" cy="34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58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503548" y="46942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80528" y="2132856"/>
            <a:ext cx="9217024" cy="463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cs typeface="Calibri Light" panose="020F0302020204030204" pitchFamily="34" charset="0"/>
              </a:rPr>
              <a:t>A</a:t>
            </a:r>
            <a:r>
              <a:rPr lang="fr-BE" sz="2400" b="1" dirty="0" err="1">
                <a:cs typeface="Calibri Light" panose="020F0302020204030204" pitchFamily="34" charset="0"/>
              </a:rPr>
              <a:t>rticle</a:t>
            </a:r>
            <a:r>
              <a:rPr lang="fr-BE" sz="2400" b="1" dirty="0">
                <a:cs typeface="Calibri Light" panose="020F0302020204030204" pitchFamily="34" charset="0"/>
              </a:rPr>
              <a:t> dans la Vie communale ? </a:t>
            </a:r>
            <a:endParaRPr lang="fr-BE" sz="2400" b="1" dirty="0" smtClean="0">
              <a:cs typeface="Calibri Light" panose="020F0302020204030204" pitchFamily="34" charset="0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BE" sz="2200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Témoignage </a:t>
            </a:r>
            <a:r>
              <a:rPr lang="fr-BE" sz="2200" dirty="0">
                <a:solidFill>
                  <a:srgbClr val="FF0000"/>
                </a:solidFill>
                <a:cs typeface="Calibri Light" panose="020F0302020204030204" pitchFamily="34" charset="0"/>
              </a:rPr>
              <a:t>d’une personne qui fait déjà du covoiturage régulièrement à partir de Gouvy ?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FF0000"/>
                </a:solidFill>
                <a:cs typeface="Calibri Light" panose="020F0302020204030204" pitchFamily="34" charset="0"/>
              </a:rPr>
              <a:t>Autre expérience inspirante ailleurs en milieu rural </a:t>
            </a:r>
            <a:r>
              <a:rPr lang="fr-FR" sz="2200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: </a:t>
            </a:r>
            <a:r>
              <a:rPr lang="fr-FR" sz="2200" dirty="0" err="1" smtClean="0">
                <a:solidFill>
                  <a:srgbClr val="FF0000"/>
                </a:solidFill>
                <a:cs typeface="Calibri Light" panose="020F0302020204030204" pitchFamily="34" charset="0"/>
              </a:rPr>
              <a:t>Cambio</a:t>
            </a:r>
            <a:r>
              <a:rPr lang="fr-FR" sz="2200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 ou </a:t>
            </a:r>
            <a:r>
              <a:rPr lang="fr-FR" sz="2200" dirty="0" err="1" smtClean="0">
                <a:solidFill>
                  <a:srgbClr val="FF0000"/>
                </a:solidFill>
                <a:cs typeface="Calibri Light" panose="020F0302020204030204" pitchFamily="34" charset="0"/>
              </a:rPr>
              <a:t>cozywheels</a:t>
            </a:r>
            <a:r>
              <a:rPr lang="fr-FR" sz="2200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 </a:t>
            </a:r>
            <a:endParaRPr lang="fr-FR" sz="2200" dirty="0" smtClean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Incitation à l’utilisation de </a:t>
            </a:r>
            <a:r>
              <a:rPr lang="fr-FR" sz="2200" dirty="0" err="1" smtClean="0">
                <a:solidFill>
                  <a:srgbClr val="FF0000"/>
                </a:solidFill>
                <a:cs typeface="Calibri Light" panose="020F0302020204030204" pitchFamily="34" charset="0"/>
              </a:rPr>
              <a:t>Carpool</a:t>
            </a:r>
            <a:r>
              <a:rPr lang="fr-FR" sz="2200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 ?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Renseignement des aires de covoiturage ?</a:t>
            </a:r>
          </a:p>
          <a:p>
            <a:pPr lvl="2">
              <a:lnSpc>
                <a:spcPct val="120000"/>
              </a:lnSpc>
            </a:pPr>
            <a:endParaRPr lang="fr-FR" sz="2200" dirty="0" smtClean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BE" sz="2400" b="1" dirty="0" smtClean="0">
                <a:cs typeface="Calibri Light" panose="020F0302020204030204" pitchFamily="34" charset="0"/>
              </a:rPr>
              <a:t>Lancer </a:t>
            </a:r>
            <a:r>
              <a:rPr lang="fr-BE" sz="2400" b="1" dirty="0" smtClean="0">
                <a:cs typeface="Calibri Light" panose="020F0302020204030204" pitchFamily="34" charset="0"/>
              </a:rPr>
              <a:t>une rencontre / apéro pour faire la promotion de l’autopartage ?</a:t>
            </a:r>
            <a:endParaRPr lang="fr-BE" sz="2400" b="1" dirty="0">
              <a:cs typeface="Calibri Light" panose="020F0302020204030204" pitchFamily="34" charset="0"/>
            </a:endParaRPr>
          </a:p>
          <a:p>
            <a:pPr lvl="1">
              <a:lnSpc>
                <a:spcPct val="120000"/>
              </a:lnSpc>
            </a:pPr>
            <a:endParaRPr lang="fr-BE" sz="2000" b="1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0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49489-3ADB-4CD3-9AF9-28D61719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06" y="1612426"/>
            <a:ext cx="812174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 </a:t>
            </a:r>
          </a:p>
          <a:p>
            <a:endParaRPr lang="fr-BE" dirty="0">
              <a:latin typeface="+mj-lt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fr-BE" dirty="0">
                <a:latin typeface="+mj-lt"/>
                <a:cs typeface="Calibri Light" panose="020F0302020204030204" pitchFamily="34" charset="0"/>
              </a:rPr>
              <a:t>	</a:t>
            </a:r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503548" y="46942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132856"/>
            <a:ext cx="6001097" cy="33223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flipH="1">
            <a:off x="1259632" y="5953723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F0000"/>
                </a:solidFill>
              </a:rPr>
              <a:t>Enseignements à en tirer ?</a:t>
            </a:r>
            <a:endParaRPr lang="fr-B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49489-3ADB-4CD3-9AF9-28D61719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06" y="1612427"/>
            <a:ext cx="8121746" cy="232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 </a:t>
            </a:r>
          </a:p>
          <a:p>
            <a:pPr marL="0" indent="0">
              <a:buNone/>
            </a:pPr>
            <a:r>
              <a:rPr lang="fr-BE" sz="2400" dirty="0" smtClean="0">
                <a:latin typeface="+mj-lt"/>
                <a:cs typeface="Calibri Light" panose="020F0302020204030204" pitchFamily="34" charset="0"/>
              </a:rPr>
              <a:t>A </a:t>
            </a:r>
            <a:r>
              <a:rPr lang="fr-BE" sz="2400" dirty="0">
                <a:latin typeface="+mj-lt"/>
                <a:cs typeface="Calibri Light" panose="020F0302020204030204" pitchFamily="34" charset="0"/>
              </a:rPr>
              <a:t>3 reprises des citoyens qui travaillent au Luxembourg, 	nous ont dit que la sensibilisation qui avait le plus d'influence sur le co-voiturage,  c'est celle qui vient des entreprises, car elle met immédiatement des collèges en contact. </a:t>
            </a:r>
          </a:p>
          <a:p>
            <a:pPr marL="0" indent="0">
              <a:buNone/>
            </a:pPr>
            <a:endParaRPr lang="fr-BE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503548" y="485800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Co-voiturage initié par les entreprises</a:t>
            </a:r>
            <a:endParaRPr lang="fr-BE" b="1" dirty="0">
              <a:solidFill>
                <a:srgbClr val="00ADB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393305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Par quel moyen motiver les entreprises ? </a:t>
            </a:r>
            <a:r>
              <a:rPr lang="fr-FR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Quels leviers possibles ? </a:t>
            </a:r>
            <a:endParaRPr lang="fr-BE" sz="2400" b="1" dirty="0" smtClean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pPr lvl="1"/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	</a:t>
            </a:r>
          </a:p>
          <a:p>
            <a:pPr lvl="1"/>
            <a:r>
              <a:rPr lang="fr-BE" sz="2000" b="1" dirty="0">
                <a:solidFill>
                  <a:srgbClr val="FF0000"/>
                </a:solidFill>
                <a:cs typeface="Calibri Light" panose="020F0302020204030204" pitchFamily="34" charset="0"/>
              </a:rPr>
              <a:t>	</a:t>
            </a:r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Diffusion de notre </a:t>
            </a: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sondage </a:t>
            </a:r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(adapté) ?</a:t>
            </a: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 </a:t>
            </a:r>
            <a:endParaRPr lang="fr-BE" sz="2400" b="1" dirty="0" smtClean="0">
              <a:solidFill>
                <a:srgbClr val="FF0000"/>
              </a:solidFill>
              <a:cs typeface="Calibri Light" panose="020F0302020204030204" pitchFamily="34" charset="0"/>
            </a:endParaRPr>
          </a:p>
          <a:p>
            <a:pPr marL="0" lvl="1"/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	Information </a:t>
            </a:r>
            <a:r>
              <a:rPr lang="fr-BE" sz="2400" b="1" dirty="0" err="1">
                <a:solidFill>
                  <a:srgbClr val="FF0000"/>
                </a:solidFill>
                <a:cs typeface="Calibri Light" panose="020F0302020204030204" pitchFamily="34" charset="0"/>
              </a:rPr>
              <a:t>carpool</a:t>
            </a: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 </a:t>
            </a:r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?</a:t>
            </a:r>
          </a:p>
          <a:p>
            <a:pPr marL="2333625" lvl="1" indent="-1438275"/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Suggestion </a:t>
            </a:r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«speed meeting» en entreprise </a:t>
            </a:r>
            <a:r>
              <a:rPr lang="fr-BE" dirty="0">
                <a:solidFill>
                  <a:srgbClr val="FF0000"/>
                </a:solidFill>
                <a:cs typeface="Calibri Light" panose="020F0302020204030204" pitchFamily="34" charset="0"/>
              </a:rPr>
              <a:t>afin de répondre aux interrogations et lever les freins liés au covoiturage pour faciliter les appariements. </a:t>
            </a:r>
          </a:p>
          <a:p>
            <a:pPr marL="0" lvl="1"/>
            <a:r>
              <a:rPr lang="fr-BE" sz="2400" b="1" dirty="0">
                <a:solidFill>
                  <a:srgbClr val="FF0000"/>
                </a:solidFill>
                <a:cs typeface="Calibri Light" panose="020F0302020204030204" pitchFamily="34" charset="0"/>
              </a:rPr>
              <a:t>	</a:t>
            </a:r>
            <a:r>
              <a:rPr lang="fr-BE" sz="2400" b="1" dirty="0" smtClean="0">
                <a:solidFill>
                  <a:srgbClr val="FF0000"/>
                </a:solidFill>
                <a:cs typeface="Calibri Light" panose="020F0302020204030204" pitchFamily="34" charset="0"/>
              </a:rPr>
              <a:t>Autre ?</a:t>
            </a:r>
            <a:endParaRPr lang="fr-BE" sz="2400" b="1" dirty="0">
              <a:solidFill>
                <a:srgbClr val="FF0000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B49489-3ADB-4CD3-9AF9-28D61719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06" y="1612427"/>
            <a:ext cx="8121746" cy="232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 </a:t>
            </a:r>
          </a:p>
          <a:p>
            <a:pPr marL="0" indent="0">
              <a:buNone/>
            </a:pPr>
            <a:r>
              <a:rPr lang="fr-BE" sz="2400" dirty="0" smtClean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Courrier à </a:t>
            </a:r>
            <a:r>
              <a:rPr lang="fr-BE" sz="2400" dirty="0" err="1" smtClean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co</a:t>
            </a:r>
            <a:r>
              <a:rPr lang="fr-BE" sz="2400" dirty="0" smtClean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-construire</a:t>
            </a:r>
            <a:endParaRPr lang="fr-BE" sz="2400" dirty="0">
              <a:solidFill>
                <a:srgbClr val="FF0000"/>
              </a:solidFill>
              <a:latin typeface="+mj-lt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BE" dirty="0">
              <a:latin typeface="+mj-lt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503548" y="485800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Co-voiturage initié par les entreprises</a:t>
            </a:r>
            <a:endParaRPr lang="fr-BE" b="1" dirty="0">
              <a:solidFill>
                <a:srgbClr val="00ADB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3140968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r-BE" sz="2400" dirty="0" smtClean="0">
                <a:cs typeface="Calibri Light" panose="020F0302020204030204" pitchFamily="34" charset="0"/>
              </a:rPr>
              <a:t>Madame, Monsieur …</a:t>
            </a:r>
            <a:endParaRPr lang="fr-BE" sz="2400" dirty="0"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9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95B58-5D26-4B6F-8BA8-61523084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6265"/>
          </a:xfrm>
        </p:spPr>
        <p:txBody>
          <a:bodyPr>
            <a:normAutofit fontScale="90000"/>
          </a:bodyPr>
          <a:lstStyle/>
          <a:p>
            <a:r>
              <a:rPr lang="fr-FR" dirty="0"/>
              <a:t>Des outils existent pour les entreprises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7838E3-B782-446E-A5C1-7A00D95E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733656" cy="51926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</a:rPr>
              <a:t>Carpool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 : </a:t>
            </a:r>
          </a:p>
          <a:p>
            <a:pPr marL="0" indent="0">
              <a:buNone/>
            </a:pPr>
            <a:r>
              <a:rPr lang="fr-BE" sz="1800" dirty="0"/>
              <a:t>Vous êtes employeur ? Nous vous accompagnons dans la mise en </a:t>
            </a:r>
            <a:r>
              <a:rPr lang="fr-BE" sz="1800" dirty="0" err="1"/>
              <a:t>oeuvre</a:t>
            </a:r>
            <a:r>
              <a:rPr lang="fr-BE" sz="1800" dirty="0"/>
              <a:t> d’une politique de covoiturage réussie. </a:t>
            </a:r>
          </a:p>
          <a:p>
            <a:pPr marL="0" indent="0">
              <a:buNone/>
            </a:pPr>
            <a:endParaRPr lang="fr-BE" sz="800" dirty="0"/>
          </a:p>
          <a:p>
            <a:pPr marL="0" indent="0">
              <a:buNone/>
            </a:pPr>
            <a:r>
              <a:rPr lang="fr-BE" sz="1800" dirty="0">
                <a:solidFill>
                  <a:schemeClr val="accent6">
                    <a:lumMod val="75000"/>
                  </a:schemeClr>
                </a:solidFill>
              </a:rPr>
              <a:t>ORGANISEZ LE COVOITURAGE DANS VOTRE ENTREPRISE</a:t>
            </a:r>
          </a:p>
          <a:p>
            <a:r>
              <a:rPr lang="fr-BE" sz="1800" dirty="0"/>
              <a:t>Améliorez les trajets quotidiens de vos travailleurs.</a:t>
            </a:r>
          </a:p>
          <a:p>
            <a:pPr marL="0" indent="0">
              <a:buNone/>
            </a:pPr>
            <a:r>
              <a:rPr lang="fr-BE" sz="1800" dirty="0"/>
              <a:t>Nos atouts : une expertise de plus de 40 ans, un suivi et des campagnes de communication personnalisés, des outils innovants et des statistiques à intégrer à vos bilans environnementaux.</a:t>
            </a:r>
            <a:endParaRPr lang="fr-BE" sz="800" dirty="0"/>
          </a:p>
          <a:p>
            <a:r>
              <a:rPr lang="fr-BE" sz="1800" dirty="0">
                <a:solidFill>
                  <a:srgbClr val="00ADBA"/>
                </a:solidFill>
              </a:rPr>
              <a:t>BIEN-ÊTRE</a:t>
            </a:r>
          </a:p>
          <a:p>
            <a:pPr marL="0" indent="0">
              <a:buNone/>
            </a:pPr>
            <a:r>
              <a:rPr lang="fr-BE" sz="1800" dirty="0"/>
              <a:t>Le covoiturage, c’est moins de stress au volant, plus de convivialité et des économies pour vos travailleurs.</a:t>
            </a:r>
            <a:endParaRPr lang="fr-BE" sz="800" dirty="0"/>
          </a:p>
          <a:p>
            <a:r>
              <a:rPr lang="fr-BE" sz="1800" dirty="0">
                <a:solidFill>
                  <a:srgbClr val="00ADBA"/>
                </a:solidFill>
              </a:rPr>
              <a:t>RECRUTEMENT</a:t>
            </a:r>
          </a:p>
          <a:p>
            <a:pPr marL="0" indent="0">
              <a:buNone/>
            </a:pPr>
            <a:r>
              <a:rPr lang="fr-BE" sz="1800" dirty="0"/>
              <a:t>Améliorez votre accessibilité grâce au covoiturage et recrutez des talents dans des zones plus isolées.</a:t>
            </a:r>
            <a:endParaRPr lang="fr-BE" sz="800" dirty="0"/>
          </a:p>
          <a:p>
            <a:r>
              <a:rPr lang="fr-BE" sz="1800" dirty="0">
                <a:solidFill>
                  <a:srgbClr val="00ADBA"/>
                </a:solidFill>
              </a:rPr>
              <a:t>AVANTAGES</a:t>
            </a:r>
          </a:p>
          <a:p>
            <a:pPr marL="0" indent="0">
              <a:buNone/>
            </a:pPr>
            <a:r>
              <a:rPr lang="fr-BE" sz="1800" dirty="0"/>
              <a:t>Grâce à notre outil, offrez à vos travailleurs covoitureurs un avantage fiscal et octroyez facilement l’indemnité cycliste.</a:t>
            </a:r>
          </a:p>
        </p:txBody>
      </p:sp>
    </p:spTree>
    <p:extLst>
      <p:ext uri="{BB962C8B-B14F-4D97-AF65-F5344CB8AC3E}">
        <p14:creationId xmlns:p14="http://schemas.microsoft.com/office/powerpoint/2010/main" val="23493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7C0E18-3FFE-4BA1-963E-3EA6BBB46595}"/>
              </a:ext>
            </a:extLst>
          </p:cNvPr>
          <p:cNvSpPr/>
          <p:nvPr/>
        </p:nvSpPr>
        <p:spPr>
          <a:xfrm>
            <a:off x="449542" y="404664"/>
            <a:ext cx="824491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UN ACCOMPAGNEMENT SUR MESURE</a:t>
            </a:r>
          </a:p>
          <a:p>
            <a:endParaRPr lang="fr-BE" sz="800" dirty="0"/>
          </a:p>
          <a:p>
            <a:r>
              <a:rPr lang="fr-BE" dirty="0"/>
              <a:t>Suivi évolutif, en fonction des besoins de votre entreprise. </a:t>
            </a:r>
          </a:p>
          <a:p>
            <a:r>
              <a:rPr lang="fr-BE" dirty="0"/>
              <a:t>Mise en place des campagnes de promotion personnalisées, avec animations de terrain et communication digitale pour lancer le covoiturage dans votre entreprise.</a:t>
            </a:r>
          </a:p>
          <a:p>
            <a:endParaRPr lang="fr-BE" sz="800" dirty="0"/>
          </a:p>
          <a:p>
            <a:r>
              <a:rPr lang="fr-BE" dirty="0">
                <a:solidFill>
                  <a:schemeClr val="accent6">
                    <a:lumMod val="75000"/>
                  </a:schemeClr>
                </a:solidFill>
              </a:rPr>
              <a:t>Avantages pour vos employés :</a:t>
            </a:r>
          </a:p>
          <a:p>
            <a:endParaRPr lang="fr-BE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Des économies grâce au partage des trajets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La possibilité d’obtenir un avantage fiscal supplémentaire pour les trajets covoiturés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Moins de pression sur le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Plus de convivialité dans les trajets quotidiens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Geste en faveur de l’environnement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Avantages pour votre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Une plateforme dynamique avec plus de 160 000 membres pour plus de </a:t>
            </a:r>
            <a:r>
              <a:rPr lang="fr-BE" dirty="0" err="1"/>
              <a:t>matching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Un portail personnalisé avec une url dédiée à votre entreprise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Une vue en temps réel de la mobilité de votre entreprise grâce à des statistiques accessibles à tout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La possibilité de pré-enregistrer vos employés pour les aider à trouver plus facilement des partenaires de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Obtenez le label “</a:t>
            </a:r>
            <a:r>
              <a:rPr lang="fr-BE" dirty="0" err="1"/>
              <a:t>Carpool</a:t>
            </a:r>
            <a:r>
              <a:rPr lang="fr-BE" dirty="0"/>
              <a:t> Addict” !</a:t>
            </a:r>
          </a:p>
        </p:txBody>
      </p:sp>
    </p:spTree>
    <p:extLst>
      <p:ext uri="{BB962C8B-B14F-4D97-AF65-F5344CB8AC3E}">
        <p14:creationId xmlns:p14="http://schemas.microsoft.com/office/powerpoint/2010/main" val="36615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>
                <a:solidFill>
                  <a:srgbClr val="00ADBA"/>
                </a:solidFill>
              </a:rPr>
              <a:t>Agenda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2116013"/>
            <a:ext cx="4741987" cy="47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38FD5D64-59DB-43FC-80DF-F861E667C840}"/>
              </a:ext>
            </a:extLst>
          </p:cNvPr>
          <p:cNvSpPr txBox="1">
            <a:spLocks/>
          </p:cNvSpPr>
          <p:nvPr/>
        </p:nvSpPr>
        <p:spPr>
          <a:xfrm>
            <a:off x="539552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b="1" dirty="0">
                <a:solidFill>
                  <a:srgbClr val="00ADBA"/>
                </a:solidFill>
              </a:rPr>
              <a:t>Au menu de cette rencontre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0A7BBF-ED87-4C2A-8953-31C92EFF2AF9}"/>
              </a:ext>
            </a:extLst>
          </p:cNvPr>
          <p:cNvSpPr txBox="1"/>
          <p:nvPr/>
        </p:nvSpPr>
        <p:spPr>
          <a:xfrm>
            <a:off x="692227" y="2564904"/>
            <a:ext cx="82809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BE" sz="2800" dirty="0" smtClean="0"/>
              <a:t>Suites </a:t>
            </a:r>
            <a:r>
              <a:rPr lang="fr-BE" sz="2800" dirty="0"/>
              <a:t>du sondage « covoiturage »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/>
              <a:t>Suites du projet « aire de covoiturage » à Gouvy 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/>
              <a:t>Sensibilisation des entreprises au covoiturage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/>
              <a:t>Organisation d’un évènement citoyen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BE" sz="2800" dirty="0"/>
              <a:t>Divers</a:t>
            </a:r>
          </a:p>
          <a:p>
            <a:pPr marL="514350" lvl="0" indent="-514350">
              <a:buFont typeface="+mj-lt"/>
              <a:buAutoNum type="arabicPeriod"/>
            </a:pPr>
            <a:endParaRPr lang="fr-FR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E541B7C-42D1-4E91-B21F-45F00CE2A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486444"/>
            <a:ext cx="3969099" cy="10393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6A66635-E111-441A-88EE-79C98C136AB3}"/>
              </a:ext>
            </a:extLst>
          </p:cNvPr>
          <p:cNvSpPr txBox="1"/>
          <p:nvPr/>
        </p:nvSpPr>
        <p:spPr>
          <a:xfrm>
            <a:off x="898393" y="6325289"/>
            <a:ext cx="2676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DBA"/>
                </a:solidFill>
              </a:rPr>
              <a:t>Fin de la réunion : 22h</a:t>
            </a:r>
            <a:endParaRPr lang="fr-BE" sz="2000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263691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rgbClr val="00ADBA"/>
                </a:solidFill>
              </a:rPr>
              <a:t>Merci pour votre participation ! </a:t>
            </a:r>
            <a:r>
              <a:rPr lang="fr-BE" sz="4000" b="1" dirty="0">
                <a:solidFill>
                  <a:srgbClr val="00ADBA"/>
                </a:solidFill>
                <a:sym typeface="Wingdings" panose="05000000000000000000" pitchFamily="2" charset="2"/>
              </a:rPr>
              <a:t> </a:t>
            </a:r>
            <a:endParaRPr lang="fr-BE" sz="4000" b="1" dirty="0">
              <a:solidFill>
                <a:srgbClr val="00ADBA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05064"/>
            <a:ext cx="4857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6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98BBCB-A5F5-4D13-B6A9-FECBDF609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8356" y="1844824"/>
            <a:ext cx="8939336" cy="1059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 smtClean="0"/>
              <a:t>Dossier </a:t>
            </a:r>
            <a:r>
              <a:rPr lang="fr-FR" sz="2400" dirty="0"/>
              <a:t>soumis au commissaire voyer -&gt; retour 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Toutes les aires sont bien situées sur des propriétés communales 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503548" y="46942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326149"/>
            <a:ext cx="4069420" cy="3272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9528" y="3326149"/>
            <a:ext cx="4266776" cy="340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/>
              <a:t>Installation de 5 panneaux « </a:t>
            </a:r>
            <a:r>
              <a:rPr lang="fr-FR" sz="2400" dirty="0" err="1"/>
              <a:t>covoit</a:t>
            </a:r>
            <a:r>
              <a:rPr lang="fr-FR" sz="2400" dirty="0"/>
              <a:t> stop » sur les aires de covoiturage </a:t>
            </a:r>
            <a:r>
              <a:rPr lang="fr-FR" sz="2400" dirty="0" smtClean="0"/>
              <a:t>à ;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/>
              <a:t>Ourthe </a:t>
            </a:r>
            <a:endParaRPr lang="fr-FR" sz="2000" dirty="0" smtClean="0"/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 </a:t>
            </a:r>
            <a:r>
              <a:rPr lang="fr-FR" sz="2000" dirty="0"/>
              <a:t>Cherain (vers </a:t>
            </a:r>
            <a:r>
              <a:rPr lang="fr-FR" sz="2000" dirty="0" smtClean="0"/>
              <a:t>Bastogne)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 Bovigny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 </a:t>
            </a:r>
            <a:r>
              <a:rPr lang="fr-FR" sz="2000" dirty="0" smtClean="0"/>
              <a:t>chez </a:t>
            </a:r>
            <a:r>
              <a:rPr lang="fr-FR" sz="2000" dirty="0"/>
              <a:t>O </a:t>
            </a:r>
            <a:r>
              <a:rPr lang="fr-FR" sz="2000" dirty="0" smtClean="0"/>
              <a:t>Green</a:t>
            </a:r>
            <a:r>
              <a:rPr lang="fr-FR" sz="2000" dirty="0"/>
              <a:t> </a:t>
            </a:r>
            <a:endParaRPr lang="fr-FR" sz="2000" dirty="0" smtClean="0"/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 smtClean="0"/>
              <a:t> au </a:t>
            </a:r>
            <a:r>
              <a:rPr lang="fr-FR" sz="2000" dirty="0"/>
              <a:t>rond-point de </a:t>
            </a:r>
            <a:r>
              <a:rPr lang="fr-FR" sz="2000" dirty="0" err="1" smtClean="0"/>
              <a:t>Beho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669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772816"/>
            <a:ext cx="7887729" cy="4248472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02" y="1988840"/>
            <a:ext cx="7525455" cy="35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0" y="2132856"/>
            <a:ext cx="9035950" cy="32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043112"/>
            <a:ext cx="81438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0099FC5F-DDF0-4A2B-A80B-C4D7401C70CA}"/>
              </a:ext>
            </a:extLst>
          </p:cNvPr>
          <p:cNvSpPr txBox="1">
            <a:spLocks/>
          </p:cNvSpPr>
          <p:nvPr/>
        </p:nvSpPr>
        <p:spPr>
          <a:xfrm>
            <a:off x="442678" y="332656"/>
            <a:ext cx="8136904" cy="1143000"/>
          </a:xfrm>
          <a:prstGeom prst="rect">
            <a:avLst/>
          </a:prstGeom>
          <a:ln w="28575">
            <a:solidFill>
              <a:srgbClr val="00ADBA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ADBA"/>
                </a:solidFill>
              </a:rPr>
              <a:t>Covoiturage initié par/pour les citoyens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526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56612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>
                <a:hlinkClick r:id="rId2"/>
              </a:rPr>
              <a:t>https://www.cozywheels.be/cozywheels-cest-quoi/?</a:t>
            </a:r>
            <a:r>
              <a:rPr lang="fr-BE" dirty="0" smtClean="0">
                <a:hlinkClick r:id="rId2"/>
              </a:rPr>
              <a:t>lang=fr</a:t>
            </a:r>
            <a:r>
              <a:rPr lang="fr-BE" dirty="0" smtClean="0"/>
              <a:t> 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271200"/>
            <a:ext cx="4176464" cy="34649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11221"/>
            <a:ext cx="3672408" cy="51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799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1110</Words>
  <Application>Microsoft Office PowerPoint</Application>
  <PresentationFormat>Affichage à l'écran (4:3)</PresentationFormat>
  <Paragraphs>111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outils existent pour les entreprises</vt:lpstr>
      <vt:lpstr>Présentation PowerPoint</vt:lpstr>
      <vt:lpstr>Agenda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LOUIS Annick</dc:creator>
  <cp:lastModifiedBy>KLEIN Anne</cp:lastModifiedBy>
  <cp:revision>393</cp:revision>
  <cp:lastPrinted>2022-02-10T14:55:23Z</cp:lastPrinted>
  <dcterms:created xsi:type="dcterms:W3CDTF">2014-01-07T12:49:28Z</dcterms:created>
  <dcterms:modified xsi:type="dcterms:W3CDTF">2023-01-26T15:45:51Z</dcterms:modified>
</cp:coreProperties>
</file>