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notesMasterIdLst>
    <p:notesMasterId r:id="rId24"/>
  </p:notesMasterIdLst>
  <p:sldIdLst>
    <p:sldId id="257" r:id="rId3"/>
    <p:sldId id="1175" r:id="rId4"/>
    <p:sldId id="258" r:id="rId5"/>
    <p:sldId id="1180" r:id="rId6"/>
    <p:sldId id="1181" r:id="rId7"/>
    <p:sldId id="1182" r:id="rId8"/>
    <p:sldId id="1183" r:id="rId9"/>
    <p:sldId id="1184" r:id="rId10"/>
    <p:sldId id="1185" r:id="rId11"/>
    <p:sldId id="1187" r:id="rId12"/>
    <p:sldId id="1192" r:id="rId13"/>
    <p:sldId id="1193" r:id="rId14"/>
    <p:sldId id="1194" r:id="rId15"/>
    <p:sldId id="1188" r:id="rId16"/>
    <p:sldId id="1191" r:id="rId17"/>
    <p:sldId id="1189" r:id="rId18"/>
    <p:sldId id="1179" r:id="rId19"/>
    <p:sldId id="1190" r:id="rId20"/>
    <p:sldId id="298" r:id="rId21"/>
    <p:sldId id="368" r:id="rId22"/>
    <p:sldId id="300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C31457AF-E8FD-4310-98E5-EB677F69D853}">
          <p14:sldIdLst/>
        </p14:section>
        <p14:section name="Section par défaut" id="{6C2CB70A-A13E-4770-94A5-857038E90DB5}">
          <p14:sldIdLst>
            <p14:sldId id="257"/>
            <p14:sldId id="1175"/>
            <p14:sldId id="258"/>
            <p14:sldId id="1180"/>
            <p14:sldId id="1181"/>
            <p14:sldId id="1182"/>
            <p14:sldId id="1183"/>
            <p14:sldId id="1184"/>
            <p14:sldId id="1185"/>
            <p14:sldId id="1187"/>
            <p14:sldId id="1192"/>
            <p14:sldId id="1193"/>
            <p14:sldId id="1194"/>
            <p14:sldId id="1188"/>
            <p14:sldId id="1191"/>
            <p14:sldId id="1189"/>
            <p14:sldId id="1179"/>
            <p14:sldId id="1190"/>
            <p14:sldId id="298"/>
            <p14:sldId id="368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6699"/>
    <a:srgbClr val="33CCCC"/>
    <a:srgbClr val="F3D419"/>
    <a:srgbClr val="45B963"/>
    <a:srgbClr val="FFB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73" autoAdjust="0"/>
    <p:restoredTop sz="87838" autoAdjust="0"/>
  </p:normalViewPr>
  <p:slideViewPr>
    <p:cSldViewPr snapToGrid="0" showGuides="1">
      <p:cViewPr>
        <p:scale>
          <a:sx n="60" d="100"/>
          <a:sy n="60" d="100"/>
        </p:scale>
        <p:origin x="518" y="3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8EA4D-DB87-49F3-B856-E7412F2FEB3B}" type="datetimeFigureOut">
              <a:rPr lang="fr-BE" smtClean="0"/>
              <a:t>06-12-22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E5AB4-851E-49B5-89EB-61AB62DF0B4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610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22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63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85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4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1890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21h55 AK</a:t>
            </a:r>
          </a:p>
          <a:p>
            <a:endParaRPr lang="fr-FR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721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AK/</a:t>
            </a:r>
            <a:r>
              <a:rPr lang="fr-BE" dirty="0" err="1"/>
              <a:t>ChW</a:t>
            </a:r>
            <a:r>
              <a:rPr lang="fr-BE" dirty="0"/>
              <a:t> = papier </a:t>
            </a:r>
            <a:r>
              <a:rPr lang="fr-BE"/>
              <a:t>à distribuer !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803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Parole à Véronique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20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32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28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128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92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8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387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20h05 = AK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A4003-0AE9-43F0-A97F-1A7EA8701742}" type="slidenum">
              <a:rPr kumimoji="0" lang="fr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96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64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023E69-3C62-FB71-3765-358D01B4F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39" y="1046162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3A87CD-176B-92BC-05E5-88A837F9A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539" y="2506662"/>
            <a:ext cx="9231923" cy="357608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A8E7CD70-F5F0-58F7-804E-8A3B5CB439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-491053" y="5207161"/>
            <a:ext cx="1749673" cy="27984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Chapitre</a:t>
            </a:r>
            <a:endParaRPr lang="fr-BE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3D2E79A-E127-EE68-EEA5-F9CD7A3229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686" y="6282048"/>
            <a:ext cx="402029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56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761C61-0EFE-4B1B-A2DB-2B38D12E097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44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12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84B8B-EA0E-4305-9FEB-EB29D68D512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358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808D68-2FBD-4980-8920-2E05FC5FF2ED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412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AD3CC-6E1A-43ED-8C30-3095249D6CC0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9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ACDAB-AADA-41A9-B0AB-45F793508D09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45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545E1-BE78-4CB2-BB15-135BA8BBCEE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1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99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441EB-2B0F-469E-BC25-751755B483A2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958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295D82-C25C-4844-B56E-B14D36955E83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60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37B16-10D4-423D-9BAC-4EB55213BBA7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6340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745DC-FAFB-4D76-B74F-5BFEAC956B66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686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Modifiez le style du titre</a:t>
            </a:r>
            <a:endParaRPr kumimoji="0" lang="en-US"/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7"/>
          </p:nvPr>
        </p:nvSpPr>
        <p:spPr>
          <a:xfrm>
            <a:off x="5042348" y="6381329"/>
            <a:ext cx="6639905" cy="368737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3325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0FF307E2-9BC7-456E-A1FE-1B37127729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36701" y="512763"/>
            <a:ext cx="9118600" cy="76993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4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B7A3D7-81A3-4CCE-A8C4-D29054517D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73700" y="2232413"/>
            <a:ext cx="1244600" cy="1244600"/>
          </a:xfrm>
          <a:prstGeom prst="ellipse">
            <a:avLst/>
          </a:pr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8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95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8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4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65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43A34-9C51-454D-9CA6-7FF7D893FDC8}" type="datetimeFigureOut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06-12-22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35078-9ED4-4244-BAF3-3418B8ABA1C9}" type="slidenum">
              <a:rPr lang="fr-BE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B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7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761C61-0EFE-4B1B-A2DB-2B38D12E097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140289" y="5877272"/>
            <a:ext cx="931801" cy="89274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189548"/>
            <a:ext cx="919420" cy="9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27DED29D-E41B-498B-B91B-55202B5744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45" y="766650"/>
            <a:ext cx="9137025" cy="6091350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3029893" y="-22789"/>
            <a:ext cx="9162107" cy="6863395"/>
          </a:xfrm>
          <a:custGeom>
            <a:avLst/>
            <a:gdLst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0633"/>
              <a:gd name="connsiteX1" fmla="*/ 3892990 w 9162107"/>
              <a:gd name="connsiteY1" fmla="*/ 6880633 h 6880633"/>
              <a:gd name="connsiteX2" fmla="*/ 9162107 w 9162107"/>
              <a:gd name="connsiteY2" fmla="*/ 1846906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62107 w 9162107"/>
              <a:gd name="connsiteY2" fmla="*/ 1846906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2582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90158"/>
              <a:gd name="connsiteX1" fmla="*/ 3788215 w 9162107"/>
              <a:gd name="connsiteY1" fmla="*/ 6890158 h 6890158"/>
              <a:gd name="connsiteX2" fmla="*/ 9159897 w 9162107"/>
              <a:gd name="connsiteY2" fmla="*/ 1475431 h 6890158"/>
              <a:gd name="connsiteX3" fmla="*/ 9162107 w 9162107"/>
              <a:gd name="connsiteY3" fmla="*/ 0 h 6890158"/>
              <a:gd name="connsiteX4" fmla="*/ 9054 w 9162107"/>
              <a:gd name="connsiteY4" fmla="*/ 0 h 6890158"/>
              <a:gd name="connsiteX5" fmla="*/ 0 w 9162107"/>
              <a:gd name="connsiteY5" fmla="*/ 6880633 h 6890158"/>
              <a:gd name="connsiteX0" fmla="*/ 0 w 9162107"/>
              <a:gd name="connsiteY0" fmla="*/ 6880633 h 6880633"/>
              <a:gd name="connsiteX1" fmla="*/ 3795530 w 9162107"/>
              <a:gd name="connsiteY1" fmla="*/ 6868212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  <a:gd name="connsiteX0" fmla="*/ 0 w 9162107"/>
              <a:gd name="connsiteY0" fmla="*/ 6880633 h 6886025"/>
              <a:gd name="connsiteX1" fmla="*/ 3795530 w 9162107"/>
              <a:gd name="connsiteY1" fmla="*/ 6886025 h 6886025"/>
              <a:gd name="connsiteX2" fmla="*/ 9159897 w 9162107"/>
              <a:gd name="connsiteY2" fmla="*/ 1475431 h 6886025"/>
              <a:gd name="connsiteX3" fmla="*/ 9162107 w 9162107"/>
              <a:gd name="connsiteY3" fmla="*/ 0 h 6886025"/>
              <a:gd name="connsiteX4" fmla="*/ 9054 w 9162107"/>
              <a:gd name="connsiteY4" fmla="*/ 0 h 6886025"/>
              <a:gd name="connsiteX5" fmla="*/ 0 w 9162107"/>
              <a:gd name="connsiteY5" fmla="*/ 6880633 h 6886025"/>
              <a:gd name="connsiteX0" fmla="*/ 0 w 9162107"/>
              <a:gd name="connsiteY0" fmla="*/ 6880633 h 6880633"/>
              <a:gd name="connsiteX1" fmla="*/ 3783655 w 9162107"/>
              <a:gd name="connsiteY1" fmla="*/ 6880088 h 6880633"/>
              <a:gd name="connsiteX2" fmla="*/ 9159897 w 9162107"/>
              <a:gd name="connsiteY2" fmla="*/ 1475431 h 6880633"/>
              <a:gd name="connsiteX3" fmla="*/ 9162107 w 9162107"/>
              <a:gd name="connsiteY3" fmla="*/ 0 h 6880633"/>
              <a:gd name="connsiteX4" fmla="*/ 9054 w 9162107"/>
              <a:gd name="connsiteY4" fmla="*/ 0 h 6880633"/>
              <a:gd name="connsiteX5" fmla="*/ 0 w 9162107"/>
              <a:gd name="connsiteY5" fmla="*/ 6880633 h 68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2107" h="6880633">
                <a:moveTo>
                  <a:pt x="0" y="6880633"/>
                </a:moveTo>
                <a:lnTo>
                  <a:pt x="3783655" y="6880088"/>
                </a:lnTo>
                <a:cubicBezTo>
                  <a:pt x="3695855" y="4789303"/>
                  <a:pt x="5244367" y="1681021"/>
                  <a:pt x="9159897" y="1475431"/>
                </a:cubicBezTo>
                <a:cubicBezTo>
                  <a:pt x="9160634" y="983621"/>
                  <a:pt x="9161370" y="491810"/>
                  <a:pt x="9162107" y="0"/>
                </a:cubicBezTo>
                <a:lnTo>
                  <a:pt x="9054" y="0"/>
                </a:lnTo>
                <a:lnTo>
                  <a:pt x="0" y="6880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6497887" y="1441118"/>
            <a:ext cx="5705288" cy="5399488"/>
          </a:xfrm>
          <a:custGeom>
            <a:avLst/>
            <a:gdLst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0 w 4974336"/>
              <a:gd name="connsiteY0" fmla="*/ 5325465 h 5325465"/>
              <a:gd name="connsiteX1" fmla="*/ 314554 w 4974336"/>
              <a:gd name="connsiteY1" fmla="*/ 5325465 h 5325465"/>
              <a:gd name="connsiteX2" fmla="*/ 4974336 w 4974336"/>
              <a:gd name="connsiteY2" fmla="*/ 0 h 5325465"/>
              <a:gd name="connsiteX3" fmla="*/ 0 w 4974336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975 w 4975311"/>
              <a:gd name="connsiteY0" fmla="*/ 5325465 h 5325465"/>
              <a:gd name="connsiteX1" fmla="*/ 315529 w 4975311"/>
              <a:gd name="connsiteY1" fmla="*/ 5325465 h 5325465"/>
              <a:gd name="connsiteX2" fmla="*/ 4975311 w 4975311"/>
              <a:gd name="connsiteY2" fmla="*/ 0 h 5325465"/>
              <a:gd name="connsiteX3" fmla="*/ 975 w 4975311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762 w 4976098"/>
              <a:gd name="connsiteY0" fmla="*/ 5325465 h 5325465"/>
              <a:gd name="connsiteX1" fmla="*/ 316316 w 4976098"/>
              <a:gd name="connsiteY1" fmla="*/ 5325465 h 5325465"/>
              <a:gd name="connsiteX2" fmla="*/ 4976098 w 4976098"/>
              <a:gd name="connsiteY2" fmla="*/ 0 h 5325465"/>
              <a:gd name="connsiteX3" fmla="*/ 1762 w 4976098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1229 w 4975565"/>
              <a:gd name="connsiteY0" fmla="*/ 5325465 h 5325465"/>
              <a:gd name="connsiteX1" fmla="*/ 315783 w 4975565"/>
              <a:gd name="connsiteY1" fmla="*/ 5325465 h 5325465"/>
              <a:gd name="connsiteX2" fmla="*/ 4975565 w 4975565"/>
              <a:gd name="connsiteY2" fmla="*/ 0 h 5325465"/>
              <a:gd name="connsiteX3" fmla="*/ 1229 w 4975565"/>
              <a:gd name="connsiteY3" fmla="*/ 5325465 h 5325465"/>
              <a:gd name="connsiteX0" fmla="*/ 570 w 5706426"/>
              <a:gd name="connsiteY0" fmla="*/ 5404978 h 5404978"/>
              <a:gd name="connsiteX1" fmla="*/ 315124 w 5706426"/>
              <a:gd name="connsiteY1" fmla="*/ 5404978 h 5404978"/>
              <a:gd name="connsiteX2" fmla="*/ 5706426 w 5706426"/>
              <a:gd name="connsiteY2" fmla="*/ 0 h 5404978"/>
              <a:gd name="connsiteX3" fmla="*/ 570 w 5706426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46 w 5706702"/>
              <a:gd name="connsiteY0" fmla="*/ 5404978 h 5404978"/>
              <a:gd name="connsiteX1" fmla="*/ 315400 w 5706702"/>
              <a:gd name="connsiteY1" fmla="*/ 5404978 h 5404978"/>
              <a:gd name="connsiteX2" fmla="*/ 5706702 w 5706702"/>
              <a:gd name="connsiteY2" fmla="*/ 0 h 5404978"/>
              <a:gd name="connsiteX3" fmla="*/ 846 w 5706702"/>
              <a:gd name="connsiteY3" fmla="*/ 5404978 h 5404978"/>
              <a:gd name="connsiteX0" fmla="*/ 875 w 5676586"/>
              <a:gd name="connsiteY0" fmla="*/ 5394929 h 5394929"/>
              <a:gd name="connsiteX1" fmla="*/ 315429 w 5676586"/>
              <a:gd name="connsiteY1" fmla="*/ 5394929 h 5394929"/>
              <a:gd name="connsiteX2" fmla="*/ 5676586 w 5676586"/>
              <a:gd name="connsiteY2" fmla="*/ 0 h 5394929"/>
              <a:gd name="connsiteX3" fmla="*/ 875 w 5676586"/>
              <a:gd name="connsiteY3" fmla="*/ 5394929 h 5394929"/>
              <a:gd name="connsiteX0" fmla="*/ 856 w 5696664"/>
              <a:gd name="connsiteY0" fmla="*/ 5394929 h 5394929"/>
              <a:gd name="connsiteX1" fmla="*/ 315410 w 5696664"/>
              <a:gd name="connsiteY1" fmla="*/ 5394929 h 5394929"/>
              <a:gd name="connsiteX2" fmla="*/ 5696664 w 5696664"/>
              <a:gd name="connsiteY2" fmla="*/ 0 h 5394929"/>
              <a:gd name="connsiteX3" fmla="*/ 856 w 5696664"/>
              <a:gd name="connsiteY3" fmla="*/ 5394929 h 5394929"/>
              <a:gd name="connsiteX0" fmla="*/ 864 w 5688005"/>
              <a:gd name="connsiteY0" fmla="*/ 5507604 h 5507604"/>
              <a:gd name="connsiteX1" fmla="*/ 315418 w 5688005"/>
              <a:gd name="connsiteY1" fmla="*/ 5507604 h 5507604"/>
              <a:gd name="connsiteX2" fmla="*/ 5688005 w 5688005"/>
              <a:gd name="connsiteY2" fmla="*/ 0 h 5507604"/>
              <a:gd name="connsiteX3" fmla="*/ 864 w 5688005"/>
              <a:gd name="connsiteY3" fmla="*/ 5507604 h 5507604"/>
              <a:gd name="connsiteX0" fmla="*/ 848 w 5705324"/>
              <a:gd name="connsiteY0" fmla="*/ 5399262 h 5399262"/>
              <a:gd name="connsiteX1" fmla="*/ 315402 w 5705324"/>
              <a:gd name="connsiteY1" fmla="*/ 5399262 h 5399262"/>
              <a:gd name="connsiteX2" fmla="*/ 5705324 w 5705324"/>
              <a:gd name="connsiteY2" fmla="*/ 0 h 5399262"/>
              <a:gd name="connsiteX3" fmla="*/ 848 w 5705324"/>
              <a:gd name="connsiteY3" fmla="*/ 5399262 h 5399262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  <a:gd name="connsiteX0" fmla="*/ 812 w 5705288"/>
              <a:gd name="connsiteY0" fmla="*/ 5399488 h 5399488"/>
              <a:gd name="connsiteX1" fmla="*/ 315366 w 5705288"/>
              <a:gd name="connsiteY1" fmla="*/ 5399488 h 5399488"/>
              <a:gd name="connsiteX2" fmla="*/ 5705288 w 5705288"/>
              <a:gd name="connsiteY2" fmla="*/ 226 h 5399488"/>
              <a:gd name="connsiteX3" fmla="*/ 812 w 5705288"/>
              <a:gd name="connsiteY3" fmla="*/ 5399488 h 539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5288" h="5399488">
                <a:moveTo>
                  <a:pt x="812" y="5399488"/>
                </a:moveTo>
                <a:lnTo>
                  <a:pt x="315366" y="5399488"/>
                </a:lnTo>
                <a:cubicBezTo>
                  <a:pt x="331920" y="2409546"/>
                  <a:pt x="2605331" y="202733"/>
                  <a:pt x="5705288" y="226"/>
                </a:cubicBezTo>
                <a:cubicBezTo>
                  <a:pt x="849059" y="-35824"/>
                  <a:pt x="-30887" y="4238810"/>
                  <a:pt x="812" y="5399488"/>
                </a:cubicBezTo>
                <a:close/>
              </a:path>
            </a:pathLst>
          </a:custGeom>
          <a:solidFill>
            <a:srgbClr val="00A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101612" y="53068"/>
            <a:ext cx="7431692" cy="4095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038" y="188640"/>
            <a:ext cx="1790700" cy="153352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167952" y="2954566"/>
            <a:ext cx="4815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4000" b="1" i="0" u="none" strike="noStrike" kern="1200" cap="none" spc="0" normalizeH="0" baseline="0" noProof="0" dirty="0">
                <a:ln>
                  <a:noFill/>
                </a:ln>
                <a:solidFill>
                  <a:srgbClr val="00AD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Réunion de la CLDR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67952" y="3742798"/>
            <a:ext cx="522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AD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Mardi 06 décembre 2022</a:t>
            </a:r>
            <a:endParaRPr kumimoji="0" lang="fr-BE" sz="2800" b="1" i="0" u="none" strike="noStrike" kern="1200" cap="none" spc="0" normalizeH="0" baseline="0" noProof="0" dirty="0">
              <a:ln>
                <a:noFill/>
              </a:ln>
              <a:solidFill>
                <a:srgbClr val="00ADB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54378" y="4383512"/>
            <a:ext cx="603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AD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à</a:t>
            </a:r>
            <a:r>
              <a:rPr kumimoji="0" lang="fr-BE" sz="2800" b="1" i="0" u="none" strike="noStrike" kern="1200" cap="none" spc="0" normalizeH="0" baseline="0" noProof="0" dirty="0">
                <a:ln>
                  <a:noFill/>
                </a:ln>
                <a:solidFill>
                  <a:srgbClr val="00ADB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Ourthe</a:t>
            </a:r>
          </a:p>
        </p:txBody>
      </p:sp>
      <p:sp>
        <p:nvSpPr>
          <p:cNvPr id="2" name="Rectangle 1"/>
          <p:cNvSpPr/>
          <p:nvPr/>
        </p:nvSpPr>
        <p:spPr>
          <a:xfrm>
            <a:off x="532947" y="2829793"/>
            <a:ext cx="5535616" cy="2454651"/>
          </a:xfrm>
          <a:prstGeom prst="rect">
            <a:avLst/>
          </a:prstGeom>
          <a:noFill/>
          <a:ln w="28575">
            <a:solidFill>
              <a:srgbClr val="00ADBA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2CB8E05-F7FC-49AD-9F1C-1562284C4E0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7" y="280498"/>
            <a:ext cx="1282127" cy="12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1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0149" y="1400165"/>
            <a:ext cx="10373909" cy="3117406"/>
          </a:xfrm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fr-BE" sz="2800" dirty="0"/>
          </a:p>
          <a:p>
            <a:pPr marL="514350" lvl="0" indent="-514350" algn="ctr">
              <a:buFont typeface="+mj-lt"/>
              <a:buAutoNum type="arabicPeriod"/>
            </a:pPr>
            <a:r>
              <a:rPr lang="fr-BE" sz="48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Présentation des enjeux et objectifs du projet de réaménagement de la rue de la gare à Gouvy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749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F22BF-BA14-4C2B-A171-1898FEA7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7971"/>
            <a:ext cx="3505200" cy="1752599"/>
          </a:xfrm>
          <a:solidFill>
            <a:schemeClr val="bg1"/>
          </a:solidFill>
          <a:ln w="15875">
            <a:noFill/>
          </a:ln>
        </p:spPr>
        <p:txBody>
          <a:bodyPr>
            <a:noAutofit/>
          </a:bodyPr>
          <a:lstStyle/>
          <a:p>
            <a:r>
              <a:rPr lang="fr-BE" sz="3200" b="1" dirty="0" smtClean="0"/>
              <a:t>Carte de synthèse de la situation existante</a:t>
            </a:r>
            <a:endParaRPr lang="fr-BE" sz="3200" b="1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5AD58-2CCA-4A40-A99F-95D1A1C0F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008280" y="4689934"/>
            <a:ext cx="2784128" cy="279844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Aménagement de la rue de la Gare - </a:t>
            </a:r>
            <a:r>
              <a:rPr lang="fr-BE" dirty="0" err="1" smtClean="0"/>
              <a:t>Gouvy</a:t>
            </a:r>
            <a:endParaRPr lang="fr-BE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3" r="18532"/>
          <a:stretch/>
        </p:blipFill>
        <p:spPr>
          <a:xfrm rot="18673998">
            <a:off x="1209847" y="789784"/>
            <a:ext cx="9159341" cy="8999353"/>
          </a:xfrm>
        </p:spPr>
      </p:pic>
      <p:pic>
        <p:nvPicPr>
          <p:cNvPr id="5" name="Espace réservé du contenu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2" t="53751" r="73057" b="2889"/>
          <a:stretch/>
        </p:blipFill>
        <p:spPr>
          <a:xfrm>
            <a:off x="8817430" y="0"/>
            <a:ext cx="3374572" cy="413725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26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5AD58-2CCA-4A40-A99F-95D1A1C0F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008280" y="4689934"/>
            <a:ext cx="2784128" cy="279844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Aménagement de la rue de la Gare - </a:t>
            </a:r>
            <a:r>
              <a:rPr lang="fr-BE" dirty="0" err="1" smtClean="0"/>
              <a:t>Gouvy</a:t>
            </a:r>
            <a:endParaRPr lang="fr-BE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41783"/>
              </p:ext>
            </p:extLst>
          </p:nvPr>
        </p:nvGraphicFramePr>
        <p:xfrm>
          <a:off x="0" y="32708"/>
          <a:ext cx="12192000" cy="68101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788">
                  <a:extLst>
                    <a:ext uri="{9D8B030D-6E8A-4147-A177-3AD203B41FA5}">
                      <a16:colId xmlns:a16="http://schemas.microsoft.com/office/drawing/2014/main" val="2384808122"/>
                    </a:ext>
                  </a:extLst>
                </a:gridCol>
                <a:gridCol w="4424512">
                  <a:extLst>
                    <a:ext uri="{9D8B030D-6E8A-4147-A177-3AD203B41FA5}">
                      <a16:colId xmlns:a16="http://schemas.microsoft.com/office/drawing/2014/main" val="2500969479"/>
                    </a:ext>
                  </a:extLst>
                </a:gridCol>
                <a:gridCol w="6235700">
                  <a:extLst>
                    <a:ext uri="{9D8B030D-6E8A-4147-A177-3AD203B41FA5}">
                      <a16:colId xmlns:a16="http://schemas.microsoft.com/office/drawing/2014/main" val="571077768"/>
                    </a:ext>
                  </a:extLst>
                </a:gridCol>
              </a:tblGrid>
              <a:tr h="62325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2800" kern="150" dirty="0" err="1" smtClean="0">
                          <a:effectLst/>
                          <a:latin typeface="Epilogue" pitchFamily="2" charset="0"/>
                        </a:rPr>
                        <a:t>Thémes</a:t>
                      </a:r>
                      <a:endParaRPr lang="fr-BE" sz="28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2400" kern="150" dirty="0" smtClean="0">
                          <a:effectLst/>
                          <a:latin typeface="Epilogue" pitchFamily="2" charset="0"/>
                        </a:rPr>
                        <a:t>Atouts</a:t>
                      </a:r>
                      <a:endParaRPr lang="fr-BE" sz="2400" kern="150" dirty="0">
                        <a:effectLst/>
                        <a:latin typeface="Epilogue" pitchFamily="2" charset="0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fr-BE" sz="2400" kern="150" dirty="0">
                          <a:effectLst/>
                          <a:latin typeface="Epilogue" pitchFamily="2" charset="0"/>
                        </a:rPr>
                        <a:t>Faiblesses </a:t>
                      </a:r>
                    </a:p>
                  </a:txBody>
                  <a:tcPr marL="38433" marR="38433" marT="0" marB="0" anchor="ctr"/>
                </a:tc>
                <a:extLst>
                  <a:ext uri="{0D108BD9-81ED-4DB2-BD59-A6C34878D82A}">
                    <a16:rowId xmlns:a16="http://schemas.microsoft.com/office/drawing/2014/main" val="3173426489"/>
                  </a:ext>
                </a:extLst>
              </a:tr>
              <a:tr h="31511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Cadre général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Localisation stratégique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au sein du village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Manque de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convivialité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et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d’aménagement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57438"/>
                  </a:ext>
                </a:extLst>
              </a:tr>
              <a:tr h="712628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Services et commerces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Présence de </a:t>
                      </a:r>
                      <a:r>
                        <a:rPr lang="fr-BE" sz="1600" b="1" dirty="0" smtClean="0">
                          <a:effectLst/>
                          <a:latin typeface="Epilogue" pitchFamily="2" charset="0"/>
                        </a:rPr>
                        <a:t>services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à proximité dont 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gare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, 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SI</a:t>
                      </a:r>
                      <a:endParaRPr lang="fr-BE" sz="1600" dirty="0">
                        <a:effectLst/>
                        <a:latin typeface="Epilogue" pitchFamily="2" charset="0"/>
                      </a:endParaRP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Présence de plusieurs </a:t>
                      </a: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commerces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 à proximité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Difficulté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pour certains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commerces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de maintenir leurs activités due à la concurrence du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Grand-Duché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88376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Paysage et environnement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…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Ambiance très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minérale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et peu conviviale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Peu de végétation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de</a:t>
                      </a:r>
                      <a:r>
                        <a:rPr lang="fr-BE" sz="1600" b="0" baseline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qualité -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abattage prévu de certains arbres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24305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Cadre bâti et patrimoine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…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Un cadre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bâti hétéroclite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et peu qualitatif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au niveau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patrimonial et architectural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722942"/>
                  </a:ext>
                </a:extLst>
              </a:tr>
              <a:tr h="2715514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Mobilité et accessibilité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Présence de la </a:t>
                      </a: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gare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Bonne </a:t>
                      </a: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accessibilité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automobile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Projet de réaménagement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de la rue de la Gare avec réfection des trottoirs, création d’une piste cyclable bidirectionnelle 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(+ P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vélo), aménagement des arrêts 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bus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et optimisation des espaces de stationnement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Projet de </a:t>
                      </a: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liaison vers le RAVeL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(ligne 163 Gouvy – Libramont) à </a:t>
                      </a: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l’extrémité du périmètre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Circulation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importante et dangereuse rue de la Gare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Espace majoritairement </a:t>
                      </a:r>
                      <a:r>
                        <a:rPr lang="fr-BE" sz="1600" b="0" kern="120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+mn-ea"/>
                          <a:cs typeface="+mn-cs"/>
                        </a:rPr>
                        <a:t>dévolu au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stationnement automobile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Absence d’une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offre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suffisante et qualitative pour le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stationnement vélo</a:t>
                      </a:r>
                    </a:p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Absence de liaison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actuelle vers le </a:t>
                      </a:r>
                      <a:r>
                        <a:rPr lang="fr-BE" sz="1600" b="1" dirty="0" err="1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RAVeL</a:t>
                      </a:r>
                      <a:endParaRPr lang="fr-BE" sz="1600" b="1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39580"/>
                  </a:ext>
                </a:extLst>
              </a:tr>
              <a:tr h="374336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Equipements et </a:t>
                      </a:r>
                      <a:r>
                        <a:rPr lang="fr-BE" sz="1600" kern="150" dirty="0" err="1" smtClean="0">
                          <a:effectLst/>
                          <a:latin typeface="Epilogue" pitchFamily="2" charset="0"/>
                        </a:rPr>
                        <a:t>infras</a:t>
                      </a:r>
                      <a:r>
                        <a:rPr lang="fr-BE" sz="1600" kern="150" dirty="0" smtClean="0">
                          <a:effectLst/>
                          <a:latin typeface="Epilogue" pitchFamily="2" charset="0"/>
                        </a:rPr>
                        <a:t>.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dirty="0" smtClean="0">
                          <a:effectLst/>
                          <a:latin typeface="Epilogue" pitchFamily="2" charset="0"/>
                        </a:rPr>
                        <a:t>…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Mobilier 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et équipement </a:t>
                      </a:r>
                      <a:r>
                        <a:rPr lang="fr-BE" sz="1600" b="1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hétéroclites</a:t>
                      </a:r>
                      <a:r>
                        <a:rPr lang="fr-BE" sz="1600" b="1" baseline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dans l’espace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94085"/>
                  </a:ext>
                </a:extLst>
              </a:tr>
              <a:tr h="630220"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BE" sz="1600" kern="150" dirty="0">
                          <a:effectLst/>
                          <a:latin typeface="Epilogue" pitchFamily="2" charset="0"/>
                        </a:rPr>
                        <a:t>Contraintes naturelles</a:t>
                      </a:r>
                      <a:endParaRPr lang="fr-BE" sz="1600" kern="150" dirty="0">
                        <a:effectLst/>
                        <a:latin typeface="Epilogue" pitchFamily="2" charset="0"/>
                        <a:ea typeface="SimSun" panose="02010600030101010101" pitchFamily="2" charset="-122"/>
                        <a:cs typeface="F"/>
                      </a:endParaRPr>
                    </a:p>
                  </a:txBody>
                  <a:tcPr marL="38433" marR="38433" marT="0" marB="0" anchor="ctr"/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1" dirty="0">
                          <a:effectLst/>
                          <a:latin typeface="Epilogue" pitchFamily="2" charset="0"/>
                        </a:rPr>
                        <a:t>Absence de contraintes naturelles </a:t>
                      </a:r>
                      <a:r>
                        <a:rPr lang="fr-BE" sz="1600" dirty="0">
                          <a:effectLst/>
                          <a:latin typeface="Epilogue" pitchFamily="2" charset="0"/>
                        </a:rPr>
                        <a:t>pour l’aménagement du projet</a:t>
                      </a:r>
                      <a:endParaRPr lang="fr-BE" sz="1600" dirty="0"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fontAlgn="base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Présence d’axes de ruissellement (</a:t>
                      </a:r>
                      <a:r>
                        <a:rPr lang="fr-BE" sz="1600" b="1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aléa d’inondation </a:t>
                      </a:r>
                      <a:r>
                        <a:rPr lang="fr-BE" sz="1600" b="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faible à moyen) le long de la rue de la Gare et en travers du </a:t>
                      </a:r>
                      <a:r>
                        <a:rPr lang="fr-BE" sz="1600" b="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</a:rPr>
                        <a:t>périmètre</a:t>
                      </a:r>
                      <a:endParaRPr lang="fr-BE" sz="1600" b="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Symbol" panose="05050102010706020507" pitchFamily="18" charset="2"/>
                      </a:endParaRPr>
                    </a:p>
                  </a:txBody>
                  <a:tcPr marL="38433" marR="38433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0957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969000" y="8791"/>
            <a:ext cx="634854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13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1F22BF-BA14-4C2B-A171-1898FEA7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189" y="17462"/>
            <a:ext cx="10051950" cy="1038469"/>
          </a:xfrm>
        </p:spPr>
        <p:txBody>
          <a:bodyPr>
            <a:normAutofit/>
          </a:bodyPr>
          <a:lstStyle/>
          <a:p>
            <a:r>
              <a:rPr lang="fr-BE" sz="2800" dirty="0" smtClean="0"/>
              <a:t>Les enjeux et objectifs</a:t>
            </a:r>
            <a:endParaRPr lang="fr-BE" sz="280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5AD58-2CCA-4A40-A99F-95D1A1C0F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008280" y="4689934"/>
            <a:ext cx="2784128" cy="279844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Aménagement de la rue de la Gare - </a:t>
            </a:r>
            <a:r>
              <a:rPr lang="fr-BE" dirty="0" err="1" smtClean="0"/>
              <a:t>Gouvy</a:t>
            </a:r>
            <a:endParaRPr lang="fr-BE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" y="17461"/>
          <a:ext cx="3273135" cy="6882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135">
                  <a:extLst>
                    <a:ext uri="{9D8B030D-6E8A-4147-A177-3AD203B41FA5}">
                      <a16:colId xmlns:a16="http://schemas.microsoft.com/office/drawing/2014/main" val="2384808122"/>
                    </a:ext>
                  </a:extLst>
                </a:gridCol>
              </a:tblGrid>
              <a:tr h="575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50" dirty="0">
                          <a:solidFill>
                            <a:schemeClr val="bg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Enjeux globaux</a:t>
                      </a:r>
                      <a:endParaRPr lang="fr-BE" sz="2800" kern="150" dirty="0">
                        <a:solidFill>
                          <a:schemeClr val="bg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426489"/>
                  </a:ext>
                </a:extLst>
              </a:tr>
              <a:tr h="810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attractivité 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 la 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convivialité 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l’espace.</a:t>
                      </a:r>
                      <a:endParaRPr lang="fr-BE" sz="20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57438"/>
                  </a:ext>
                </a:extLst>
              </a:tr>
              <a:tr h="1367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réorganisation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et l’intégration des équipements de l’espace (mobilier, éléments d’information et éléments techniques).</a:t>
                      </a:r>
                      <a:endParaRPr lang="fr-BE" sz="20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88376"/>
                  </a:ext>
                </a:extLst>
              </a:tr>
              <a:tr h="1146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 renforcement de la 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végétation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et de la biodiversité au sein de l’espace.</a:t>
                      </a:r>
                      <a:endParaRPr lang="fr-BE" sz="20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24305"/>
                  </a:ext>
                </a:extLst>
              </a:tr>
              <a:tr h="8411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polyvalence 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l’espace pour permettre différents </a:t>
                      </a:r>
                      <a:r>
                        <a:rPr lang="fr-FR" sz="1600" b="0" kern="150" dirty="0" smtClean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usages/activités 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et une évolution dans le temps.</a:t>
                      </a:r>
                      <a:endParaRPr lang="fr-BE" sz="20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39580"/>
                  </a:ext>
                </a:extLst>
              </a:tr>
              <a:tr h="11465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intégration 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 projet dans le réaménagement plus large de la rue de la Gare et de son contexte.</a:t>
                      </a:r>
                      <a:endParaRPr lang="fr-BE" sz="16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94085"/>
                  </a:ext>
                </a:extLst>
              </a:tr>
              <a:tr h="7937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prise en compte de l’</a:t>
                      </a:r>
                      <a:r>
                        <a:rPr lang="fr-FR" sz="1600" b="1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histoire</a:t>
                      </a:r>
                      <a:r>
                        <a:rPr lang="fr-FR" sz="1600" b="0" kern="150" dirty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du </a:t>
                      </a:r>
                      <a:r>
                        <a:rPr lang="fr-FR" sz="1600" b="0" kern="150" dirty="0" smtClean="0">
                          <a:solidFill>
                            <a:sysClr val="windowText" lastClr="000000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lieu</a:t>
                      </a:r>
                      <a:endParaRPr lang="fr-BE" sz="1600" b="0" kern="150" dirty="0">
                        <a:solidFill>
                          <a:sysClr val="windowText" lastClr="000000"/>
                        </a:solidFill>
                        <a:effectLst/>
                        <a:latin typeface="Epilogue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0957"/>
                  </a:ext>
                </a:extLst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/>
          </p:nvPr>
        </p:nvGraphicFramePr>
        <p:xfrm>
          <a:off x="3273136" y="-6643"/>
          <a:ext cx="9029699" cy="6853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29699">
                  <a:extLst>
                    <a:ext uri="{9D8B030D-6E8A-4147-A177-3AD203B41FA5}">
                      <a16:colId xmlns:a16="http://schemas.microsoft.com/office/drawing/2014/main" val="2500969479"/>
                    </a:ext>
                  </a:extLst>
                </a:gridCol>
              </a:tblGrid>
              <a:tr h="570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000" b="1" kern="150" dirty="0">
                          <a:solidFill>
                            <a:schemeClr val="bg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Objectifs spécifiques</a:t>
                      </a:r>
                      <a:endParaRPr lang="fr-BE" sz="2800" kern="150" dirty="0">
                        <a:solidFill>
                          <a:schemeClr val="bg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3426489"/>
                  </a:ext>
                </a:extLst>
              </a:tr>
              <a:tr h="1056303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Offrir de l’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espace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pour de la convivialité.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Rendre l’espace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attractif et accessible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à tous (adultes, enfants, PMR…).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Mettre en place des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équipements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propices à la convivialité (mobilier, aire de jeux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fitness ?)</a:t>
                      </a: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57438"/>
                  </a:ext>
                </a:extLst>
              </a:tr>
              <a:tr h="1452503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Mettre en place un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mobilier public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uniforme et adapté à tous les usagers.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Intégrer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dans un aménagement global, les équipements existants et potentiellement futurs (mobilier, panneaux d’information, coffrets électriques, machines à laver…).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Mettre en place des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espaces de stationnement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sécurisés pour les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vélos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Prendre en compte l’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éclairage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l’espace</a:t>
                      </a: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488376"/>
                  </a:ext>
                </a:extLst>
              </a:tr>
              <a:tr h="1219059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Développer la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végétalisation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l’espace.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Choisir des espèces végétales susceptibles de renforcer la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biodiversité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l’espace et de résister aux changements climatiques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Permettre autant que possible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l’infiltration des eaux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dans les nouveaux revêtements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choisis</a:t>
                      </a: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24305"/>
                  </a:ext>
                </a:extLst>
              </a:tr>
              <a:tr h="574263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Limiter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obstacles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 sein de l’espace pour assurer une polyvalence des usages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39580"/>
                  </a:ext>
                </a:extLst>
              </a:tr>
              <a:tr h="1192192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Choisir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 matériaux des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revêtements de sol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sur base du projet de réaménagement de la rue </a:t>
                      </a:r>
                      <a:endParaRPr lang="fr-FR" sz="1600" b="0" kern="150" dirty="0" smtClean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de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 Gare et du contexte local.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Choisir des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matériaux durables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dans le temps par rapport à leur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solidité/aux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usages de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l’espace</a:t>
                      </a:r>
                      <a:endParaRPr lang="fr-BE" sz="1600" b="0" kern="150" dirty="0">
                        <a:solidFill>
                          <a:schemeClr val="tx1"/>
                        </a:solidFill>
                        <a:effectLst/>
                        <a:latin typeface="Epilogue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Instaurer une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harmonie de teintes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 revêtements pour avoir une cohérence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d’ensemble</a:t>
                      </a:r>
                    </a:p>
                  </a:txBody>
                  <a:tcPr marL="68580" marR="68580" marT="0" marB="0" anchor="ctr">
                    <a:solidFill>
                      <a:srgbClr val="E5D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94085"/>
                  </a:ext>
                </a:extLst>
              </a:tr>
              <a:tr h="788674"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Intégrer </a:t>
                      </a:r>
                      <a:r>
                        <a:rPr lang="fr-FR" sz="1600" b="1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l’œuvre existante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dans l’aménagement global</a:t>
                      </a:r>
                    </a:p>
                    <a:p>
                      <a:pPr marL="171450" lvl="0" indent="-17145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Rappeler d’autres aspects de l’histoire </a:t>
                      </a:r>
                      <a:r>
                        <a:rPr lang="fr-FR" sz="1600" b="0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liée à la </a:t>
                      </a:r>
                      <a:r>
                        <a:rPr lang="fr-FR" sz="1600" b="1" kern="150" dirty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ligne de chemin de fer </a:t>
                      </a:r>
                      <a:r>
                        <a:rPr lang="fr-FR" sz="1600" b="0" kern="150" dirty="0" smtClean="0">
                          <a:solidFill>
                            <a:schemeClr val="tx1"/>
                          </a:solidFill>
                          <a:effectLst/>
                          <a:latin typeface="Epilogue" pitchFamily="2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163</a:t>
                      </a:r>
                    </a:p>
                  </a:txBody>
                  <a:tcPr marL="68580" marR="68580" marT="0" marB="0" anchor="ctr">
                    <a:solidFill>
                      <a:srgbClr val="F2E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70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4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377" y="1415142"/>
            <a:ext cx="10689594" cy="3302463"/>
          </a:xfrm>
          <a:ln>
            <a:solidFill>
              <a:srgbClr val="009999"/>
            </a:solidFill>
          </a:ln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endParaRPr lang="fr-BE" sz="4800" b="1" dirty="0" smtClean="0">
              <a:solidFill>
                <a:srgbClr val="00ADBA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62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2.  </a:t>
            </a:r>
            <a:r>
              <a:rPr lang="fr-BE" sz="56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Présentation </a:t>
            </a:r>
            <a:r>
              <a:rPr lang="fr-BE" sz="56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du plan d’aménagement </a:t>
            </a:r>
            <a:endParaRPr lang="fr-BE" sz="5600" b="1" dirty="0" smtClean="0">
              <a:solidFill>
                <a:srgbClr val="00ADBA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43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</a:t>
            </a:r>
            <a:r>
              <a:rPr lang="fr-BE" sz="43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érimètre </a:t>
            </a:r>
            <a:r>
              <a:rPr lang="fr-BE" sz="43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pris en charge par la DGO1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775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Véronique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892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9263" y="1596107"/>
            <a:ext cx="10689594" cy="3335121"/>
          </a:xfrm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1143000" indent="-1143000" algn="ctr">
              <a:buAutoNum type="arabicPeriod" startAt="3"/>
            </a:pPr>
            <a:r>
              <a:rPr lang="fr-BE" sz="48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Présentation </a:t>
            </a:r>
            <a:r>
              <a:rPr lang="fr-BE" sz="48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d’une proposition de schéma d’aménagement de l’espace de convivialité </a:t>
            </a:r>
            <a:endParaRPr lang="fr-BE" sz="4800" b="1" dirty="0" smtClean="0">
              <a:solidFill>
                <a:srgbClr val="00ADBA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40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Périmètre </a:t>
            </a:r>
            <a:r>
              <a:rPr lang="fr-BE" sz="40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pris en charge par la DGO3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992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E5AD58-2CCA-4A40-A99F-95D1A1C0F5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-1008280" y="4689934"/>
            <a:ext cx="2784128" cy="279844"/>
          </a:xfrm>
        </p:spPr>
        <p:txBody>
          <a:bodyPr>
            <a:normAutofit fontScale="70000" lnSpcReduction="20000"/>
          </a:bodyPr>
          <a:lstStyle/>
          <a:p>
            <a:r>
              <a:rPr lang="fr-BE" dirty="0" smtClean="0"/>
              <a:t>Aménagement de la rue de la Gare - </a:t>
            </a:r>
            <a:r>
              <a:rPr lang="fr-BE" dirty="0" err="1" smtClean="0"/>
              <a:t>Gouvy</a:t>
            </a:r>
            <a:endParaRPr lang="fr-BE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36" r="30855"/>
          <a:stretch/>
        </p:blipFill>
        <p:spPr>
          <a:xfrm rot="18650279">
            <a:off x="1602871" y="1143782"/>
            <a:ext cx="8986256" cy="949221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61F22BF-BA14-4C2B-A171-1898FEA7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3592" y="2785470"/>
            <a:ext cx="3108960" cy="10384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BE" sz="2800" b="1" dirty="0" smtClean="0"/>
              <a:t>Schéma d’aménagement </a:t>
            </a:r>
            <a:endParaRPr lang="fr-BE" sz="2800" b="1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61F22BF-BA14-4C2B-A171-1898FEA78E10}"/>
              </a:ext>
            </a:extLst>
          </p:cNvPr>
          <p:cNvSpPr txBox="1">
            <a:spLocks/>
          </p:cNvSpPr>
          <p:nvPr/>
        </p:nvSpPr>
        <p:spPr>
          <a:xfrm>
            <a:off x="-137160" y="6567796"/>
            <a:ext cx="12192000" cy="57113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BE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t="55161" r="68737" b="23254"/>
          <a:stretch/>
        </p:blipFill>
        <p:spPr>
          <a:xfrm>
            <a:off x="2454394" y="36378"/>
            <a:ext cx="4754126" cy="27490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1" t="76330" r="68737" b="2540"/>
          <a:stretch/>
        </p:blipFill>
        <p:spPr>
          <a:xfrm>
            <a:off x="7208520" y="0"/>
            <a:ext cx="4920850" cy="27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720" y="1715851"/>
            <a:ext cx="10689594" cy="4717606"/>
          </a:xfrm>
          <a:ln>
            <a:solidFill>
              <a:srgbClr val="009999"/>
            </a:solidFill>
          </a:ln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BE" sz="2800" dirty="0"/>
          </a:p>
          <a:p>
            <a:pPr marL="0" indent="0" algn="ctr">
              <a:buNone/>
            </a:pPr>
            <a:r>
              <a:rPr lang="fr-BE" sz="62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4. </a:t>
            </a:r>
            <a:r>
              <a:rPr lang="fr-BE" sz="54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Consultation </a:t>
            </a:r>
            <a:r>
              <a:rPr lang="fr-BE" sz="54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de la CLDR </a:t>
            </a:r>
            <a:endParaRPr lang="fr-BE" sz="5400" b="1" dirty="0" smtClean="0">
              <a:solidFill>
                <a:srgbClr val="00ADBA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fr-BE" sz="4400" b="1" dirty="0" smtClean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Question, débat</a:t>
            </a:r>
            <a:r>
              <a:rPr lang="fr-BE" sz="4400" b="1" dirty="0">
                <a:solidFill>
                  <a:srgbClr val="00ADBA"/>
                </a:solidFill>
                <a:latin typeface="+mj-lt"/>
                <a:ea typeface="+mj-ea"/>
                <a:cs typeface="+mj-cs"/>
              </a:rPr>
              <a:t>, échanges 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63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3655"/>
            <a:ext cx="10972800" cy="1143000"/>
          </a:xfrm>
        </p:spPr>
        <p:txBody>
          <a:bodyPr/>
          <a:lstStyle/>
          <a:p>
            <a:r>
              <a:rPr lang="fr-BE" b="1" dirty="0" smtClean="0">
                <a:solidFill>
                  <a:srgbClr val="00ADBA"/>
                </a:solidFill>
              </a:rPr>
              <a:t>Divers</a:t>
            </a:r>
            <a:endParaRPr lang="fr-BE" b="1" dirty="0">
              <a:solidFill>
                <a:srgbClr val="00ADBA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551"/>
          <a:stretch/>
        </p:blipFill>
        <p:spPr>
          <a:xfrm>
            <a:off x="8502960" y="2347397"/>
            <a:ext cx="2459816" cy="2067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400" y="323655"/>
            <a:ext cx="10887000" cy="1125125"/>
          </a:xfrm>
          <a:prstGeom prst="rect">
            <a:avLst/>
          </a:prstGeom>
          <a:noFill/>
          <a:ln w="28575">
            <a:solidFill>
              <a:srgbClr val="00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E748DD7-DB9F-41E6-90EF-7CAF08B33B5C}"/>
              </a:ext>
            </a:extLst>
          </p:cNvPr>
          <p:cNvSpPr txBox="1"/>
          <p:nvPr/>
        </p:nvSpPr>
        <p:spPr>
          <a:xfrm>
            <a:off x="942695" y="2216229"/>
            <a:ext cx="73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000" b="1" dirty="0">
                <a:solidFill>
                  <a:srgbClr val="009999"/>
                </a:solidFill>
              </a:rPr>
              <a:t>Date prochaine CLDR </a:t>
            </a:r>
          </a:p>
        </p:txBody>
      </p:sp>
    </p:spTree>
    <p:extLst>
      <p:ext uri="{BB962C8B-B14F-4D97-AF65-F5344CB8AC3E}">
        <p14:creationId xmlns:p14="http://schemas.microsoft.com/office/powerpoint/2010/main" val="414924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1377E9F4-AF73-4D70-A8AF-436E2511F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5292"/>
            <a:ext cx="10972800" cy="1028992"/>
          </a:xfrm>
          <a:ln w="28575">
            <a:solidFill>
              <a:srgbClr val="00ADBA"/>
            </a:solidFill>
          </a:ln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ADBA"/>
                </a:solidFill>
              </a:rPr>
              <a:t>Réaménagement </a:t>
            </a:r>
            <a:r>
              <a:rPr lang="fr-FR" b="1" dirty="0">
                <a:solidFill>
                  <a:srgbClr val="00ADBA"/>
                </a:solidFill>
              </a:rPr>
              <a:t>de la rue de la </a:t>
            </a:r>
            <a:r>
              <a:rPr lang="fr-FR" b="1" dirty="0" smtClean="0">
                <a:solidFill>
                  <a:srgbClr val="00ADBA"/>
                </a:solidFill>
              </a:rPr>
              <a:t>gare</a:t>
            </a:r>
            <a:endParaRPr lang="fr-BE" b="1" dirty="0">
              <a:solidFill>
                <a:srgbClr val="00ADBA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6ABC63-9372-4AD7-8942-A595002C0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>
              <a:highlight>
                <a:srgbClr val="FFFF00"/>
              </a:highlight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911" y="2174734"/>
            <a:ext cx="10856031" cy="46936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3440" y="1442899"/>
            <a:ext cx="73458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Fiche projet PCDR - </a:t>
            </a:r>
            <a:r>
              <a:rPr lang="fr-BE" sz="2800" dirty="0" smtClean="0"/>
              <a:t>2</a:t>
            </a:r>
            <a:r>
              <a:rPr lang="fr-BE" sz="2800" baseline="30000" dirty="0" smtClean="0"/>
              <a:t>ième</a:t>
            </a:r>
            <a:r>
              <a:rPr lang="fr-BE" sz="2800" dirty="0" smtClean="0"/>
              <a:t> </a:t>
            </a:r>
            <a:r>
              <a:rPr lang="fr-BE" sz="2800" dirty="0"/>
              <a:t>demande de convention</a:t>
            </a:r>
          </a:p>
        </p:txBody>
      </p:sp>
    </p:spTree>
    <p:extLst>
      <p:ext uri="{BB962C8B-B14F-4D97-AF65-F5344CB8AC3E}">
        <p14:creationId xmlns:p14="http://schemas.microsoft.com/office/powerpoint/2010/main" val="408560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3655"/>
            <a:ext cx="10972800" cy="1143000"/>
          </a:xfrm>
        </p:spPr>
        <p:txBody>
          <a:bodyPr/>
          <a:lstStyle/>
          <a:p>
            <a:r>
              <a:rPr lang="fr-BE" b="1" dirty="0">
                <a:solidFill>
                  <a:srgbClr val="00ADBA"/>
                </a:solidFill>
              </a:rPr>
              <a:t>Evaluation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95400" y="323655"/>
            <a:ext cx="10887000" cy="1125125"/>
          </a:xfrm>
          <a:prstGeom prst="rect">
            <a:avLst/>
          </a:prstGeom>
          <a:noFill/>
          <a:ln w="28575">
            <a:solidFill>
              <a:srgbClr val="00AD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6127" y="2258870"/>
            <a:ext cx="8865545" cy="354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5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0" y="0"/>
            <a:ext cx="10564815" cy="67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u="sng" dirty="0">
                <a:solidFill>
                  <a:srgbClr val="00ADBA"/>
                </a:solidFill>
              </a:rPr>
              <a:t>Ordre du jour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5720" y="1715851"/>
            <a:ext cx="9252679" cy="4717606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fr-BE" sz="2800" dirty="0" smtClean="0"/>
              <a:t>0.    Préalables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514350" lvl="0" indent="-514350">
              <a:buFont typeface="+mj-lt"/>
              <a:buAutoNum type="arabicPeriod"/>
            </a:pPr>
            <a:r>
              <a:rPr lang="fr-BE" sz="2800" dirty="0" smtClean="0"/>
              <a:t>Présentation </a:t>
            </a:r>
            <a:r>
              <a:rPr lang="fr-BE" sz="2800" dirty="0"/>
              <a:t>des enjeux et objectifs du projet de réaménagement de la rue de la gare à </a:t>
            </a:r>
            <a:r>
              <a:rPr lang="fr-BE" sz="2800" dirty="0" smtClean="0"/>
              <a:t>Gouvy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Présentation du plan d’aménagement – périmètre pris en charge par la </a:t>
            </a:r>
            <a:r>
              <a:rPr lang="fr-BE" sz="2800" dirty="0" smtClean="0"/>
              <a:t>DGO1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Présentation d’une proposition de schéma d’aménagement de l’espace de convivialité – périmètre pris en charge par la </a:t>
            </a:r>
            <a:r>
              <a:rPr lang="fr-BE" sz="2800" dirty="0" smtClean="0"/>
              <a:t>DGO3</a:t>
            </a:r>
          </a:p>
          <a:p>
            <a:pPr marL="514350" lvl="0" indent="-514350">
              <a:buFont typeface="+mj-lt"/>
              <a:buAutoNum type="arabicPeriod"/>
            </a:pPr>
            <a:endParaRPr lang="fr-BE" sz="2800" dirty="0"/>
          </a:p>
          <a:p>
            <a:pPr marL="514350" lvl="0" indent="-514350">
              <a:buFont typeface="+mj-lt"/>
              <a:buAutoNum type="arabicPeriod"/>
            </a:pPr>
            <a:r>
              <a:rPr lang="fr-BE" sz="2800" dirty="0"/>
              <a:t>Consultation de la CLDR – débat, échanges 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4885" y="5210826"/>
            <a:ext cx="3057427" cy="1605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phique 4" descr="Caméra">
            <a:extLst>
              <a:ext uri="{FF2B5EF4-FFF2-40B4-BE49-F238E27FC236}">
                <a16:creationId xmlns:a16="http://schemas.microsoft.com/office/drawing/2014/main" id="{0301FCD3-7345-4B5C-AF3A-8C438AB8D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30729" y="128894"/>
            <a:ext cx="1434488" cy="14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Préalables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8113" y="2140394"/>
            <a:ext cx="11124287" cy="386852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BE" b="1" dirty="0" smtClean="0"/>
              <a:t>ODR</a:t>
            </a:r>
            <a:r>
              <a:rPr lang="fr-BE" sz="2800" dirty="0" smtClean="0"/>
              <a:t> – consultation de la population : « </a:t>
            </a:r>
            <a:r>
              <a:rPr lang="fr-BE" sz="2800" i="1" dirty="0" smtClean="0"/>
              <a:t>rue de la gare = problématique ! </a:t>
            </a:r>
            <a:r>
              <a:rPr lang="fr-BE" sz="2800" dirty="0" smtClean="0"/>
              <a:t>»</a:t>
            </a:r>
          </a:p>
          <a:p>
            <a:pPr marL="0" lvl="0" indent="0">
              <a:buNone/>
            </a:pPr>
            <a:endParaRPr lang="fr-BE" sz="2800" dirty="0"/>
          </a:p>
          <a:p>
            <a:pPr marL="0" lvl="0" indent="0">
              <a:buNone/>
            </a:pPr>
            <a:endParaRPr lang="fr-BE" sz="2800" dirty="0"/>
          </a:p>
          <a:p>
            <a:pPr marL="4310063" lvl="0" indent="-4310063">
              <a:buNone/>
            </a:pPr>
            <a:r>
              <a:rPr lang="fr-BE" b="1" dirty="0" smtClean="0"/>
              <a:t>CLDR</a:t>
            </a:r>
            <a:r>
              <a:rPr lang="fr-BE" sz="2800" dirty="0" smtClean="0"/>
              <a:t> – réflexion : diagnostic -&gt; stratégie -&gt; projets … dont « </a:t>
            </a:r>
            <a:r>
              <a:rPr lang="fr-BE" sz="2800" i="1" dirty="0" smtClean="0"/>
              <a:t>réaménagement de la rue de la gare </a:t>
            </a:r>
            <a:r>
              <a:rPr lang="fr-BE" sz="2800" dirty="0" smtClean="0"/>
              <a:t>»</a:t>
            </a:r>
          </a:p>
          <a:p>
            <a:pPr marL="7261225" lvl="0" indent="-7261225">
              <a:buNone/>
            </a:pPr>
            <a:endParaRPr lang="fr-BE" sz="2800" dirty="0"/>
          </a:p>
          <a:p>
            <a:pPr marL="7261225" lvl="0" indent="-7261225">
              <a:buNone/>
            </a:pPr>
            <a:r>
              <a:rPr lang="fr-BE" b="1" dirty="0" smtClean="0"/>
              <a:t>PCDR</a:t>
            </a:r>
            <a:r>
              <a:rPr lang="fr-BE" dirty="0" smtClean="0"/>
              <a:t> </a:t>
            </a:r>
            <a:r>
              <a:rPr lang="fr-BE" dirty="0"/>
              <a:t>– </a:t>
            </a:r>
            <a:r>
              <a:rPr lang="fr-BE" sz="2800" dirty="0"/>
              <a:t>Fiche projet </a:t>
            </a:r>
            <a:r>
              <a:rPr lang="fr-BE" sz="2800" dirty="0" smtClean="0"/>
              <a:t>(description + justification + budgétisation …)</a:t>
            </a:r>
            <a:endParaRPr lang="fr-BE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015" y="0"/>
            <a:ext cx="3210471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Préalables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3716" y="1680632"/>
            <a:ext cx="11582400" cy="25731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BE" sz="4000" b="1" dirty="0" smtClean="0"/>
              <a:t>Commune de Gouvy</a:t>
            </a:r>
          </a:p>
          <a:p>
            <a:pPr marL="0" lvl="0" indent="0">
              <a:buNone/>
            </a:pPr>
            <a:endParaRPr lang="fr-BE" sz="2800" b="1" dirty="0"/>
          </a:p>
          <a:p>
            <a:pPr marL="0" lvl="0" indent="0">
              <a:buNone/>
            </a:pPr>
            <a:r>
              <a:rPr lang="fr-BE" sz="2800" b="1" dirty="0" smtClean="0"/>
              <a:t>Voiries régionales	                          				Voiries communales</a:t>
            </a:r>
            <a:endParaRPr lang="fr-BE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9400" b="17246"/>
          <a:stretch/>
        </p:blipFill>
        <p:spPr>
          <a:xfrm>
            <a:off x="9643722" y="4059017"/>
            <a:ext cx="1003527" cy="1141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8405" t="10491"/>
          <a:stretch/>
        </p:blipFill>
        <p:spPr>
          <a:xfrm>
            <a:off x="1115790" y="3812194"/>
            <a:ext cx="1023258" cy="12346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145" y="2640796"/>
            <a:ext cx="3846059" cy="37519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6966" y="5174660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/>
              <a:t>DGO1 – </a:t>
            </a:r>
            <a:r>
              <a:rPr lang="fr-BE" sz="2400" b="1" dirty="0"/>
              <a:t>décide et finance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8204" y="5235322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Commune </a:t>
            </a:r>
            <a:r>
              <a:rPr lang="fr-BE" sz="2800" b="1" dirty="0"/>
              <a:t>– </a:t>
            </a:r>
            <a:r>
              <a:rPr lang="fr-BE" sz="2400" b="1" dirty="0"/>
              <a:t>décide et finance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49108" y="5697880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DGO3 </a:t>
            </a:r>
            <a:r>
              <a:rPr lang="fr-BE" sz="2800" b="1" dirty="0"/>
              <a:t>– </a:t>
            </a:r>
            <a:r>
              <a:rPr lang="fr-BE" sz="2400" b="1" dirty="0" smtClean="0"/>
              <a:t> </a:t>
            </a:r>
            <a:r>
              <a:rPr lang="fr-BE" sz="2400" b="1" dirty="0"/>
              <a:t>finance</a:t>
            </a:r>
          </a:p>
        </p:txBody>
      </p:sp>
    </p:spTree>
    <p:extLst>
      <p:ext uri="{BB962C8B-B14F-4D97-AF65-F5344CB8AC3E}">
        <p14:creationId xmlns:p14="http://schemas.microsoft.com/office/powerpoint/2010/main" val="36428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Historique du projet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373" y="2140394"/>
            <a:ext cx="11582400" cy="257312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fr-BE" sz="4000" b="1" dirty="0" smtClean="0"/>
              <a:t>Commune de Gouvy</a:t>
            </a:r>
          </a:p>
          <a:p>
            <a:pPr marL="0" lvl="0" indent="0">
              <a:buNone/>
            </a:pPr>
            <a:endParaRPr lang="fr-BE" sz="2800" b="1" dirty="0"/>
          </a:p>
          <a:p>
            <a:pPr marL="0" lvl="0" indent="0">
              <a:buNone/>
            </a:pPr>
            <a:r>
              <a:rPr lang="fr-BE" sz="2800" b="1" dirty="0" smtClean="0"/>
              <a:t>Voiries régionales	                          				Voiries communales</a:t>
            </a:r>
            <a:endParaRPr lang="fr-BE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9400" b="17246"/>
          <a:stretch/>
        </p:blipFill>
        <p:spPr>
          <a:xfrm>
            <a:off x="9643722" y="4059017"/>
            <a:ext cx="1003527" cy="11415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48405" t="10491"/>
          <a:stretch/>
        </p:blipFill>
        <p:spPr>
          <a:xfrm>
            <a:off x="1115790" y="3812194"/>
            <a:ext cx="1023258" cy="123468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96966" y="5174660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/>
              <a:t>DGO1 – </a:t>
            </a:r>
            <a:r>
              <a:rPr lang="fr-BE" sz="2400" b="1" dirty="0"/>
              <a:t>décide et finance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928204" y="5235322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Commune </a:t>
            </a:r>
            <a:r>
              <a:rPr lang="fr-BE" sz="2800" b="1" dirty="0"/>
              <a:t>– </a:t>
            </a:r>
            <a:r>
              <a:rPr lang="fr-BE" sz="2400" b="1" dirty="0"/>
              <a:t>décide et finance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8649108" y="5697880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DGO3 </a:t>
            </a:r>
            <a:r>
              <a:rPr lang="fr-BE" sz="2800" b="1" dirty="0"/>
              <a:t>– </a:t>
            </a:r>
            <a:r>
              <a:rPr lang="fr-BE" sz="2400" b="1" dirty="0" smtClean="0"/>
              <a:t> </a:t>
            </a:r>
            <a:r>
              <a:rPr lang="fr-BE" sz="2400" b="1" dirty="0"/>
              <a:t>finance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6002"/>
            <a:ext cx="12192000" cy="59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Préalables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63022" y="1785955"/>
            <a:ext cx="4969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DGO1</a:t>
            </a:r>
            <a:endParaRPr lang="fr-BE" sz="24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475082" y="5909419"/>
            <a:ext cx="7925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Budget disponible -&gt; lancement étude du projet</a:t>
            </a:r>
            <a:endParaRPr lang="fr-BE" sz="24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96" y="2429966"/>
            <a:ext cx="2120972" cy="299034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85" y="1903451"/>
            <a:ext cx="8211617" cy="355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Préalables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590111" y="1637603"/>
            <a:ext cx="34515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/>
              <a:t>Voirie régionale</a:t>
            </a:r>
          </a:p>
          <a:p>
            <a:r>
              <a:rPr lang="fr-BE" sz="2800" b="1" dirty="0" smtClean="0"/>
              <a:t>Espaces SNCB</a:t>
            </a:r>
          </a:p>
          <a:p>
            <a:r>
              <a:rPr lang="fr-BE" sz="2800" b="1" dirty="0" smtClean="0"/>
              <a:t>Espaces TEC</a:t>
            </a:r>
          </a:p>
          <a:p>
            <a:r>
              <a:rPr lang="fr-BE" sz="2800" b="1" dirty="0" smtClean="0"/>
              <a:t>Arrivée RAVEL</a:t>
            </a:r>
          </a:p>
          <a:p>
            <a:r>
              <a:rPr lang="fr-BE" sz="2800" b="1" dirty="0" smtClean="0"/>
              <a:t>Espaces communaux</a:t>
            </a:r>
            <a:endParaRPr lang="fr-BE" sz="24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55" y="1637603"/>
            <a:ext cx="7067419" cy="305559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590111" y="4776750"/>
            <a:ext cx="4268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b="1" dirty="0" smtClean="0">
                <a:solidFill>
                  <a:srgbClr val="FFC000"/>
                </a:solidFill>
              </a:rPr>
              <a:t>Financement DR possible </a:t>
            </a:r>
            <a:endParaRPr lang="fr-BE" sz="2400" b="1" dirty="0">
              <a:solidFill>
                <a:srgbClr val="FFC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 rot="3156145">
            <a:off x="8671122" y="4097718"/>
            <a:ext cx="723498" cy="383359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8204936" y="5383519"/>
            <a:ext cx="4360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400" dirty="0" smtClean="0"/>
              <a:t>Subvention : 80</a:t>
            </a:r>
            <a:r>
              <a:rPr lang="fr-BE" sz="2400" dirty="0"/>
              <a:t>% </a:t>
            </a:r>
            <a:endParaRPr lang="fr-BE" sz="2400" dirty="0" smtClean="0"/>
          </a:p>
          <a:p>
            <a:r>
              <a:rPr lang="fr-BE" sz="2400" dirty="0" smtClean="0"/>
              <a:t>Plafond : 400.000 </a:t>
            </a:r>
            <a:r>
              <a:rPr lang="fr-BE" sz="2400" dirty="0"/>
              <a:t>€</a:t>
            </a:r>
          </a:p>
        </p:txBody>
      </p:sp>
    </p:spTree>
    <p:extLst>
      <p:ext uri="{BB962C8B-B14F-4D97-AF65-F5344CB8AC3E}">
        <p14:creationId xmlns:p14="http://schemas.microsoft.com/office/powerpoint/2010/main" val="19382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6455229" cy="1143000"/>
          </a:xfrm>
        </p:spPr>
        <p:txBody>
          <a:bodyPr/>
          <a:lstStyle/>
          <a:p>
            <a:r>
              <a:rPr lang="fr-BE" b="1" u="sng" dirty="0" smtClean="0">
                <a:solidFill>
                  <a:srgbClr val="00ADBA"/>
                </a:solidFill>
              </a:rPr>
              <a:t>Préalables</a:t>
            </a:r>
            <a:endParaRPr lang="fr-BE" b="1" u="sng" dirty="0">
              <a:solidFill>
                <a:srgbClr val="00ADBA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5680" y="1882053"/>
            <a:ext cx="4553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Projet </a:t>
            </a:r>
            <a:r>
              <a:rPr lang="fr-BE" sz="2400" u="sng" dirty="0" smtClean="0"/>
              <a:t>voirie régionale </a:t>
            </a:r>
            <a:r>
              <a:rPr lang="fr-BE" sz="2400" dirty="0" smtClean="0"/>
              <a:t>= INFO</a:t>
            </a:r>
            <a:endParaRPr lang="fr-BE" sz="2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9598" y="2143663"/>
            <a:ext cx="6122402" cy="347843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5680" y="3097057"/>
            <a:ext cx="5708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400" dirty="0" smtClean="0"/>
              <a:t>Projet </a:t>
            </a:r>
            <a:r>
              <a:rPr lang="fr-BE" sz="2400" u="sng" dirty="0" smtClean="0"/>
              <a:t>espaces communaux </a:t>
            </a:r>
            <a:r>
              <a:rPr lang="fr-BE" sz="2400" dirty="0" smtClean="0"/>
              <a:t>= </a:t>
            </a:r>
          </a:p>
          <a:p>
            <a:r>
              <a:rPr lang="fr-BE" sz="12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VALIDATION – </a:t>
            </a:r>
            <a:r>
              <a:rPr lang="fr-BE" sz="2200" dirty="0" smtClean="0"/>
              <a:t>atouts/faiblesses/enjeux/objectifs</a:t>
            </a:r>
          </a:p>
          <a:p>
            <a:pPr marL="457200" indent="-457200">
              <a:buFont typeface="+mj-lt"/>
              <a:buAutoNum type="arabicPeriod"/>
            </a:pPr>
            <a:endParaRPr lang="fr-BE" sz="2400" dirty="0"/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PROPOSITION </a:t>
            </a:r>
            <a:r>
              <a:rPr lang="fr-BE" sz="2200" dirty="0" smtClean="0"/>
              <a:t>– schéma d’aménagement</a:t>
            </a:r>
          </a:p>
          <a:p>
            <a:pPr marL="457200" indent="-457200">
              <a:buFont typeface="+mj-lt"/>
              <a:buAutoNum type="arabicPeriod"/>
            </a:pPr>
            <a:endParaRPr lang="fr-BE" sz="2400" dirty="0"/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CONSULTATION CLDR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40998" y="5959379"/>
            <a:ext cx="503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rgbClr val="FF0000"/>
                </a:solidFill>
              </a:rPr>
              <a:t> PROPOSITION soumise au CC</a:t>
            </a:r>
            <a:endParaRPr lang="fr-BE" sz="2400" dirty="0">
              <a:solidFill>
                <a:srgbClr val="FF0000"/>
              </a:solidFill>
            </a:endParaRPr>
          </a:p>
        </p:txBody>
      </p:sp>
      <p:cxnSp>
        <p:nvCxnSpPr>
          <p:cNvPr id="9" name="Connecteur en angle 8"/>
          <p:cNvCxnSpPr/>
          <p:nvPr/>
        </p:nvCxnSpPr>
        <p:spPr>
          <a:xfrm>
            <a:off x="3972482" y="5622101"/>
            <a:ext cx="1709457" cy="6865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950</Words>
  <Application>Microsoft Office PowerPoint</Application>
  <PresentationFormat>Grand écran</PresentationFormat>
  <Paragraphs>169</Paragraphs>
  <Slides>21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Epilogue</vt:lpstr>
      <vt:lpstr>F</vt:lpstr>
      <vt:lpstr>Symbol</vt:lpstr>
      <vt:lpstr>Times New Roman</vt:lpstr>
      <vt:lpstr>Wingdings 2</vt:lpstr>
      <vt:lpstr>1_Thème Office</vt:lpstr>
      <vt:lpstr>HDOfficeLightV0</vt:lpstr>
      <vt:lpstr>Présentation PowerPoint</vt:lpstr>
      <vt:lpstr>Réaménagement de la rue de la gare</vt:lpstr>
      <vt:lpstr>Ordre du jour</vt:lpstr>
      <vt:lpstr>Préalables</vt:lpstr>
      <vt:lpstr>Préalables</vt:lpstr>
      <vt:lpstr>Historique du projet</vt:lpstr>
      <vt:lpstr>Préalables</vt:lpstr>
      <vt:lpstr>Préalables</vt:lpstr>
      <vt:lpstr>Préalables</vt:lpstr>
      <vt:lpstr>Présentation PowerPoint</vt:lpstr>
      <vt:lpstr>Carte de synthèse de la situation existante</vt:lpstr>
      <vt:lpstr>Présentation PowerPoint</vt:lpstr>
      <vt:lpstr>Les enjeux et objectifs</vt:lpstr>
      <vt:lpstr>Présentation PowerPoint</vt:lpstr>
      <vt:lpstr>Véronique</vt:lpstr>
      <vt:lpstr>Présentation PowerPoint</vt:lpstr>
      <vt:lpstr>Schéma d’aménagement </vt:lpstr>
      <vt:lpstr>Présentation PowerPoint</vt:lpstr>
      <vt:lpstr>Divers</vt:lpstr>
      <vt:lpstr>Evaluation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WEBER Christel</dc:creator>
  <cp:lastModifiedBy>KLEIN Anne</cp:lastModifiedBy>
  <cp:revision>213</cp:revision>
  <dcterms:created xsi:type="dcterms:W3CDTF">2021-10-19T11:26:03Z</dcterms:created>
  <dcterms:modified xsi:type="dcterms:W3CDTF">2022-12-06T08:24:06Z</dcterms:modified>
</cp:coreProperties>
</file>