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23" r:id="rId3"/>
    <p:sldId id="325" r:id="rId4"/>
    <p:sldId id="530" r:id="rId5"/>
    <p:sldId id="531" r:id="rId6"/>
    <p:sldId id="532" r:id="rId7"/>
    <p:sldId id="536" r:id="rId8"/>
    <p:sldId id="537" r:id="rId9"/>
    <p:sldId id="540" r:id="rId10"/>
    <p:sldId id="538" r:id="rId11"/>
    <p:sldId id="539" r:id="rId12"/>
    <p:sldId id="512" r:id="rId13"/>
    <p:sldId id="558" r:id="rId14"/>
    <p:sldId id="559" r:id="rId15"/>
    <p:sldId id="560" r:id="rId16"/>
    <p:sldId id="561" r:id="rId17"/>
    <p:sldId id="566" r:id="rId18"/>
    <p:sldId id="567" r:id="rId19"/>
    <p:sldId id="568" r:id="rId20"/>
    <p:sldId id="569" r:id="rId21"/>
    <p:sldId id="570" r:id="rId22"/>
    <p:sldId id="572" r:id="rId23"/>
    <p:sldId id="571" r:id="rId24"/>
    <p:sldId id="573" r:id="rId25"/>
    <p:sldId id="574" r:id="rId26"/>
    <p:sldId id="562" r:id="rId27"/>
    <p:sldId id="563" r:id="rId28"/>
    <p:sldId id="564" r:id="rId29"/>
    <p:sldId id="565" r:id="rId30"/>
    <p:sldId id="553" r:id="rId31"/>
    <p:sldId id="554" r:id="rId32"/>
    <p:sldId id="555" r:id="rId33"/>
    <p:sldId id="267" r:id="rId34"/>
    <p:sldId id="269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TZ Florence" initials="SF" lastIdx="1" clrIdx="0">
    <p:extLst>
      <p:ext uri="{19B8F6BF-5375-455C-9EA6-DF929625EA0E}">
        <p15:presenceInfo xmlns:p15="http://schemas.microsoft.com/office/powerpoint/2012/main" userId="S-1-5-21-879237751-134070514-3792972216-12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4F81BD"/>
    <a:srgbClr val="FFFFFF"/>
    <a:srgbClr val="1ED5EE"/>
    <a:srgbClr val="059753"/>
    <a:srgbClr val="F7F7F7"/>
    <a:srgbClr val="F1E3C9"/>
    <a:srgbClr val="F6F6F6"/>
    <a:srgbClr val="EEEEEE"/>
    <a:srgbClr val="F9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2" autoAdjust="0"/>
    <p:restoredTop sz="96374" autoAdjust="0"/>
  </p:normalViewPr>
  <p:slideViewPr>
    <p:cSldViewPr>
      <p:cViewPr varScale="1">
        <p:scale>
          <a:sx n="84" d="100"/>
          <a:sy n="84" d="100"/>
        </p:scale>
        <p:origin x="576" y="82"/>
      </p:cViewPr>
      <p:guideLst>
        <p:guide orient="horz" pos="18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ABD3-29B0-4A3C-8B35-BFE8D34B4B15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C7A61-617B-43C6-B437-09C03DA60B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844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ED36-2375-43F3-90BF-7D68E3B4CC12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1F4EE-F6DD-4636-A738-294C696DDE4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4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34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FR" sz="1200" b="1" dirty="0">
                <a:solidFill>
                  <a:srgbClr val="00ADB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FAST 2030 (RW)</a:t>
            </a:r>
            <a:endParaRPr lang="fr-BE" sz="1200" b="1" dirty="0">
              <a:solidFill>
                <a:srgbClr val="00ADB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BE" sz="1200" b="1" dirty="0">
                <a:solidFill>
                  <a:srgbClr val="00ADB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concrètement</a:t>
            </a: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le développement de la multimodalité, c’est-à-dire </a:t>
            </a:r>
            <a:r>
              <a:rPr lang="fr-BE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l’utilisation de différents modes de transport</a:t>
            </a: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tant pour les personnes que pour les marchandises</a:t>
            </a: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ne veut pas dire abandonner totalement la voiture mais encourager d’autres façons de se déplacer (et plus uniquement la voiture).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Investissement dans les in</a:t>
            </a:r>
            <a:r>
              <a:rPr lang="fr-BE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frastructures</a:t>
            </a: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BE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de mesures visant à augmenter le nombre de personnes dans les voitures : </a:t>
            </a:r>
          </a:p>
          <a:p>
            <a:pPr marL="171450" indent="-171450">
              <a:buFontTx/>
              <a:buChar char="-"/>
            </a:pPr>
            <a:r>
              <a:rPr lang="fr-BE" dirty="0"/>
              <a:t>Covoiturage : développement des parkings de covoiturage, , de plate-forme et bandes de circulation dédiées </a:t>
            </a:r>
          </a:p>
          <a:p>
            <a:pPr marL="171450" indent="-171450">
              <a:buFontTx/>
              <a:buChar char="-"/>
            </a:pPr>
            <a:r>
              <a:rPr lang="fr-BE" dirty="0"/>
              <a:t>Promotion d'autres modalités de partage de voitures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658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119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Utilisation de la plateforme &gt; motiver la demande et « fournir » la garantie que la consultation de la population sera suivie d’un projet concret (commune)</a:t>
            </a:r>
          </a:p>
          <a:p>
            <a:r>
              <a:rPr lang="fr-BE" dirty="0"/>
              <a:t>ne pas démotiver les gens à répondre à l’avenir.</a:t>
            </a:r>
          </a:p>
          <a:p>
            <a:r>
              <a:rPr lang="fr-BE" dirty="0"/>
              <a:t>Pas possible de faire un sondage avec choix conditionnel</a:t>
            </a:r>
          </a:p>
          <a:p>
            <a:r>
              <a:rPr lang="fr-BE" dirty="0"/>
              <a:t>Etiquettes / choix / vote / validation</a:t>
            </a:r>
          </a:p>
          <a:p>
            <a:endParaRPr lang="fr-FR" dirty="0"/>
          </a:p>
          <a:p>
            <a:r>
              <a:rPr lang="fr-FR" dirty="0"/>
              <a:t>Possibilité d’envoyer un mail aux personnes qui se sont inscrites sur la plateforme pour les inviter à participer au sondage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600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Des remarques ?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Difficulté lié aux pôles d'intérêts voisins : une partie des villages vont vers Bastogne et la Province du Luxembourg en général, les autres vont vers la Province de Liège.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On est encore en « période </a:t>
            </a:r>
            <a:r>
              <a:rPr lang="fr-BE" sz="1200" dirty="0" err="1"/>
              <a:t>covid</a:t>
            </a:r>
            <a:r>
              <a:rPr lang="fr-BE" sz="1200" dirty="0"/>
              <a:t> », je trouve que demander au gens de ce renfermé dans 2m carré est limite dangereux.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Je fais du covoiturage au départ de Bastogne et non de </a:t>
            </a:r>
            <a:r>
              <a:rPr lang="fr-BE" sz="1200" dirty="0" err="1"/>
              <a:t>Gouvy</a:t>
            </a:r>
            <a:r>
              <a:rPr lang="fr-BE" sz="12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C’est tout bonnement impossible...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Aucune aire de covoiturage proche de l'autoroute valable. Que ce soit </a:t>
            </a:r>
            <a:r>
              <a:rPr lang="fr-BE" sz="1200" dirty="0" err="1"/>
              <a:t>Gouvy</a:t>
            </a:r>
            <a:r>
              <a:rPr lang="fr-BE" sz="1200" dirty="0"/>
              <a:t> Vielsalm ou Houffalize.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BE" sz="1200" dirty="0"/>
              <a:t>Bonne idée.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85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Mail Anne : 19 sept 2022 « 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 »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67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842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282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https://www.carpool.be/fr/entreprises/home/index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73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CW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805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3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9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5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4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6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28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80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6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92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013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EC16-BCA3-4C03-B99F-07C57759C07B}" type="datetimeFigureOut">
              <a:rPr lang="fr-BE" smtClean="0"/>
              <a:t>05-01-23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6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nelmont.be/ma-commune/services-communaux/mobilite/covoiturag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/>
        </p:nvSpPr>
        <p:spPr>
          <a:xfrm>
            <a:off x="26578" y="-961132"/>
            <a:ext cx="9162107" cy="6886637"/>
          </a:xfrm>
          <a:custGeom>
            <a:avLst/>
            <a:gdLst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62107 w 9162107"/>
              <a:gd name="connsiteY2" fmla="*/ 1846906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9897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80633"/>
              <a:gd name="connsiteX1" fmla="*/ 3795530 w 9162107"/>
              <a:gd name="connsiteY1" fmla="*/ 6868212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6025"/>
              <a:gd name="connsiteX1" fmla="*/ 3795530 w 9162107"/>
              <a:gd name="connsiteY1" fmla="*/ 6886025 h 6886025"/>
              <a:gd name="connsiteX2" fmla="*/ 9159897 w 9162107"/>
              <a:gd name="connsiteY2" fmla="*/ 1475431 h 6886025"/>
              <a:gd name="connsiteX3" fmla="*/ 9162107 w 9162107"/>
              <a:gd name="connsiteY3" fmla="*/ 0 h 6886025"/>
              <a:gd name="connsiteX4" fmla="*/ 9054 w 9162107"/>
              <a:gd name="connsiteY4" fmla="*/ 0 h 6886025"/>
              <a:gd name="connsiteX5" fmla="*/ 0 w 9162107"/>
              <a:gd name="connsiteY5" fmla="*/ 6880633 h 6886025"/>
              <a:gd name="connsiteX0" fmla="*/ 0 w 9162107"/>
              <a:gd name="connsiteY0" fmla="*/ 6880633 h 6880633"/>
              <a:gd name="connsiteX1" fmla="*/ 3783655 w 9162107"/>
              <a:gd name="connsiteY1" fmla="*/ 6880088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2107" h="6880633">
                <a:moveTo>
                  <a:pt x="0" y="6880633"/>
                </a:moveTo>
                <a:lnTo>
                  <a:pt x="3783655" y="6880088"/>
                </a:lnTo>
                <a:cubicBezTo>
                  <a:pt x="3695855" y="4789303"/>
                  <a:pt x="5244367" y="1681021"/>
                  <a:pt x="9159897" y="1475431"/>
                </a:cubicBezTo>
                <a:cubicBezTo>
                  <a:pt x="9160634" y="983621"/>
                  <a:pt x="9161370" y="491810"/>
                  <a:pt x="9162107" y="0"/>
                </a:cubicBezTo>
                <a:lnTo>
                  <a:pt x="9054" y="0"/>
                </a:lnTo>
                <a:lnTo>
                  <a:pt x="0" y="68806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Forme libre 5"/>
          <p:cNvSpPr/>
          <p:nvPr/>
        </p:nvSpPr>
        <p:spPr>
          <a:xfrm>
            <a:off x="1861877" y="1844824"/>
            <a:ext cx="7326808" cy="5009793"/>
          </a:xfrm>
          <a:custGeom>
            <a:avLst/>
            <a:gdLst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570 w 5706426"/>
              <a:gd name="connsiteY0" fmla="*/ 5404978 h 5404978"/>
              <a:gd name="connsiteX1" fmla="*/ 315124 w 5706426"/>
              <a:gd name="connsiteY1" fmla="*/ 5404978 h 5404978"/>
              <a:gd name="connsiteX2" fmla="*/ 5706426 w 5706426"/>
              <a:gd name="connsiteY2" fmla="*/ 0 h 5404978"/>
              <a:gd name="connsiteX3" fmla="*/ 570 w 5706426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75 w 5676586"/>
              <a:gd name="connsiteY0" fmla="*/ 5394929 h 5394929"/>
              <a:gd name="connsiteX1" fmla="*/ 315429 w 5676586"/>
              <a:gd name="connsiteY1" fmla="*/ 5394929 h 5394929"/>
              <a:gd name="connsiteX2" fmla="*/ 5676586 w 5676586"/>
              <a:gd name="connsiteY2" fmla="*/ 0 h 5394929"/>
              <a:gd name="connsiteX3" fmla="*/ 875 w 5676586"/>
              <a:gd name="connsiteY3" fmla="*/ 5394929 h 5394929"/>
              <a:gd name="connsiteX0" fmla="*/ 856 w 5696664"/>
              <a:gd name="connsiteY0" fmla="*/ 5394929 h 5394929"/>
              <a:gd name="connsiteX1" fmla="*/ 315410 w 5696664"/>
              <a:gd name="connsiteY1" fmla="*/ 5394929 h 5394929"/>
              <a:gd name="connsiteX2" fmla="*/ 5696664 w 5696664"/>
              <a:gd name="connsiteY2" fmla="*/ 0 h 5394929"/>
              <a:gd name="connsiteX3" fmla="*/ 856 w 5696664"/>
              <a:gd name="connsiteY3" fmla="*/ 5394929 h 5394929"/>
              <a:gd name="connsiteX0" fmla="*/ 864 w 5688005"/>
              <a:gd name="connsiteY0" fmla="*/ 5507604 h 5507604"/>
              <a:gd name="connsiteX1" fmla="*/ 315418 w 5688005"/>
              <a:gd name="connsiteY1" fmla="*/ 5507604 h 5507604"/>
              <a:gd name="connsiteX2" fmla="*/ 5688005 w 5688005"/>
              <a:gd name="connsiteY2" fmla="*/ 0 h 5507604"/>
              <a:gd name="connsiteX3" fmla="*/ 864 w 5688005"/>
              <a:gd name="connsiteY3" fmla="*/ 5507604 h 5507604"/>
              <a:gd name="connsiteX0" fmla="*/ 848 w 5705324"/>
              <a:gd name="connsiteY0" fmla="*/ 5399262 h 5399262"/>
              <a:gd name="connsiteX1" fmla="*/ 315402 w 5705324"/>
              <a:gd name="connsiteY1" fmla="*/ 5399262 h 5399262"/>
              <a:gd name="connsiteX2" fmla="*/ 5705324 w 5705324"/>
              <a:gd name="connsiteY2" fmla="*/ 0 h 5399262"/>
              <a:gd name="connsiteX3" fmla="*/ 848 w 5705324"/>
              <a:gd name="connsiteY3" fmla="*/ 5399262 h 5399262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288" h="5399488">
                <a:moveTo>
                  <a:pt x="812" y="5399488"/>
                </a:moveTo>
                <a:lnTo>
                  <a:pt x="315366" y="5399488"/>
                </a:lnTo>
                <a:cubicBezTo>
                  <a:pt x="331920" y="2409546"/>
                  <a:pt x="2605331" y="202733"/>
                  <a:pt x="5705288" y="226"/>
                </a:cubicBezTo>
                <a:cubicBezTo>
                  <a:pt x="849059" y="-35824"/>
                  <a:pt x="-30887" y="4238810"/>
                  <a:pt x="812" y="5399488"/>
                </a:cubicBezTo>
                <a:close/>
              </a:path>
            </a:pathLst>
          </a:cu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8436" t="12757" r="10009" b="10421"/>
          <a:stretch/>
        </p:blipFill>
        <p:spPr>
          <a:xfrm>
            <a:off x="1760746" y="237453"/>
            <a:ext cx="1443102" cy="11942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9936" y="19702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0ADBA"/>
                </a:solidFill>
              </a:rPr>
              <a:t>Groupe de travail « mobilité 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9936" y="27187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00ADBA"/>
                </a:solidFill>
              </a:rPr>
              <a:t>Administration communale de </a:t>
            </a:r>
            <a:r>
              <a:rPr lang="fr-BE" sz="2400" dirty="0" err="1">
                <a:solidFill>
                  <a:srgbClr val="00ADBA"/>
                </a:solidFill>
              </a:rPr>
              <a:t>Bovigny</a:t>
            </a:r>
            <a:endParaRPr lang="fr-BE" sz="2400" dirty="0">
              <a:solidFill>
                <a:srgbClr val="00ADBA"/>
              </a:solidFill>
            </a:endParaRPr>
          </a:p>
          <a:p>
            <a:endParaRPr lang="fr-BE" sz="2400" dirty="0">
              <a:solidFill>
                <a:srgbClr val="00ADBA"/>
              </a:solidFill>
            </a:endParaRPr>
          </a:p>
          <a:p>
            <a:r>
              <a:rPr lang="fr-FR" sz="2400" dirty="0" smtClean="0">
                <a:solidFill>
                  <a:srgbClr val="00ADBA"/>
                </a:solidFill>
              </a:rPr>
              <a:t>29 novembre 2022</a:t>
            </a:r>
            <a:endParaRPr lang="fr-BE" sz="2400" dirty="0">
              <a:solidFill>
                <a:srgbClr val="00ADBA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D6678-780C-4643-9049-C12F6E49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40" y="3119549"/>
            <a:ext cx="4495760" cy="37687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9DC7A9-F29C-4D98-A0F9-C8E4D3C046EB}"/>
              </a:ext>
            </a:extLst>
          </p:cNvPr>
          <p:cNvSpPr txBox="1"/>
          <p:nvPr/>
        </p:nvSpPr>
        <p:spPr>
          <a:xfrm>
            <a:off x="2195737" y="908720"/>
            <a:ext cx="8727116" cy="62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CA0BD0-D607-42C0-AD91-81285FEFF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312043"/>
            <a:ext cx="997392" cy="9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00808"/>
            <a:ext cx="8229600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Suggestions endroits pertinents pour création d’une aire de covoiturage sur la commune.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 </a:t>
            </a:r>
            <a:r>
              <a:rPr lang="fr-FR" dirty="0"/>
              <a:t>placer ensemble sur la carte</a:t>
            </a:r>
          </a:p>
          <a:p>
            <a:pPr marL="0" indent="0">
              <a:buNone/>
            </a:pP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19051"/>
              </p:ext>
            </p:extLst>
          </p:nvPr>
        </p:nvGraphicFramePr>
        <p:xfrm>
          <a:off x="457200" y="3934234"/>
          <a:ext cx="8229600" cy="782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1804036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400" dirty="0" smtClean="0">
                          <a:effectLst/>
                        </a:rPr>
                        <a:t>Envoi</a:t>
                      </a:r>
                      <a:r>
                        <a:rPr lang="fr-FR" sz="2400" baseline="0" dirty="0" smtClean="0">
                          <a:effectLst/>
                        </a:rPr>
                        <a:t> des </a:t>
                      </a:r>
                      <a:r>
                        <a:rPr lang="fr-FR" sz="2400" dirty="0" smtClean="0">
                          <a:effectLst/>
                        </a:rPr>
                        <a:t>résultats </a:t>
                      </a:r>
                      <a:r>
                        <a:rPr lang="fr-FR" sz="2400" dirty="0">
                          <a:effectLst/>
                        </a:rPr>
                        <a:t>du </a:t>
                      </a:r>
                      <a:r>
                        <a:rPr lang="fr-FR" sz="2400" dirty="0" smtClean="0">
                          <a:effectLst/>
                        </a:rPr>
                        <a:t>sondage </a:t>
                      </a:r>
                      <a:r>
                        <a:rPr lang="fr-FR" sz="2400" dirty="0">
                          <a:effectLst/>
                        </a:rPr>
                        <a:t>+ les suggestions de lieux pour les aires de </a:t>
                      </a:r>
                      <a:r>
                        <a:rPr lang="fr-FR" sz="2400" dirty="0" smtClean="0">
                          <a:effectLst/>
                        </a:rPr>
                        <a:t>covoiturage au Collège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4165863928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33355"/>
              </p:ext>
            </p:extLst>
          </p:nvPr>
        </p:nvGraphicFramePr>
        <p:xfrm>
          <a:off x="436648" y="5013176"/>
          <a:ext cx="8229600" cy="1174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19094006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400" dirty="0">
                          <a:effectLst/>
                        </a:rPr>
                        <a:t>Isabelle se renseigne sur les obligations de la commune : quelles sont-elles si la commune décide de « créer » une aire de covoiturage.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742530621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147E8E-F2B4-4391-976E-51096927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35"/>
            <a:ext cx="9144000" cy="64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9489-3ADB-4CD3-9AF9-28D6171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6" y="1612426"/>
            <a:ext cx="8121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 </a:t>
            </a:r>
          </a:p>
          <a:p>
            <a:endParaRPr lang="fr-BE" dirty="0">
              <a:latin typeface="+mj-lt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fr-BE" dirty="0">
                <a:latin typeface="+mj-lt"/>
                <a:cs typeface="Calibri Light" panose="020F0302020204030204" pitchFamily="34" charset="0"/>
              </a:rPr>
              <a:t>	</a:t>
            </a: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132856"/>
            <a:ext cx="6001097" cy="33223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1259632" y="595372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Enseignements à en tirer ?</a:t>
            </a:r>
            <a:endParaRPr lang="fr-B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44"/>
            <a:ext cx="5832648" cy="34587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75857"/>
            <a:ext cx="5904656" cy="13613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26747"/>
          <a:stretch/>
        </p:blipFill>
        <p:spPr>
          <a:xfrm>
            <a:off x="72048" y="4837231"/>
            <a:ext cx="5652080" cy="194803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6084168" y="332656"/>
            <a:ext cx="3074268" cy="3384376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482031" cy="65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7086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55534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772816"/>
            <a:ext cx="7887729" cy="424847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02" y="1988840"/>
            <a:ext cx="7525455" cy="35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6" y="1916832"/>
            <a:ext cx="84732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38FD5D64-59DB-43FC-80DF-F861E667C840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Au menu de cette rencontre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0A7BBF-ED87-4C2A-8953-31C92EFF2AF9}"/>
              </a:ext>
            </a:extLst>
          </p:cNvPr>
          <p:cNvSpPr txBox="1"/>
          <p:nvPr/>
        </p:nvSpPr>
        <p:spPr>
          <a:xfrm>
            <a:off x="692227" y="256490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 smtClean="0"/>
              <a:t>Suites du projet « aire de covoiturage » à Gouvy 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800" dirty="0" smtClean="0"/>
              <a:t>Sensibilisation des citoyens </a:t>
            </a:r>
            <a:r>
              <a:rPr lang="fr-BE" sz="2800" dirty="0"/>
              <a:t>au </a:t>
            </a:r>
            <a:r>
              <a:rPr lang="fr-BE" sz="2800" dirty="0" smtClean="0"/>
              <a:t>covoiturage</a:t>
            </a:r>
            <a:endParaRPr lang="fr-BE" sz="2800" dirty="0"/>
          </a:p>
          <a:p>
            <a:pPr marL="514350" lvl="0" indent="-514350">
              <a:buFont typeface="+mj-lt"/>
              <a:buAutoNum type="arabicPeriod"/>
            </a:pPr>
            <a:r>
              <a:rPr lang="fr-BE" sz="2800" dirty="0" smtClean="0"/>
              <a:t>Sensibilisation des entreprises au covoiturage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 smtClean="0"/>
              <a:t>Divers</a:t>
            </a: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541B7C-42D1-4E91-B21F-45F00CE2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486444"/>
            <a:ext cx="3969099" cy="10393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A66635-E111-441A-88EE-79C98C136AB3}"/>
              </a:ext>
            </a:extLst>
          </p:cNvPr>
          <p:cNvSpPr txBox="1"/>
          <p:nvPr/>
        </p:nvSpPr>
        <p:spPr>
          <a:xfrm>
            <a:off x="898393" y="6325289"/>
            <a:ext cx="267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DBA"/>
                </a:solidFill>
              </a:rPr>
              <a:t>Fin de la réunion : 22h</a:t>
            </a:r>
            <a:endParaRPr lang="fr-BE" sz="2000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60848"/>
            <a:ext cx="5896372" cy="375296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887" y="6075835"/>
            <a:ext cx="812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3"/>
              </a:rPr>
              <a:t>https://</a:t>
            </a:r>
            <a:r>
              <a:rPr lang="fr-BE" dirty="0" smtClean="0">
                <a:hlinkClick r:id="rId3"/>
              </a:rPr>
              <a:t>www.fernelmont.be/ma-commune/services-communaux/mobilite/covoiturage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6" y="1700808"/>
            <a:ext cx="8424936" cy="495851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04656" cy="49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0" y="2132856"/>
            <a:ext cx="9035950" cy="32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43112"/>
            <a:ext cx="81438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52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519220" cy="455664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2551455" cy="53465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764704"/>
            <a:ext cx="2592288" cy="5383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001" y="720391"/>
            <a:ext cx="257777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868"/>
          <a:stretch/>
        </p:blipFill>
        <p:spPr>
          <a:xfrm>
            <a:off x="683568" y="643743"/>
            <a:ext cx="3384376" cy="56655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76672"/>
            <a:ext cx="2769492" cy="52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132856"/>
            <a:ext cx="864096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A</a:t>
            </a:r>
            <a:r>
              <a:rPr lang="fr-BE" sz="2400" b="1" dirty="0" err="1">
                <a:solidFill>
                  <a:srgbClr val="FF0000"/>
                </a:solidFill>
                <a:cs typeface="Calibri Light" panose="020F0302020204030204" pitchFamily="34" charset="0"/>
              </a:rPr>
              <a:t>rticle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 dans la Vie communale ? Témoignage d’une personne qui fait déjà du covoiturage régulièrement à partir de Gouvy 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Autre expérience inspirante ailleurs en milieu rural </a:t>
            </a: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Incitation à l’utilisation de </a:t>
            </a:r>
            <a:r>
              <a:rPr lang="fr-FR" sz="2400" b="1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Blabla</a:t>
            </a: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daily</a:t>
            </a:r>
            <a:r>
              <a:rPr lang="fr-FR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Publication FB page Gouvy des trajets des </a:t>
            </a:r>
            <a:r>
              <a:rPr lang="fr-FR" sz="2400" b="1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Gouvions</a:t>
            </a:r>
            <a:r>
              <a:rPr lang="fr-FR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?</a:t>
            </a:r>
            <a:endParaRPr lang="fr-FR" sz="2400" b="1" dirty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8 personnes aimeraient être tenus au courant : les réunir avec le GT ? </a:t>
            </a:r>
            <a:endParaRPr lang="fr-BE" sz="2400" b="1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Lancer une rencontre / apéro pour faire la promotion de l’autopartage ?</a:t>
            </a:r>
            <a:endParaRPr lang="fr-BE" sz="2400" b="1" dirty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</a:pPr>
            <a:endParaRPr lang="fr-BE" sz="2000" b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63" y="1477040"/>
            <a:ext cx="7802348" cy="380519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r-FR" sz="2400" dirty="0">
                <a:solidFill>
                  <a:srgbClr val="00ADBA"/>
                </a:solidFill>
              </a:rPr>
              <a:t>Communication, ce qui a été réalisé: </a:t>
            </a:r>
          </a:p>
          <a:p>
            <a:pPr marL="457200" lvl="1" indent="0">
              <a:buNone/>
            </a:pPr>
            <a:endParaRPr lang="fr-FR" sz="2400" dirty="0">
              <a:solidFill>
                <a:srgbClr val="00ADB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Parution dans la Vie communale (fin </a:t>
            </a:r>
            <a:r>
              <a:rPr lang="fr-FR" sz="2000"/>
              <a:t>mai 2022)</a:t>
            </a:r>
            <a:endParaRPr lang="fr-FR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Mise en ligne fin juin sur le site « Je participe à </a:t>
            </a:r>
            <a:r>
              <a:rPr lang="fr-FR" sz="2000" dirty="0" err="1"/>
              <a:t>Gouvy</a:t>
            </a:r>
            <a:r>
              <a:rPr lang="fr-FR" sz="2000" dirty="0"/>
              <a:t> 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Mail aux membres du GT et de la CLDR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Diffusion de l’information via : </a:t>
            </a:r>
          </a:p>
          <a:p>
            <a:pPr lvl="2"/>
            <a:r>
              <a:rPr lang="fr-FR" sz="1600" dirty="0"/>
              <a:t>page FB « je participe à </a:t>
            </a:r>
            <a:r>
              <a:rPr lang="fr-FR" sz="1600" dirty="0" err="1"/>
              <a:t>Gouvy</a:t>
            </a:r>
            <a:r>
              <a:rPr lang="fr-FR" sz="1600" dirty="0"/>
              <a:t> » </a:t>
            </a:r>
          </a:p>
          <a:p>
            <a:pPr lvl="2"/>
            <a:r>
              <a:rPr lang="fr-FR" sz="1600" dirty="0"/>
              <a:t>page FB de la commune de </a:t>
            </a:r>
            <a:r>
              <a:rPr lang="fr-FR" sz="1600" dirty="0" err="1"/>
              <a:t>Gouvy</a:t>
            </a:r>
            <a:endParaRPr lang="fr-FR" sz="1600" dirty="0"/>
          </a:p>
          <a:p>
            <a:pPr lvl="2"/>
            <a:r>
              <a:rPr lang="fr-FR" sz="1600" dirty="0"/>
              <a:t>site communal</a:t>
            </a:r>
          </a:p>
          <a:p>
            <a:pPr marL="449263" lvl="2" indent="352425"/>
            <a:r>
              <a:rPr lang="fr-FR" sz="2000" dirty="0"/>
              <a:t>Quelques affiches ont été placées à différents endroits</a:t>
            </a:r>
          </a:p>
          <a:p>
            <a:pPr marL="449263" lvl="2" indent="352425"/>
            <a:r>
              <a:rPr lang="fr-FR" sz="2000" dirty="0"/>
              <a:t>Diffusion de l’info lors de la journée des associations et de la mobilité du dimanche 18 septembre</a:t>
            </a:r>
          </a:p>
          <a:p>
            <a:pPr lvl="2"/>
            <a:endParaRPr lang="fr-FR" sz="1600" dirty="0"/>
          </a:p>
          <a:p>
            <a:pPr marL="914400" lvl="2" indent="0">
              <a:buNone/>
            </a:pPr>
            <a:endParaRPr lang="fr-FR" sz="20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57200" lvl="1" indent="0">
              <a:buNone/>
            </a:pPr>
            <a:endParaRPr lang="fr-BE" sz="3600" dirty="0">
              <a:solidFill>
                <a:srgbClr val="00ADBA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46F8B83-60D9-402A-94BA-EFA8DF108C29}"/>
              </a:ext>
            </a:extLst>
          </p:cNvPr>
          <p:cNvSpPr txBox="1">
            <a:spLocks/>
          </p:cNvSpPr>
          <p:nvPr/>
        </p:nvSpPr>
        <p:spPr>
          <a:xfrm>
            <a:off x="683568" y="189791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ADBA"/>
                </a:solidFill>
              </a:rPr>
              <a:t>Sondage covoiturage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586D01-392D-4D94-8EBC-5DE3E0A8B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82" y="1505327"/>
            <a:ext cx="1853258" cy="26212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E33953-7C2C-43B2-BDD7-FBDF657E3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46" y="5335106"/>
            <a:ext cx="1748046" cy="14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9489-3ADB-4CD3-9AF9-28D6171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6" y="1612427"/>
            <a:ext cx="8121746" cy="232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 </a:t>
            </a:r>
          </a:p>
          <a:p>
            <a:pPr marL="0" indent="0">
              <a:buNone/>
            </a:pPr>
            <a:r>
              <a:rPr lang="fr-BE" sz="2400" dirty="0" smtClean="0">
                <a:latin typeface="+mj-lt"/>
                <a:cs typeface="Calibri Light" panose="020F0302020204030204" pitchFamily="34" charset="0"/>
              </a:rPr>
              <a:t>A </a:t>
            </a:r>
            <a:r>
              <a:rPr lang="fr-BE" sz="2400" dirty="0">
                <a:latin typeface="+mj-lt"/>
                <a:cs typeface="Calibri Light" panose="020F0302020204030204" pitchFamily="34" charset="0"/>
              </a:rPr>
              <a:t>3 reprises des citoyens qui travaillent au Luxembourg, 	nous ont dit que la sensibilisation qui avait le plus d'influence sur le co-voiturage,  c'est celle qui vient des entreprises, car elle met immédiatement des collèges en contact. </a:t>
            </a:r>
          </a:p>
          <a:p>
            <a:pPr marL="0" indent="0">
              <a:buNone/>
            </a:pPr>
            <a:endParaRPr lang="fr-BE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85800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Co-voiturage initié par les entreprises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93305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Par quel moyen motiver les entreprises ? </a:t>
            </a:r>
            <a:r>
              <a:rPr lang="fr-FR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Quels leviers possibles ? </a:t>
            </a:r>
            <a:endParaRPr lang="fr-BE" sz="2400" b="1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</a:p>
          <a:p>
            <a:pPr lvl="1"/>
            <a:r>
              <a:rPr lang="fr-BE" sz="2000" b="1" dirty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Diffusion de notre 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sondage 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(adapté) ?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 </a:t>
            </a:r>
            <a:endParaRPr lang="fr-BE" sz="2400" b="1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marL="0" lvl="1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	Information </a:t>
            </a:r>
            <a:r>
              <a:rPr lang="fr-BE" sz="2400" b="1" dirty="0" err="1">
                <a:solidFill>
                  <a:srgbClr val="FF0000"/>
                </a:solidFill>
                <a:cs typeface="Calibri Light" panose="020F0302020204030204" pitchFamily="34" charset="0"/>
              </a:rPr>
              <a:t>carpool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 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?</a:t>
            </a:r>
          </a:p>
          <a:p>
            <a:pPr marL="2333625" lvl="1" indent="-1438275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Suggestion 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«speed meeting» en entreprise </a:t>
            </a:r>
            <a:r>
              <a:rPr lang="fr-BE" dirty="0">
                <a:solidFill>
                  <a:srgbClr val="FF0000"/>
                </a:solidFill>
                <a:cs typeface="Calibri Light" panose="020F0302020204030204" pitchFamily="34" charset="0"/>
              </a:rPr>
              <a:t>afin de répondre aux interrogations et lever les freins liés au covoiturage pour faciliter les appariements. </a:t>
            </a:r>
          </a:p>
          <a:p>
            <a:pPr marL="0" lvl="1"/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Autre ?</a:t>
            </a:r>
            <a:endParaRPr lang="fr-BE" sz="2400" b="1" dirty="0">
              <a:solidFill>
                <a:srgbClr val="FF0000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95B58-5D26-4B6F-8BA8-61523084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6265"/>
          </a:xfrm>
        </p:spPr>
        <p:txBody>
          <a:bodyPr>
            <a:normAutofit fontScale="90000"/>
          </a:bodyPr>
          <a:lstStyle/>
          <a:p>
            <a:r>
              <a:rPr lang="fr-FR" dirty="0"/>
              <a:t>Des outils existent pour les entreprises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838E3-B782-446E-A5C1-7A00D95E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33656" cy="5192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Carpool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fr-BE" sz="1800" dirty="0"/>
              <a:t>Vous êtes employeur ? Nous vous accompagnons dans la mise en </a:t>
            </a:r>
            <a:r>
              <a:rPr lang="fr-BE" sz="1800" dirty="0" err="1"/>
              <a:t>oeuvre</a:t>
            </a:r>
            <a:r>
              <a:rPr lang="fr-BE" sz="1800" dirty="0"/>
              <a:t> d’une politique de covoiturage réussie. </a:t>
            </a:r>
          </a:p>
          <a:p>
            <a:pPr marL="0" indent="0">
              <a:buNone/>
            </a:pPr>
            <a:endParaRPr lang="fr-BE" sz="800" dirty="0"/>
          </a:p>
          <a:p>
            <a:pPr marL="0" indent="0">
              <a:buNone/>
            </a:pPr>
            <a:r>
              <a:rPr lang="fr-BE" sz="1800" dirty="0">
                <a:solidFill>
                  <a:schemeClr val="accent6">
                    <a:lumMod val="75000"/>
                  </a:schemeClr>
                </a:solidFill>
              </a:rPr>
              <a:t>ORGANISEZ LE COVOITURAGE DANS VOTRE ENTREPRISE</a:t>
            </a:r>
          </a:p>
          <a:p>
            <a:r>
              <a:rPr lang="fr-BE" sz="1800" dirty="0"/>
              <a:t>Améliorez les trajets quotidiens de vos travailleurs.</a:t>
            </a:r>
          </a:p>
          <a:p>
            <a:pPr marL="0" indent="0">
              <a:buNone/>
            </a:pPr>
            <a:r>
              <a:rPr lang="fr-BE" sz="1800" dirty="0"/>
              <a:t>Nos atouts : une expertise de plus de 40 ans, un suivi et des campagnes de communication personnalisés, des outils innovants et des statistiques à intégrer à vos bilans environnementaux.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BIEN-ÊTRE</a:t>
            </a:r>
          </a:p>
          <a:p>
            <a:pPr marL="0" indent="0">
              <a:buNone/>
            </a:pPr>
            <a:r>
              <a:rPr lang="fr-BE" sz="1800" dirty="0"/>
              <a:t>Le covoiturage, c’est moins de stress au volant, plus de convivialité et des économies pour vos travailleurs.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RECRUTEMENT</a:t>
            </a:r>
          </a:p>
          <a:p>
            <a:pPr marL="0" indent="0">
              <a:buNone/>
            </a:pPr>
            <a:r>
              <a:rPr lang="fr-BE" sz="1800" dirty="0"/>
              <a:t>Améliorez votre accessibilité grâce au covoiturage et recrutez des talents dans des zones plus isolées.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AVANTAGES</a:t>
            </a:r>
          </a:p>
          <a:p>
            <a:pPr marL="0" indent="0">
              <a:buNone/>
            </a:pPr>
            <a:r>
              <a:rPr lang="fr-BE" sz="1800" dirty="0"/>
              <a:t>Grâce à notre outil, offrez à vos travailleurs covoitureurs un avantage fiscal et octroyez facilement l’indemnité cycliste.</a:t>
            </a:r>
          </a:p>
        </p:txBody>
      </p:sp>
    </p:spTree>
    <p:extLst>
      <p:ext uri="{BB962C8B-B14F-4D97-AF65-F5344CB8AC3E}">
        <p14:creationId xmlns:p14="http://schemas.microsoft.com/office/powerpoint/2010/main" val="2349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C0E18-3FFE-4BA1-963E-3EA6BBB46595}"/>
              </a:ext>
            </a:extLst>
          </p:cNvPr>
          <p:cNvSpPr/>
          <p:nvPr/>
        </p:nvSpPr>
        <p:spPr>
          <a:xfrm>
            <a:off x="449542" y="404664"/>
            <a:ext cx="82449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UN ACCOMPAGNEMENT SUR MESURE</a:t>
            </a:r>
          </a:p>
          <a:p>
            <a:endParaRPr lang="fr-BE" sz="800" dirty="0"/>
          </a:p>
          <a:p>
            <a:r>
              <a:rPr lang="fr-BE" dirty="0"/>
              <a:t>Suivi évolutif, en fonction des besoins de votre entreprise. </a:t>
            </a:r>
          </a:p>
          <a:p>
            <a:r>
              <a:rPr lang="fr-BE" dirty="0"/>
              <a:t>Mise en place des campagnes de promotion personnalisées, avec animations de terrain et communication digitale pour lancer le covoiturage dans votre entreprise.</a:t>
            </a:r>
          </a:p>
          <a:p>
            <a:endParaRPr lang="fr-BE" sz="800" dirty="0"/>
          </a:p>
          <a:p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Avantages pour vos employés :</a:t>
            </a:r>
          </a:p>
          <a:p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Des économies grâce au partage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possibilité d’obtenir un avantage fiscal supplémentaire pour les trajets covoiturés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Moins de pression sur le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Plus de convivialité dans les trajets quotidiens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Geste en faveur de l’environnement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Avantages pour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Une plateforme dynamique avec plus de 160 000 membres pour plus de </a:t>
            </a:r>
            <a:r>
              <a:rPr lang="fr-BE" dirty="0" err="1"/>
              <a:t>matching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 portail personnalisé avec une url dédiée à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Une vue en temps réel de la mobilité de votre entreprise grâce à des statistiques accessibles à tout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possibilité de pré-enregistrer vos employés pour les aider à trouver plus facilement des partenaires de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Obtenez le label “</a:t>
            </a:r>
            <a:r>
              <a:rPr lang="fr-BE" dirty="0" err="1"/>
              <a:t>Carpool</a:t>
            </a:r>
            <a:r>
              <a:rPr lang="fr-BE" dirty="0"/>
              <a:t> Addict” !</a:t>
            </a:r>
          </a:p>
        </p:txBody>
      </p:sp>
    </p:spTree>
    <p:extLst>
      <p:ext uri="{BB962C8B-B14F-4D97-AF65-F5344CB8AC3E}">
        <p14:creationId xmlns:p14="http://schemas.microsoft.com/office/powerpoint/2010/main" val="36615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00ADBA"/>
                </a:solidFill>
              </a:rPr>
              <a:t>Agenda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2116013"/>
            <a:ext cx="4741987" cy="4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6369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0ADBA"/>
                </a:solidFill>
              </a:rPr>
              <a:t>Merci pour votre participation ! </a:t>
            </a:r>
            <a:r>
              <a:rPr lang="fr-BE" sz="4000" b="1" dirty="0">
                <a:solidFill>
                  <a:srgbClr val="00ADBA"/>
                </a:solidFill>
                <a:sym typeface="Wingdings" panose="05000000000000000000" pitchFamily="2" charset="2"/>
              </a:rPr>
              <a:t> </a:t>
            </a:r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05064"/>
            <a:ext cx="4857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60 % d’entre eux </a:t>
            </a:r>
            <a:r>
              <a:rPr lang="fr-FR" sz="2000" dirty="0"/>
              <a:t>ont déjà eu recours au covoiturage</a:t>
            </a:r>
          </a:p>
          <a:p>
            <a:pPr marL="0" indent="0">
              <a:buNone/>
            </a:pPr>
            <a:r>
              <a:rPr lang="fr-FR" sz="2800" dirty="0"/>
              <a:t>&gt; </a:t>
            </a:r>
            <a:r>
              <a:rPr lang="fr-FR" sz="2800" i="1" dirty="0"/>
              <a:t>Fréquence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B9610E-BD26-4CA9-8C8B-E31DCA82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8575">
            <a:solidFill>
              <a:srgbClr val="00ADBA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DBA"/>
                </a:solidFill>
              </a:rPr>
              <a:t>Sondage : résultats</a:t>
            </a:r>
            <a:endParaRPr lang="fr-BE" dirty="0"/>
          </a:p>
        </p:txBody>
      </p:sp>
      <p:pic>
        <p:nvPicPr>
          <p:cNvPr id="6" name="Image 5" descr="C:\Users\c.weber\AppData\Local\Microsoft\Windows\INetCache\Content.MSO\388522F3.tmp">
            <a:extLst>
              <a:ext uri="{FF2B5EF4-FFF2-40B4-BE49-F238E27FC236}">
                <a16:creationId xmlns:a16="http://schemas.microsoft.com/office/drawing/2014/main" id="{CC3E0CA1-4C2B-4A11-94FD-2E1E34D24A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3067" r="49074"/>
          <a:stretch/>
        </p:blipFill>
        <p:spPr bwMode="auto">
          <a:xfrm>
            <a:off x="2414167" y="3064313"/>
            <a:ext cx="3312370" cy="337038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80ACE8-4E48-4AA4-A4CF-0764EC095509}"/>
              </a:ext>
            </a:extLst>
          </p:cNvPr>
          <p:cNvSpPr txBox="1"/>
          <p:nvPr/>
        </p:nvSpPr>
        <p:spPr>
          <a:xfrm>
            <a:off x="5073649" y="382612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Plusieurs fois par mois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4FEFA7-913F-4FB6-A93C-399428660569}"/>
              </a:ext>
            </a:extLst>
          </p:cNvPr>
          <p:cNvSpPr txBox="1"/>
          <p:nvPr/>
        </p:nvSpPr>
        <p:spPr>
          <a:xfrm>
            <a:off x="5136453" y="47676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les jours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CE1F27-10F0-401E-BF28-FABA67996D33}"/>
              </a:ext>
            </a:extLst>
          </p:cNvPr>
          <p:cNvSpPr txBox="1"/>
          <p:nvPr/>
        </p:nvSpPr>
        <p:spPr>
          <a:xfrm>
            <a:off x="4720832" y="557574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Plusieurs fois par semaine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156A77-3EE6-4349-A587-403B152B30B6}"/>
              </a:ext>
            </a:extLst>
          </p:cNvPr>
          <p:cNvSpPr txBox="1"/>
          <p:nvPr/>
        </p:nvSpPr>
        <p:spPr>
          <a:xfrm>
            <a:off x="683568" y="45568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par semaine</a:t>
            </a:r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1B60BE-8957-4EF5-92B0-87BF971EC43E}"/>
              </a:ext>
            </a:extLst>
          </p:cNvPr>
          <p:cNvSpPr txBox="1"/>
          <p:nvPr/>
        </p:nvSpPr>
        <p:spPr>
          <a:xfrm>
            <a:off x="647564" y="6290410"/>
            <a:ext cx="7452828" cy="400110"/>
          </a:xfrm>
          <a:prstGeom prst="rect">
            <a:avLst/>
          </a:prstGeom>
          <a:solidFill>
            <a:srgbClr val="00ADBA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11 personnes covoiturent déjà entre 1 fois / semaine et tous les jours</a:t>
            </a:r>
            <a:endParaRPr lang="fr-BE" sz="2000" dirty="0">
              <a:solidFill>
                <a:schemeClr val="bg1"/>
              </a:solidFill>
            </a:endParaRPr>
          </a:p>
        </p:txBody>
      </p:sp>
      <p:pic>
        <p:nvPicPr>
          <p:cNvPr id="12" name="Image 11" descr="C:\Users\c.weber\AppData\Local\Microsoft\Windows\INetCache\Content.MSO\933627DD.tmp">
            <a:extLst>
              <a:ext uri="{FF2B5EF4-FFF2-40B4-BE49-F238E27FC236}">
                <a16:creationId xmlns:a16="http://schemas.microsoft.com/office/drawing/2014/main" id="{AAC1DF5A-9269-46B5-B6BD-AF3A0453420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2231" r="52196" b="-904"/>
          <a:stretch/>
        </p:blipFill>
        <p:spPr bwMode="auto">
          <a:xfrm>
            <a:off x="7457136" y="1001520"/>
            <a:ext cx="1584176" cy="1702548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4FC87A5-4AD9-44CC-B356-A2C513DD9960}"/>
              </a:ext>
            </a:extLst>
          </p:cNvPr>
          <p:cNvSpPr txBox="1"/>
          <p:nvPr/>
        </p:nvSpPr>
        <p:spPr>
          <a:xfrm>
            <a:off x="8515101" y="2283650"/>
            <a:ext cx="7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OUI</a:t>
            </a:r>
            <a:endParaRPr lang="fr-B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E75294-9EAF-4722-9416-6433F947803A}"/>
              </a:ext>
            </a:extLst>
          </p:cNvPr>
          <p:cNvSpPr txBox="1"/>
          <p:nvPr/>
        </p:nvSpPr>
        <p:spPr>
          <a:xfrm>
            <a:off x="8028384" y="803211"/>
            <a:ext cx="7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4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6BD76AB-9D0C-4F19-90AD-22A434DEE545}"/>
              </a:ext>
            </a:extLst>
          </p:cNvPr>
          <p:cNvSpPr/>
          <p:nvPr/>
        </p:nvSpPr>
        <p:spPr>
          <a:xfrm>
            <a:off x="1619672" y="3074449"/>
            <a:ext cx="864096" cy="5705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Destinations 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B9610E-BD26-4CA9-8C8B-E31DCA82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8575">
            <a:solidFill>
              <a:srgbClr val="00ADBA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DBA"/>
                </a:solidFill>
              </a:rPr>
              <a:t>Sondage : résultats</a:t>
            </a:r>
            <a:endParaRPr lang="fr-BE" dirty="0"/>
          </a:p>
        </p:txBody>
      </p:sp>
      <p:pic>
        <p:nvPicPr>
          <p:cNvPr id="12" name="Image 11" descr="C:\Users\c.weber\AppData\Local\Microsoft\Windows\INetCache\Content.MSO\A2B4CC79.tmp">
            <a:extLst>
              <a:ext uri="{FF2B5EF4-FFF2-40B4-BE49-F238E27FC236}">
                <a16:creationId xmlns:a16="http://schemas.microsoft.com/office/drawing/2014/main" id="{73F1483A-538C-47B7-819E-B15917B46B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 bwMode="auto">
          <a:xfrm>
            <a:off x="573630" y="2200331"/>
            <a:ext cx="8229599" cy="418003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76D5DA5-E1EB-4518-AE36-9D1F233DF61A}"/>
              </a:ext>
            </a:extLst>
          </p:cNvPr>
          <p:cNvSpPr/>
          <p:nvPr/>
        </p:nvSpPr>
        <p:spPr>
          <a:xfrm>
            <a:off x="1475656" y="2782903"/>
            <a:ext cx="288032" cy="2825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A575101-7C2B-4C29-86D5-F22020BBC1EF}"/>
              </a:ext>
            </a:extLst>
          </p:cNvPr>
          <p:cNvSpPr/>
          <p:nvPr/>
        </p:nvSpPr>
        <p:spPr>
          <a:xfrm>
            <a:off x="319027" y="4240051"/>
            <a:ext cx="283921" cy="2825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8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17049"/>
            <a:ext cx="82296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Motivations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highlight>
                  <a:srgbClr val="00ADBA"/>
                </a:highlight>
              </a:rPr>
              <a:t>Gain d’argent et respect de l’environnement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B9610E-BD26-4CA9-8C8B-E31DCA82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8575">
            <a:solidFill>
              <a:srgbClr val="00ADBA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DBA"/>
                </a:solidFill>
              </a:rPr>
              <a:t>Sondage : résultats</a:t>
            </a:r>
            <a:endParaRPr lang="fr-BE" dirty="0"/>
          </a:p>
        </p:txBody>
      </p:sp>
      <p:pic>
        <p:nvPicPr>
          <p:cNvPr id="8" name="Image 7" descr="C:\Users\c.weber\AppData\Local\Microsoft\Windows\INetCache\Content.MSO\E00A7F24.tmp">
            <a:extLst>
              <a:ext uri="{FF2B5EF4-FFF2-40B4-BE49-F238E27FC236}">
                <a16:creationId xmlns:a16="http://schemas.microsoft.com/office/drawing/2014/main" id="{65952AD8-B250-4F0D-8E81-56A1061A83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120680" cy="37224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956BB6-DF27-4EBE-88A5-B5BDAB461BA8}"/>
              </a:ext>
            </a:extLst>
          </p:cNvPr>
          <p:cNvSpPr txBox="1"/>
          <p:nvPr/>
        </p:nvSpPr>
        <p:spPr>
          <a:xfrm>
            <a:off x="6801703" y="3603931"/>
            <a:ext cx="23762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/>
              <a:t>APPLICATIONS covoiturage</a:t>
            </a:r>
          </a:p>
          <a:p>
            <a:r>
              <a:rPr lang="fr-FR" dirty="0"/>
              <a:t>Aucune personne n’utilise d’application de covoiturage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BE" dirty="0"/>
          </a:p>
        </p:txBody>
      </p:sp>
      <p:pic>
        <p:nvPicPr>
          <p:cNvPr id="7" name="Graphique 6" descr="Smartphone">
            <a:extLst>
              <a:ext uri="{FF2B5EF4-FFF2-40B4-BE49-F238E27FC236}">
                <a16:creationId xmlns:a16="http://schemas.microsoft.com/office/drawing/2014/main" id="{2AB5E842-40FA-4621-8166-5FDD799F9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80312" y="5459520"/>
            <a:ext cx="914400" cy="914400"/>
          </a:xfrm>
          <a:prstGeom prst="rect">
            <a:avLst/>
          </a:prstGeom>
        </p:spPr>
      </p:pic>
      <p:pic>
        <p:nvPicPr>
          <p:cNvPr id="10" name="Graphique 9" descr="Fermer">
            <a:extLst>
              <a:ext uri="{FF2B5EF4-FFF2-40B4-BE49-F238E27FC236}">
                <a16:creationId xmlns:a16="http://schemas.microsoft.com/office/drawing/2014/main" id="{906EC7C3-4E0A-4E1D-B5C0-38CD8770F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96309" y="5575517"/>
            <a:ext cx="682406" cy="6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A2BE4-47D0-4A1B-A126-8A10327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87" y="192642"/>
            <a:ext cx="8136904" cy="1143000"/>
          </a:xfrm>
          <a:ln w="28575">
            <a:solidFill>
              <a:srgbClr val="00ADBA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DBA"/>
                </a:solidFill>
              </a:rPr>
              <a:t>Sondage : résultats</a:t>
            </a:r>
            <a:endParaRPr lang="fr-BE" dirty="0"/>
          </a:p>
        </p:txBody>
      </p:sp>
      <p:pic>
        <p:nvPicPr>
          <p:cNvPr id="7" name="Image 6" descr="C:\Users\c.weber\AppData\Local\Microsoft\Windows\INetCache\Content.MSO\54FB935F.tmp">
            <a:extLst>
              <a:ext uri="{FF2B5EF4-FFF2-40B4-BE49-F238E27FC236}">
                <a16:creationId xmlns:a16="http://schemas.microsoft.com/office/drawing/2014/main" id="{2C479637-DE7F-46C2-8D62-C41C4F3871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4239" r="26402" b="2700"/>
          <a:stretch/>
        </p:blipFill>
        <p:spPr bwMode="auto">
          <a:xfrm>
            <a:off x="618687" y="1916832"/>
            <a:ext cx="4961425" cy="252028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35B142-26A3-4006-86D4-EAF462DC3BE6}"/>
              </a:ext>
            </a:extLst>
          </p:cNvPr>
          <p:cNvSpPr txBox="1"/>
          <p:nvPr/>
        </p:nvSpPr>
        <p:spPr>
          <a:xfrm>
            <a:off x="3870031" y="3637158"/>
            <a:ext cx="14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(4 personnes)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9D3396-F2B4-485D-8173-341E9C1CDBEF}"/>
              </a:ext>
            </a:extLst>
          </p:cNvPr>
          <p:cNvSpPr txBox="1"/>
          <p:nvPr/>
        </p:nvSpPr>
        <p:spPr>
          <a:xfrm>
            <a:off x="618687" y="245057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(6 personnes)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AAE175-E066-442C-AA98-342F4E7796F0}"/>
              </a:ext>
            </a:extLst>
          </p:cNvPr>
          <p:cNvSpPr txBox="1"/>
          <p:nvPr/>
        </p:nvSpPr>
        <p:spPr>
          <a:xfrm>
            <a:off x="136991" y="2450579"/>
            <a:ext cx="7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NON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670A9E-3731-468C-81F7-3E958A7AD8B2}"/>
              </a:ext>
            </a:extLst>
          </p:cNvPr>
          <p:cNvSpPr txBox="1"/>
          <p:nvPr/>
        </p:nvSpPr>
        <p:spPr>
          <a:xfrm>
            <a:off x="3469537" y="3637158"/>
            <a:ext cx="7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OUI</a:t>
            </a:r>
            <a:endParaRPr lang="fr-BE" dirty="0"/>
          </a:p>
        </p:txBody>
      </p:sp>
      <p:pic>
        <p:nvPicPr>
          <p:cNvPr id="11" name="Image 10" descr="C:\Users\c.weber\AppData\Local\Microsoft\Windows\INetCache\Content.MSO\48EBD3C5.tmp">
            <a:extLst>
              <a:ext uri="{FF2B5EF4-FFF2-40B4-BE49-F238E27FC236}">
                <a16:creationId xmlns:a16="http://schemas.microsoft.com/office/drawing/2014/main" id="{A44D2C93-D09E-49EE-8859-FDF76F3BFD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r="438"/>
          <a:stretch/>
        </p:blipFill>
        <p:spPr bwMode="auto">
          <a:xfrm>
            <a:off x="2771800" y="4591382"/>
            <a:ext cx="5355569" cy="206019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D98B92-2F60-4D61-A51F-0FFA1155C28B}"/>
              </a:ext>
            </a:extLst>
          </p:cNvPr>
          <p:cNvSpPr/>
          <p:nvPr/>
        </p:nvSpPr>
        <p:spPr>
          <a:xfrm>
            <a:off x="2567425" y="6405741"/>
            <a:ext cx="5983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highlight>
                  <a:srgbClr val="00ADBA"/>
                </a:highlight>
              </a:rPr>
              <a:t>Gain d’argent /respect de l’environnement/ convivialité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7B558-79B6-4D37-8C91-B2114F3C5F1D}"/>
              </a:ext>
            </a:extLst>
          </p:cNvPr>
          <p:cNvSpPr/>
          <p:nvPr/>
        </p:nvSpPr>
        <p:spPr>
          <a:xfrm>
            <a:off x="179572" y="4860448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/>
              <a:t>Motivations </a:t>
            </a:r>
            <a:r>
              <a:rPr lang="fr-FR" sz="3200" dirty="0"/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5B645-338A-4949-844D-A799BC63FC8B}"/>
              </a:ext>
            </a:extLst>
          </p:cNvPr>
          <p:cNvSpPr/>
          <p:nvPr/>
        </p:nvSpPr>
        <p:spPr>
          <a:xfrm>
            <a:off x="13624" y="1361749"/>
            <a:ext cx="8511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/>
              <a:t>Envisagez-vous de faire du covoiturage à l’avenir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09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197" y="1124744"/>
            <a:ext cx="8229600" cy="597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endParaRPr lang="fr-BE" sz="1400" dirty="0"/>
          </a:p>
          <a:p>
            <a:pPr marL="0" indent="0">
              <a:buNone/>
            </a:pPr>
            <a:r>
              <a:rPr lang="fr-FR" sz="2400" b="1" u="sng" dirty="0"/>
              <a:t>S</a:t>
            </a:r>
            <a:r>
              <a:rPr lang="fr-BE" sz="2400" b="1" u="sng" dirty="0" err="1"/>
              <a:t>uggestions</a:t>
            </a:r>
            <a:r>
              <a:rPr lang="fr-BE" sz="2400" b="1" dirty="0"/>
              <a:t> : </a:t>
            </a:r>
          </a:p>
          <a:p>
            <a:pPr marL="0" indent="0">
              <a:buNone/>
            </a:pPr>
            <a:endParaRPr lang="fr-BE" sz="1400" dirty="0"/>
          </a:p>
          <a:p>
            <a:pPr marL="0" indent="0">
              <a:buNone/>
            </a:pPr>
            <a:r>
              <a:rPr lang="fr-FR" dirty="0"/>
              <a:t>Transports en commun + fréquents (2x)</a:t>
            </a:r>
          </a:p>
          <a:p>
            <a:pPr marL="0" indent="0">
              <a:buNone/>
            </a:pPr>
            <a:r>
              <a:rPr lang="fr-FR" dirty="0"/>
              <a:t>Aires de covoiturage bien équipées (3x)</a:t>
            </a:r>
          </a:p>
          <a:p>
            <a:pPr marL="0" indent="0">
              <a:buNone/>
            </a:pPr>
            <a:r>
              <a:rPr lang="fr-FR" dirty="0" err="1"/>
              <a:t>Etre</a:t>
            </a:r>
            <a:r>
              <a:rPr lang="fr-FR" dirty="0"/>
              <a:t> mis en relation avec d’autres (1x)</a:t>
            </a:r>
          </a:p>
          <a:p>
            <a:pPr marL="0" indent="0">
              <a:buNone/>
            </a:pPr>
            <a:r>
              <a:rPr lang="fr-FR" dirty="0"/>
              <a:t>Amélioration des voies lentes (1x)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BE" sz="2400" b="1" u="sng" dirty="0"/>
              <a:t>Question</a:t>
            </a:r>
            <a:r>
              <a:rPr lang="fr-BE" sz="2400" b="1" dirty="0"/>
              <a:t> :</a:t>
            </a:r>
          </a:p>
          <a:p>
            <a:pPr marL="0" indent="0">
              <a:buNone/>
            </a:pPr>
            <a:r>
              <a:rPr lang="fr-BE" sz="2400" dirty="0"/>
              <a:t>Y a t il une plateforme pour pouvoir faire du covoiturage ? si oui laquelle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B9610E-BD26-4CA9-8C8B-E31DCA82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ADBA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ADBA"/>
                </a:solidFill>
              </a:rPr>
              <a:t>Sondage : résultats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81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47CA-1501-4ACF-915D-9513B5053690}"/>
              </a:ext>
            </a:extLst>
          </p:cNvPr>
          <p:cNvSpPr/>
          <p:nvPr/>
        </p:nvSpPr>
        <p:spPr>
          <a:xfrm>
            <a:off x="899592" y="1052736"/>
            <a:ext cx="7488832" cy="4524315"/>
          </a:xfrm>
          <a:prstGeom prst="rect">
            <a:avLst/>
          </a:prstGeom>
          <a:solidFill>
            <a:srgbClr val="00ADBA"/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3200" dirty="0">
                <a:solidFill>
                  <a:schemeClr val="bg1"/>
                </a:solidFill>
                <a:latin typeface="Bell MT" panose="02020503060305020303" pitchFamily="18" charset="0"/>
              </a:rPr>
              <a:t>Les infrastructures dédiées (aires de stationnement pour le covoiturage) amélioreront à la fois l’usage et la visibilité du covoiturage. </a:t>
            </a:r>
            <a:endParaRPr lang="fr-BE" sz="32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endParaRPr lang="fr-BE" sz="32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3200" dirty="0">
                <a:solidFill>
                  <a:schemeClr val="bg1"/>
                </a:solidFill>
                <a:latin typeface="Bell MT" panose="02020503060305020303" pitchFamily="18" charset="0"/>
              </a:rPr>
              <a:t>La communication et la sensibilisation sur le covoiturage permettent de lever les freins psychologiques à son utilisation et encouragent le passage à l’acte.</a:t>
            </a:r>
          </a:p>
        </p:txBody>
      </p:sp>
    </p:spTree>
    <p:extLst>
      <p:ext uri="{BB962C8B-B14F-4D97-AF65-F5344CB8AC3E}">
        <p14:creationId xmlns:p14="http://schemas.microsoft.com/office/powerpoint/2010/main" val="1442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1618</Words>
  <Application>Microsoft Office PowerPoint</Application>
  <PresentationFormat>Affichage à l'écran (4:3)</PresentationFormat>
  <Paragraphs>181</Paragraphs>
  <Slides>34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Bell MT</vt:lpstr>
      <vt:lpstr>Calibri</vt:lpstr>
      <vt:lpstr>Calibri Light</vt:lpstr>
      <vt:lpstr>Courier New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Sondage : résultats</vt:lpstr>
      <vt:lpstr>Sondage : résultats</vt:lpstr>
      <vt:lpstr>Sondage : résultats</vt:lpstr>
      <vt:lpstr>Sondage : résultats</vt:lpstr>
      <vt:lpstr>Sondage : 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outils existent pour les entreprises</vt:lpstr>
      <vt:lpstr>Présentation PowerPoint</vt:lpstr>
      <vt:lpstr>Agenda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 Annick</dc:creator>
  <cp:lastModifiedBy>KLEIN Anne</cp:lastModifiedBy>
  <cp:revision>387</cp:revision>
  <cp:lastPrinted>2022-02-10T14:55:23Z</cp:lastPrinted>
  <dcterms:created xsi:type="dcterms:W3CDTF">2014-01-07T12:49:28Z</dcterms:created>
  <dcterms:modified xsi:type="dcterms:W3CDTF">2023-01-05T12:51:50Z</dcterms:modified>
</cp:coreProperties>
</file>