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65"/>
  </p:notesMasterIdLst>
  <p:handoutMasterIdLst>
    <p:handoutMasterId r:id="rId66"/>
  </p:handoutMasterIdLst>
  <p:sldIdLst>
    <p:sldId id="256" r:id="rId2"/>
    <p:sldId id="257" r:id="rId3"/>
    <p:sldId id="420" r:id="rId4"/>
    <p:sldId id="440" r:id="rId5"/>
    <p:sldId id="441" r:id="rId6"/>
    <p:sldId id="442" r:id="rId7"/>
    <p:sldId id="459" r:id="rId8"/>
    <p:sldId id="443" r:id="rId9"/>
    <p:sldId id="439" r:id="rId10"/>
    <p:sldId id="423" r:id="rId11"/>
    <p:sldId id="445" r:id="rId12"/>
    <p:sldId id="447" r:id="rId13"/>
    <p:sldId id="448" r:id="rId14"/>
    <p:sldId id="449" r:id="rId15"/>
    <p:sldId id="450" r:id="rId16"/>
    <p:sldId id="451" r:id="rId17"/>
    <p:sldId id="452" r:id="rId18"/>
    <p:sldId id="453" r:id="rId19"/>
    <p:sldId id="454" r:id="rId20"/>
    <p:sldId id="455" r:id="rId21"/>
    <p:sldId id="456" r:id="rId22"/>
    <p:sldId id="397" r:id="rId23"/>
    <p:sldId id="446" r:id="rId24"/>
    <p:sldId id="444" r:id="rId25"/>
    <p:sldId id="400" r:id="rId26"/>
    <p:sldId id="398" r:id="rId27"/>
    <p:sldId id="457" r:id="rId28"/>
    <p:sldId id="460" r:id="rId29"/>
    <p:sldId id="461" r:id="rId30"/>
    <p:sldId id="376" r:id="rId31"/>
    <p:sldId id="438" r:id="rId32"/>
    <p:sldId id="267" r:id="rId33"/>
    <p:sldId id="269" r:id="rId34"/>
    <p:sldId id="458" r:id="rId35"/>
    <p:sldId id="384" r:id="rId36"/>
    <p:sldId id="387" r:id="rId37"/>
    <p:sldId id="422" r:id="rId38"/>
    <p:sldId id="421" r:id="rId39"/>
    <p:sldId id="411" r:id="rId40"/>
    <p:sldId id="413" r:id="rId41"/>
    <p:sldId id="415" r:id="rId42"/>
    <p:sldId id="417" r:id="rId43"/>
    <p:sldId id="416" r:id="rId44"/>
    <p:sldId id="380" r:id="rId45"/>
    <p:sldId id="379" r:id="rId46"/>
    <p:sldId id="386" r:id="rId47"/>
    <p:sldId id="362" r:id="rId48"/>
    <p:sldId id="403" r:id="rId49"/>
    <p:sldId id="419" r:id="rId50"/>
    <p:sldId id="405" r:id="rId51"/>
    <p:sldId id="408" r:id="rId52"/>
    <p:sldId id="409" r:id="rId53"/>
    <p:sldId id="410" r:id="rId54"/>
    <p:sldId id="260" r:id="rId55"/>
    <p:sldId id="261" r:id="rId56"/>
    <p:sldId id="401" r:id="rId57"/>
    <p:sldId id="402" r:id="rId58"/>
    <p:sldId id="259" r:id="rId59"/>
    <p:sldId id="258" r:id="rId60"/>
    <p:sldId id="263" r:id="rId61"/>
    <p:sldId id="262" r:id="rId62"/>
    <p:sldId id="264" r:id="rId63"/>
    <p:sldId id="265" r:id="rId64"/>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BA"/>
    <a:srgbClr val="FFFFFF"/>
    <a:srgbClr val="F9F7F5"/>
    <a:srgbClr val="FFFF9B"/>
    <a:srgbClr val="F7F7F7"/>
    <a:srgbClr val="F6F6F6"/>
    <a:srgbClr val="EEEEEE"/>
    <a:srgbClr val="4F81BD"/>
    <a:srgbClr val="C0B5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14" autoAdjust="0"/>
    <p:restoredTop sz="95268" autoAdjust="0"/>
  </p:normalViewPr>
  <p:slideViewPr>
    <p:cSldViewPr>
      <p:cViewPr varScale="1">
        <p:scale>
          <a:sx n="84" d="100"/>
          <a:sy n="84" d="100"/>
        </p:scale>
        <p:origin x="1171" y="82"/>
      </p:cViewPr>
      <p:guideLst>
        <p:guide orient="horz" pos="211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61EABD3-29B0-4A3C-8B35-BFE8D34B4B15}" type="datetimeFigureOut">
              <a:rPr lang="fr-BE" smtClean="0"/>
              <a:t>29-09-22</a:t>
            </a:fld>
            <a:endParaRPr lang="fr-BE"/>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08C7A61-617B-43C6-B437-09C03DA60B17}" type="slidenum">
              <a:rPr lang="fr-BE" smtClean="0"/>
              <a:t>‹N°›</a:t>
            </a:fld>
            <a:endParaRPr lang="fr-BE"/>
          </a:p>
        </p:txBody>
      </p:sp>
    </p:spTree>
    <p:extLst>
      <p:ext uri="{BB962C8B-B14F-4D97-AF65-F5344CB8AC3E}">
        <p14:creationId xmlns:p14="http://schemas.microsoft.com/office/powerpoint/2010/main" val="2788447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0FBED36-2375-43F3-90BF-7D68E3B4CC12}" type="datetimeFigureOut">
              <a:rPr lang="fr-BE" smtClean="0"/>
              <a:t>29-09-22</a:t>
            </a:fld>
            <a:endParaRPr lang="fr-BE"/>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8F1F4EE-F6DD-4636-A738-294C696DDE4A}" type="slidenum">
              <a:rPr lang="fr-BE" smtClean="0"/>
              <a:t>‹N°›</a:t>
            </a:fld>
            <a:endParaRPr lang="fr-BE"/>
          </a:p>
        </p:txBody>
      </p:sp>
    </p:spTree>
    <p:extLst>
      <p:ext uri="{BB962C8B-B14F-4D97-AF65-F5344CB8AC3E}">
        <p14:creationId xmlns:p14="http://schemas.microsoft.com/office/powerpoint/2010/main" val="624438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uxembourg-belge.be/fr/outils/reglement-challenge.php" TargetMode="External"/><Relationship Id="rId7" Type="http://schemas.openxmlformats.org/officeDocument/2006/relationships/hyperlink" Target="http://www.idelux.b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tel:+32%20497%20519%20184" TargetMode="External"/><Relationship Id="rId5" Type="http://schemas.openxmlformats.org/officeDocument/2006/relationships/hyperlink" Target="tel:+32%2084%20450%20037" TargetMode="External"/><Relationship Id="rId4" Type="http://schemas.openxmlformats.org/officeDocument/2006/relationships/hyperlink" Target="mailto:pascal.micha@idelux.b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cheyenne.berger@fwa.b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8F1F4EE-F6DD-4636-A738-294C696DDE4A}" type="slidenum">
              <a:rPr lang="fr-BE" smtClean="0"/>
              <a:t>1</a:t>
            </a:fld>
            <a:endParaRPr lang="fr-BE"/>
          </a:p>
        </p:txBody>
      </p:sp>
    </p:spTree>
    <p:extLst>
      <p:ext uri="{BB962C8B-B14F-4D97-AF65-F5344CB8AC3E}">
        <p14:creationId xmlns:p14="http://schemas.microsoft.com/office/powerpoint/2010/main" val="2564347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dirty="0"/>
              <a:t>« challenge village propre » ??? </a:t>
            </a:r>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26</a:t>
            </a:fld>
            <a:endParaRPr lang="fr-BE"/>
          </a:p>
        </p:txBody>
      </p:sp>
    </p:spTree>
    <p:extLst>
      <p:ext uri="{BB962C8B-B14F-4D97-AF65-F5344CB8AC3E}">
        <p14:creationId xmlns:p14="http://schemas.microsoft.com/office/powerpoint/2010/main" val="1732655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dirty="0"/>
              <a:t>« challenge village propre » ??? </a:t>
            </a:r>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27</a:t>
            </a:fld>
            <a:endParaRPr lang="fr-BE"/>
          </a:p>
        </p:txBody>
      </p:sp>
    </p:spTree>
    <p:extLst>
      <p:ext uri="{BB962C8B-B14F-4D97-AF65-F5344CB8AC3E}">
        <p14:creationId xmlns:p14="http://schemas.microsoft.com/office/powerpoint/2010/main" val="1888747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dirty="0"/>
              <a:t>« challenge village propre » ??? </a:t>
            </a:r>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28</a:t>
            </a:fld>
            <a:endParaRPr lang="fr-BE"/>
          </a:p>
        </p:txBody>
      </p:sp>
    </p:spTree>
    <p:extLst>
      <p:ext uri="{BB962C8B-B14F-4D97-AF65-F5344CB8AC3E}">
        <p14:creationId xmlns:p14="http://schemas.microsoft.com/office/powerpoint/2010/main" val="3859907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dirty="0"/>
              <a:t>« challenge village propre » ??? </a:t>
            </a:r>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29</a:t>
            </a:fld>
            <a:endParaRPr lang="fr-BE"/>
          </a:p>
        </p:txBody>
      </p:sp>
    </p:spTree>
    <p:extLst>
      <p:ext uri="{BB962C8B-B14F-4D97-AF65-F5344CB8AC3E}">
        <p14:creationId xmlns:p14="http://schemas.microsoft.com/office/powerpoint/2010/main" val="101664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30</a:t>
            </a:fld>
            <a:endParaRPr lang="fr-BE"/>
          </a:p>
        </p:txBody>
      </p:sp>
    </p:spTree>
    <p:extLst>
      <p:ext uri="{BB962C8B-B14F-4D97-AF65-F5344CB8AC3E}">
        <p14:creationId xmlns:p14="http://schemas.microsoft.com/office/powerpoint/2010/main" val="2594348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31</a:t>
            </a:fld>
            <a:endParaRPr lang="fr-BE"/>
          </a:p>
        </p:txBody>
      </p:sp>
    </p:spTree>
    <p:extLst>
      <p:ext uri="{BB962C8B-B14F-4D97-AF65-F5344CB8AC3E}">
        <p14:creationId xmlns:p14="http://schemas.microsoft.com/office/powerpoint/2010/main" val="3457194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32</a:t>
            </a:fld>
            <a:endParaRPr lang="fr-BE"/>
          </a:p>
        </p:txBody>
      </p:sp>
    </p:spTree>
    <p:extLst>
      <p:ext uri="{BB962C8B-B14F-4D97-AF65-F5344CB8AC3E}">
        <p14:creationId xmlns:p14="http://schemas.microsoft.com/office/powerpoint/2010/main" val="11070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33</a:t>
            </a:fld>
            <a:endParaRPr lang="fr-BE"/>
          </a:p>
        </p:txBody>
      </p:sp>
    </p:spTree>
    <p:extLst>
      <p:ext uri="{BB962C8B-B14F-4D97-AF65-F5344CB8AC3E}">
        <p14:creationId xmlns:p14="http://schemas.microsoft.com/office/powerpoint/2010/main" val="2455700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http://www.pureprovince.be/uploads/news/id41/Sensibiliser%20018.pdf </a:t>
            </a:r>
          </a:p>
          <a:p>
            <a:endParaRPr lang="fr-BE" dirty="0"/>
          </a:p>
          <a:p>
            <a:r>
              <a:rPr lang="fr-BE" dirty="0"/>
              <a:t>Pourquoi ne pas organiser cela au</a:t>
            </a:r>
            <a:r>
              <a:rPr lang="fr-BE" baseline="0" dirty="0"/>
              <a:t> sein de la commune en s’inspirant du règlement de la Province ? </a:t>
            </a:r>
          </a:p>
          <a:p>
            <a:endParaRPr lang="fr-BE" baseline="0" dirty="0"/>
          </a:p>
          <a:p>
            <a:r>
              <a:rPr lang="fr-BE" baseline="0" dirty="0"/>
              <a:t>NB : </a:t>
            </a:r>
            <a:r>
              <a:rPr lang="fr-BE" baseline="0" dirty="0" err="1"/>
              <a:t>Bovigny</a:t>
            </a:r>
            <a:r>
              <a:rPr lang="fr-BE" baseline="0" dirty="0"/>
              <a:t>, Courtil, … ont déjà gagné des prix pour la « Province Fleurie ». Concours connu.</a:t>
            </a:r>
          </a:p>
          <a:p>
            <a:endParaRPr lang="fr-BE" baseline="0" dirty="0"/>
          </a:p>
          <a:p>
            <a:r>
              <a:rPr lang="fr-BE" dirty="0"/>
              <a:t>https://www.luxembourg-belge.be/fr/outils/challenge-province-fleurie.php </a:t>
            </a:r>
          </a:p>
        </p:txBody>
      </p:sp>
      <p:sp>
        <p:nvSpPr>
          <p:cNvPr id="4" name="Espace réservé du numéro de diapositive 3"/>
          <p:cNvSpPr>
            <a:spLocks noGrp="1"/>
          </p:cNvSpPr>
          <p:nvPr>
            <p:ph type="sldNum" sz="quarter" idx="10"/>
          </p:nvPr>
        </p:nvSpPr>
        <p:spPr/>
        <p:txBody>
          <a:bodyPr/>
          <a:lstStyle/>
          <a:p>
            <a:fld id="{E8F1F4EE-F6DD-4636-A738-294C696DDE4A}" type="slidenum">
              <a:rPr lang="fr-BE" smtClean="0"/>
              <a:t>35</a:t>
            </a:fld>
            <a:endParaRPr lang="fr-BE"/>
          </a:p>
        </p:txBody>
      </p:sp>
    </p:spTree>
    <p:extLst>
      <p:ext uri="{BB962C8B-B14F-4D97-AF65-F5344CB8AC3E}">
        <p14:creationId xmlns:p14="http://schemas.microsoft.com/office/powerpoint/2010/main" val="418964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https://www.luxembourg-belge.be/fr/detail/inscription-challenge.php</a:t>
            </a:r>
          </a:p>
          <a:p>
            <a:endParaRPr lang="fr-FR" dirty="0"/>
          </a:p>
          <a:p>
            <a:r>
              <a:rPr lang="fr-BE" sz="1200" kern="1200" dirty="0">
                <a:solidFill>
                  <a:schemeClr val="tx1"/>
                </a:solidFill>
                <a:effectLst/>
                <a:latin typeface="+mn-lt"/>
                <a:ea typeface="+mn-ea"/>
                <a:cs typeface="+mn-cs"/>
              </a:rPr>
              <a:t>Mail reçu : </a:t>
            </a:r>
          </a:p>
          <a:p>
            <a:r>
              <a:rPr lang="fr-BE" sz="1200" kern="1200" dirty="0">
                <a:solidFill>
                  <a:schemeClr val="tx1"/>
                </a:solidFill>
                <a:effectLst/>
                <a:latin typeface="+mn-lt"/>
                <a:ea typeface="+mn-ea"/>
                <a:cs typeface="+mn-cs"/>
              </a:rPr>
              <a:t>Le Challenge « Province propre et fleurie » est au départ un chalenge sur le fleurissement des villes et villages organisé par la FTLB.</a:t>
            </a:r>
          </a:p>
          <a:p>
            <a:r>
              <a:rPr lang="fr-BE" sz="1200" kern="1200" dirty="0">
                <a:solidFill>
                  <a:schemeClr val="tx1"/>
                </a:solidFill>
                <a:effectLst/>
                <a:latin typeface="+mn-lt"/>
                <a:ea typeface="+mn-ea"/>
                <a:cs typeface="+mn-cs"/>
              </a:rPr>
              <a:t> Vu le partenariat Pure Province (Province-</a:t>
            </a:r>
            <a:r>
              <a:rPr lang="fr-BE" sz="1200" kern="1200" dirty="0" err="1">
                <a:solidFill>
                  <a:schemeClr val="tx1"/>
                </a:solidFill>
                <a:effectLst/>
                <a:latin typeface="+mn-lt"/>
                <a:ea typeface="+mn-ea"/>
                <a:cs typeface="+mn-cs"/>
              </a:rPr>
              <a:t>Idelux</a:t>
            </a:r>
            <a:r>
              <a:rPr lang="fr-BE" sz="1200" kern="1200" dirty="0">
                <a:solidFill>
                  <a:schemeClr val="tx1"/>
                </a:solidFill>
                <a:effectLst/>
                <a:latin typeface="+mn-lt"/>
                <a:ea typeface="+mn-ea"/>
                <a:cs typeface="+mn-cs"/>
              </a:rPr>
              <a:t>), il nous a semblé utile d’ajouter à ce chalenge le volet propreté.</a:t>
            </a:r>
          </a:p>
          <a:p>
            <a:r>
              <a:rPr lang="fr-BE"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Les localités souhaitant participer au prix de la propreté devaient s’inscrire obligatoirement à l’aide du formulaire « propreté ». </a:t>
            </a:r>
          </a:p>
          <a:p>
            <a:r>
              <a:rPr lang="fr-FR" sz="1200" kern="1200" dirty="0">
                <a:solidFill>
                  <a:schemeClr val="tx1"/>
                </a:solidFill>
                <a:effectLst/>
                <a:latin typeface="+mn-lt"/>
                <a:ea typeface="+mn-ea"/>
                <a:cs typeface="+mn-cs"/>
              </a:rPr>
              <a:t>Il fallait participer au challenge « fleuri » pour pouvoir participer au prix de la propreté.</a:t>
            </a:r>
            <a:endParaRPr lang="fr-BE"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ce prix, l’état de la propreté </a:t>
            </a:r>
            <a:r>
              <a:rPr lang="fr-FR" sz="1200" u="sng" kern="1200" dirty="0">
                <a:solidFill>
                  <a:schemeClr val="tx1"/>
                </a:solidFill>
                <a:effectLst/>
                <a:latin typeface="+mn-lt"/>
                <a:ea typeface="+mn-ea"/>
                <a:cs typeface="+mn-cs"/>
              </a:rPr>
              <a:t>n’était pas le seul critère pris en compte par le jury</a:t>
            </a:r>
            <a:r>
              <a:rPr lang="fr-FR" sz="1200" kern="1200" dirty="0">
                <a:solidFill>
                  <a:schemeClr val="tx1"/>
                </a:solidFill>
                <a:effectLst/>
                <a:latin typeface="+mn-lt"/>
                <a:ea typeface="+mn-ea"/>
                <a:cs typeface="+mn-cs"/>
              </a:rPr>
              <a:t>. Ce jury s’est penché également sur d’autres aspects comme :</a:t>
            </a:r>
            <a:endParaRPr lang="fr-BE"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la sensibilisation des habitants</a:t>
            </a:r>
            <a:r>
              <a:rPr lang="fr-FR" sz="1200" kern="1200" dirty="0">
                <a:solidFill>
                  <a:schemeClr val="tx1"/>
                </a:solidFill>
                <a:effectLst/>
                <a:latin typeface="+mn-lt"/>
                <a:ea typeface="+mn-ea"/>
                <a:cs typeface="+mn-cs"/>
              </a:rPr>
              <a:t> à la propreté  (exemples: panneaux à l’entrée des villages, animations dans les écoles, articles dans la revue communale ou toute action publique,…) ;</a:t>
            </a:r>
            <a:endParaRPr lang="fr-BE"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les initiatives mobilisatrices</a:t>
            </a:r>
            <a:r>
              <a:rPr lang="fr-FR" sz="1200" kern="1200" dirty="0">
                <a:solidFill>
                  <a:schemeClr val="tx1"/>
                </a:solidFill>
                <a:effectLst/>
                <a:latin typeface="+mn-lt"/>
                <a:ea typeface="+mn-ea"/>
                <a:cs typeface="+mn-cs"/>
              </a:rPr>
              <a:t> comme la participation à l’Opération communes et rivières propres, qui invite la population, enfants et adultes, à participer à l’effort de nettoyage et donc à la propreté ;</a:t>
            </a:r>
            <a:endParaRPr lang="fr-BE"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le respect de l’environnement</a:t>
            </a:r>
            <a:r>
              <a:rPr lang="fr-FR" sz="1200" kern="1200" dirty="0">
                <a:solidFill>
                  <a:schemeClr val="tx1"/>
                </a:solidFill>
                <a:effectLst/>
                <a:latin typeface="+mn-lt"/>
                <a:ea typeface="+mn-ea"/>
                <a:cs typeface="+mn-cs"/>
              </a:rPr>
              <a:t>. Qui dit propreté, dit aussi respect de la nature. En réduisant l’utilisation de produits chimiques, en privilégiant les espèces végétales indigènes, vous favorisez la biodiversité et donc un environnement plus propre !</a:t>
            </a:r>
            <a:endParaRPr lang="fr-BE"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Dans le formulaire de candidature, ces données étaient demandées. Le jury (dont je faisais partie) sélectionnait les dossiers de candidatures « intéressants » (critères, …) sur papier et puis partait en tournée pour constater sur le terrain les différentes réalisations.  </a:t>
            </a:r>
          </a:p>
          <a:p>
            <a:r>
              <a:rPr lang="fr-BE" sz="1200" kern="1200" dirty="0">
                <a:solidFill>
                  <a:schemeClr val="tx1"/>
                </a:solidFill>
                <a:effectLst/>
                <a:latin typeface="+mn-lt"/>
                <a:ea typeface="+mn-ea"/>
                <a:cs typeface="+mn-cs"/>
              </a:rPr>
              <a:t> </a:t>
            </a:r>
          </a:p>
          <a:p>
            <a:r>
              <a:rPr lang="fr-BE" sz="1200" kern="1200" dirty="0">
                <a:solidFill>
                  <a:schemeClr val="tx1"/>
                </a:solidFill>
                <a:effectLst/>
                <a:latin typeface="+mn-lt"/>
                <a:ea typeface="+mn-ea"/>
                <a:cs typeface="+mn-cs"/>
              </a:rPr>
              <a:t>Nous avons suivi cela plusieurs années, ensuite le volet </a:t>
            </a:r>
            <a:r>
              <a:rPr lang="fr-BE" sz="1200" kern="1200" dirty="0" err="1">
                <a:solidFill>
                  <a:schemeClr val="tx1"/>
                </a:solidFill>
                <a:effectLst/>
                <a:latin typeface="+mn-lt"/>
                <a:ea typeface="+mn-ea"/>
                <a:cs typeface="+mn-cs"/>
              </a:rPr>
              <a:t>prorète</a:t>
            </a:r>
            <a:r>
              <a:rPr lang="fr-BE" sz="1200" kern="1200" dirty="0">
                <a:solidFill>
                  <a:schemeClr val="tx1"/>
                </a:solidFill>
                <a:effectLst/>
                <a:latin typeface="+mn-lt"/>
                <a:ea typeface="+mn-ea"/>
                <a:cs typeface="+mn-cs"/>
              </a:rPr>
              <a:t> est entré dans le concours « normal » dont le règlement se trouve : </a:t>
            </a:r>
            <a:r>
              <a:rPr lang="fr-BE" sz="1200" u="sng" kern="1200" dirty="0">
                <a:solidFill>
                  <a:schemeClr val="tx1"/>
                </a:solidFill>
                <a:effectLst/>
                <a:latin typeface="+mn-lt"/>
                <a:ea typeface="+mn-ea"/>
                <a:cs typeface="+mn-cs"/>
                <a:hlinkClick r:id="rId3"/>
              </a:rPr>
              <a:t>https://www.luxembourg-belge.be/fr/outils/reglement-challenge.php</a:t>
            </a:r>
            <a:endParaRPr lang="fr-BE"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a:t>
            </a:r>
          </a:p>
          <a:p>
            <a:endParaRPr lang="fr-BE" sz="1200" kern="1200" dirty="0">
              <a:solidFill>
                <a:schemeClr val="tx1"/>
              </a:solidFill>
              <a:effectLst/>
              <a:latin typeface="+mn-lt"/>
              <a:ea typeface="+mn-ea"/>
              <a:cs typeface="+mn-cs"/>
            </a:endParaRPr>
          </a:p>
          <a:p>
            <a:r>
              <a:rPr lang="fr-BE" sz="1200" b="1" kern="1200" dirty="0">
                <a:solidFill>
                  <a:schemeClr val="tx1"/>
                </a:solidFill>
                <a:effectLst/>
                <a:latin typeface="+mn-lt"/>
                <a:ea typeface="+mn-ea"/>
                <a:cs typeface="+mn-cs"/>
              </a:rPr>
              <a:t>Pascal MICHA​</a:t>
            </a:r>
            <a:endParaRPr lang="fr-BE"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Conseiller en Environnement</a:t>
            </a:r>
          </a:p>
          <a:p>
            <a:r>
              <a:rPr lang="fr-BE" sz="1200" kern="1200" dirty="0">
                <a:solidFill>
                  <a:schemeClr val="tx1"/>
                </a:solidFill>
                <a:effectLst/>
                <a:latin typeface="+mn-lt"/>
                <a:ea typeface="+mn-ea"/>
                <a:cs typeface="+mn-cs"/>
              </a:rPr>
              <a:t>IDELUX Environnement</a:t>
            </a:r>
          </a:p>
          <a:p>
            <a:r>
              <a:rPr lang="fr-BE" sz="1200" b="1" u="none" strike="noStrike" kern="1200" dirty="0">
                <a:solidFill>
                  <a:schemeClr val="tx1"/>
                </a:solidFill>
                <a:effectLst/>
                <a:latin typeface="+mn-lt"/>
                <a:ea typeface="+mn-ea"/>
                <a:cs typeface="+mn-cs"/>
                <a:hlinkClick r:id="rId4"/>
              </a:rPr>
              <a:t>pascal.micha@idelux.be</a:t>
            </a:r>
            <a:endParaRPr lang="fr-BE"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Tel : </a:t>
            </a:r>
          </a:p>
          <a:p>
            <a:r>
              <a:rPr lang="fr-BE" sz="1200" u="none" strike="noStrike" kern="1200" dirty="0">
                <a:solidFill>
                  <a:schemeClr val="tx1"/>
                </a:solidFill>
                <a:effectLst/>
                <a:latin typeface="+mn-lt"/>
                <a:ea typeface="+mn-ea"/>
                <a:cs typeface="+mn-cs"/>
                <a:hlinkClick r:id="rId5"/>
              </a:rPr>
              <a:t>+32 84 450 037</a:t>
            </a:r>
            <a:endParaRPr lang="fr-BE"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GSM : </a:t>
            </a:r>
          </a:p>
          <a:p>
            <a:r>
              <a:rPr lang="fr-BE" sz="1200" u="none" strike="noStrike" kern="1200" dirty="0">
                <a:solidFill>
                  <a:schemeClr val="tx1"/>
                </a:solidFill>
                <a:effectLst/>
                <a:latin typeface="+mn-lt"/>
                <a:ea typeface="+mn-ea"/>
                <a:cs typeface="+mn-cs"/>
                <a:hlinkClick r:id="rId6"/>
              </a:rPr>
              <a:t>+32 497 519 184</a:t>
            </a:r>
            <a:endParaRPr lang="fr-BE" sz="1200" kern="1200" dirty="0">
              <a:solidFill>
                <a:schemeClr val="tx1"/>
              </a:solidFill>
              <a:effectLst/>
              <a:latin typeface="+mn-lt"/>
              <a:ea typeface="+mn-ea"/>
              <a:cs typeface="+mn-cs"/>
            </a:endParaRPr>
          </a:p>
          <a:p>
            <a:r>
              <a:rPr lang="fr-BE" sz="1200" b="1" u="sng" kern="1200" dirty="0">
                <a:solidFill>
                  <a:schemeClr val="tx1"/>
                </a:solidFill>
                <a:effectLst/>
                <a:latin typeface="+mn-lt"/>
                <a:ea typeface="+mn-ea"/>
                <a:cs typeface="+mn-cs"/>
                <a:hlinkClick r:id="rId7"/>
              </a:rPr>
              <a:t>www.idelux.be</a:t>
            </a:r>
            <a:endParaRPr lang="fr-BE" sz="1200" kern="1200" dirty="0">
              <a:solidFill>
                <a:schemeClr val="tx1"/>
              </a:solidFill>
              <a:effectLst/>
              <a:latin typeface="+mn-lt"/>
              <a:ea typeface="+mn-ea"/>
              <a:cs typeface="+mn-cs"/>
            </a:endParaRPr>
          </a:p>
          <a:p>
            <a:endParaRPr lang="fr-BE" dirty="0"/>
          </a:p>
        </p:txBody>
      </p:sp>
      <p:sp>
        <p:nvSpPr>
          <p:cNvPr id="4" name="Espace réservé du numéro de diapositive 3"/>
          <p:cNvSpPr>
            <a:spLocks noGrp="1"/>
          </p:cNvSpPr>
          <p:nvPr>
            <p:ph type="sldNum" sz="quarter" idx="10"/>
          </p:nvPr>
        </p:nvSpPr>
        <p:spPr/>
        <p:txBody>
          <a:bodyPr/>
          <a:lstStyle/>
          <a:p>
            <a:fld id="{E8F1F4EE-F6DD-4636-A738-294C696DDE4A}" type="slidenum">
              <a:rPr lang="fr-BE" smtClean="0"/>
              <a:t>36</a:t>
            </a:fld>
            <a:endParaRPr lang="fr-BE"/>
          </a:p>
        </p:txBody>
      </p:sp>
    </p:spTree>
    <p:extLst>
      <p:ext uri="{BB962C8B-B14F-4D97-AF65-F5344CB8AC3E}">
        <p14:creationId xmlns:p14="http://schemas.microsoft.com/office/powerpoint/2010/main" val="240589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8F1F4EE-F6DD-4636-A738-294C696DDE4A}" type="slidenum">
              <a:rPr lang="fr-BE" smtClean="0"/>
              <a:t>2</a:t>
            </a:fld>
            <a:endParaRPr lang="fr-BE"/>
          </a:p>
        </p:txBody>
      </p:sp>
    </p:spTree>
    <p:extLst>
      <p:ext uri="{BB962C8B-B14F-4D97-AF65-F5344CB8AC3E}">
        <p14:creationId xmlns:p14="http://schemas.microsoft.com/office/powerpoint/2010/main" val="1290989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8F1F4EE-F6DD-4636-A738-294C696DDE4A}" type="slidenum">
              <a:rPr lang="fr-BE" smtClean="0"/>
              <a:t>42</a:t>
            </a:fld>
            <a:endParaRPr lang="fr-BE"/>
          </a:p>
        </p:txBody>
      </p:sp>
    </p:spTree>
    <p:extLst>
      <p:ext uri="{BB962C8B-B14F-4D97-AF65-F5344CB8AC3E}">
        <p14:creationId xmlns:p14="http://schemas.microsoft.com/office/powerpoint/2010/main" val="3387639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8F1F4EE-F6DD-4636-A738-294C696DDE4A}" type="slidenum">
              <a:rPr lang="fr-BE" smtClean="0"/>
              <a:t>43</a:t>
            </a:fld>
            <a:endParaRPr lang="fr-BE"/>
          </a:p>
        </p:txBody>
      </p:sp>
    </p:spTree>
    <p:extLst>
      <p:ext uri="{BB962C8B-B14F-4D97-AF65-F5344CB8AC3E}">
        <p14:creationId xmlns:p14="http://schemas.microsoft.com/office/powerpoint/2010/main" val="944984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44</a:t>
            </a:fld>
            <a:endParaRPr lang="fr-BE"/>
          </a:p>
        </p:txBody>
      </p:sp>
    </p:spTree>
    <p:extLst>
      <p:ext uri="{BB962C8B-B14F-4D97-AF65-F5344CB8AC3E}">
        <p14:creationId xmlns:p14="http://schemas.microsoft.com/office/powerpoint/2010/main" val="2078563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45</a:t>
            </a:fld>
            <a:endParaRPr lang="fr-BE"/>
          </a:p>
        </p:txBody>
      </p:sp>
    </p:spTree>
    <p:extLst>
      <p:ext uri="{BB962C8B-B14F-4D97-AF65-F5344CB8AC3E}">
        <p14:creationId xmlns:p14="http://schemas.microsoft.com/office/powerpoint/2010/main" val="2819649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Contact avec la FJA : infos </a:t>
            </a:r>
            <a:endParaRPr lang="fr-BE" baseline="0" dirty="0"/>
          </a:p>
          <a:p>
            <a:r>
              <a:rPr lang="fr-BE" sz="1200" kern="1200" dirty="0">
                <a:solidFill>
                  <a:schemeClr val="tx1"/>
                </a:solidFill>
                <a:effectLst/>
                <a:latin typeface="+mn-lt"/>
                <a:ea typeface="+mn-ea"/>
                <a:cs typeface="+mn-cs"/>
              </a:rPr>
              <a:t>Bonjour, </a:t>
            </a:r>
          </a:p>
          <a:p>
            <a:r>
              <a:rPr lang="fr-BE" sz="1200" kern="1200" dirty="0">
                <a:solidFill>
                  <a:schemeClr val="tx1"/>
                </a:solidFill>
                <a:effectLst/>
                <a:latin typeface="+mn-lt"/>
                <a:ea typeface="+mn-ea"/>
                <a:cs typeface="+mn-cs"/>
              </a:rPr>
              <a:t> </a:t>
            </a:r>
          </a:p>
          <a:p>
            <a:r>
              <a:rPr lang="fr-BE" sz="1200" kern="1200" dirty="0">
                <a:solidFill>
                  <a:schemeClr val="tx1"/>
                </a:solidFill>
                <a:effectLst/>
                <a:latin typeface="+mn-lt"/>
                <a:ea typeface="+mn-ea"/>
                <a:cs typeface="+mn-cs"/>
              </a:rPr>
              <a:t>Vous trouverez-ci-dessous les informations utiles concernant la campagne « canettes ». </a:t>
            </a:r>
          </a:p>
          <a:p>
            <a:r>
              <a:rPr lang="fr-BE" sz="1200" kern="1200" dirty="0">
                <a:solidFill>
                  <a:schemeClr val="tx1"/>
                </a:solidFill>
                <a:effectLst/>
                <a:latin typeface="+mn-lt"/>
                <a:ea typeface="+mn-ea"/>
                <a:cs typeface="+mn-cs"/>
              </a:rPr>
              <a:t>  A travers cette campagne, nous souhaitons sensibiliser le public au respect de nos animaux d’élevage et à l’impact souvent dévastateur que peut faire une canette perdue dans nos campagnes. Rappelons que nos champs ne sont pas des poubelles et que nos animaux peuvent subir de graves conséquences et même connaitre une issue fatale !</a:t>
            </a:r>
          </a:p>
          <a:p>
            <a:r>
              <a:rPr lang="fr-BE" sz="1200" kern="1200" dirty="0">
                <a:solidFill>
                  <a:schemeClr val="tx1"/>
                </a:solidFill>
                <a:effectLst/>
                <a:latin typeface="+mn-lt"/>
                <a:ea typeface="+mn-ea"/>
                <a:cs typeface="+mn-cs"/>
              </a:rPr>
              <a:t> </a:t>
            </a:r>
          </a:p>
          <a:p>
            <a:r>
              <a:rPr lang="fr-BE" sz="1200" u="sng" kern="1200" dirty="0">
                <a:solidFill>
                  <a:schemeClr val="tx1"/>
                </a:solidFill>
                <a:effectLst/>
                <a:latin typeface="+mn-lt"/>
                <a:ea typeface="+mn-ea"/>
                <a:cs typeface="+mn-cs"/>
              </a:rPr>
              <a:t>Infos</a:t>
            </a:r>
            <a:endParaRPr lang="fr-BE" sz="1200" kern="1200" dirty="0">
              <a:solidFill>
                <a:schemeClr val="tx1"/>
              </a:solidFill>
              <a:effectLst/>
              <a:latin typeface="+mn-lt"/>
              <a:ea typeface="+mn-ea"/>
              <a:cs typeface="+mn-cs"/>
            </a:endParaRPr>
          </a:p>
          <a:p>
            <a:pPr lvl="0"/>
            <a:r>
              <a:rPr lang="fr-BE" sz="1200" kern="1200" dirty="0">
                <a:solidFill>
                  <a:schemeClr val="tx1"/>
                </a:solidFill>
                <a:effectLst/>
                <a:latin typeface="+mn-lt"/>
                <a:ea typeface="+mn-ea"/>
                <a:cs typeface="+mn-cs"/>
              </a:rPr>
              <a:t>Prix à l’unité </a:t>
            </a:r>
            <a:r>
              <a:rPr lang="fr-BE" sz="1200" b="1" kern="1200" dirty="0">
                <a:solidFill>
                  <a:schemeClr val="tx1"/>
                </a:solidFill>
                <a:effectLst/>
                <a:latin typeface="+mn-lt"/>
                <a:ea typeface="+mn-ea"/>
                <a:cs typeface="+mn-cs"/>
              </a:rPr>
              <a:t>40€ </a:t>
            </a:r>
            <a:endParaRPr lang="fr-BE" sz="1200" kern="1200" dirty="0">
              <a:solidFill>
                <a:schemeClr val="tx1"/>
              </a:solidFill>
              <a:effectLst/>
              <a:latin typeface="+mn-lt"/>
              <a:ea typeface="+mn-ea"/>
              <a:cs typeface="+mn-cs"/>
            </a:endParaRPr>
          </a:p>
          <a:p>
            <a:pPr lvl="0"/>
            <a:r>
              <a:rPr lang="fr-BE" sz="1200" kern="1200" dirty="0">
                <a:solidFill>
                  <a:schemeClr val="tx1"/>
                </a:solidFill>
                <a:effectLst/>
                <a:latin typeface="+mn-lt"/>
                <a:ea typeface="+mn-ea"/>
                <a:cs typeface="+mn-cs"/>
              </a:rPr>
              <a:t>A partir de 10 bâches commandée, le prix unitaire est de 35€</a:t>
            </a:r>
          </a:p>
          <a:p>
            <a:pPr lvl="0"/>
            <a:r>
              <a:rPr lang="fr-BE" sz="1200" kern="1200" dirty="0">
                <a:solidFill>
                  <a:schemeClr val="tx1"/>
                </a:solidFill>
                <a:effectLst/>
                <a:latin typeface="+mn-lt"/>
                <a:ea typeface="+mn-ea"/>
                <a:cs typeface="+mn-cs"/>
              </a:rPr>
              <a:t>Taille des bâches : 2 m x 1 m</a:t>
            </a:r>
          </a:p>
          <a:p>
            <a:r>
              <a:rPr lang="fr-BE" sz="1200" kern="1200" dirty="0">
                <a:solidFill>
                  <a:schemeClr val="tx1"/>
                </a:solidFill>
                <a:effectLst/>
                <a:latin typeface="+mn-lt"/>
                <a:ea typeface="+mn-ea"/>
                <a:cs typeface="+mn-cs"/>
              </a:rPr>
              <a:t>  </a:t>
            </a:r>
          </a:p>
          <a:p>
            <a:r>
              <a:rPr lang="fr-BE" sz="1200" u="sng" kern="1200" dirty="0">
                <a:solidFill>
                  <a:schemeClr val="tx1"/>
                </a:solidFill>
                <a:effectLst/>
                <a:latin typeface="+mn-lt"/>
                <a:ea typeface="+mn-ea"/>
                <a:cs typeface="+mn-cs"/>
              </a:rPr>
              <a:t>Comment participer?</a:t>
            </a:r>
            <a:endParaRPr lang="fr-BE"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 </a:t>
            </a:r>
          </a:p>
          <a:p>
            <a:pPr lvl="0"/>
            <a:r>
              <a:rPr lang="fr-BE" sz="1200" kern="1200" dirty="0">
                <a:solidFill>
                  <a:schemeClr val="tx1"/>
                </a:solidFill>
                <a:effectLst/>
                <a:latin typeface="+mn-lt"/>
                <a:ea typeface="+mn-ea"/>
                <a:cs typeface="+mn-cs"/>
              </a:rPr>
              <a:t>Commander une (des) bâche(s) en envoyant un mail à </a:t>
            </a:r>
            <a:r>
              <a:rPr lang="fr-BE" sz="1200" u="sng" kern="1200" dirty="0">
                <a:solidFill>
                  <a:schemeClr val="tx1"/>
                </a:solidFill>
                <a:effectLst/>
                <a:latin typeface="+mn-lt"/>
                <a:ea typeface="+mn-ea"/>
                <a:cs typeface="+mn-cs"/>
                <a:hlinkClick r:id="rId3"/>
              </a:rPr>
              <a:t>cheyenne.berger@fwa.be</a:t>
            </a:r>
            <a:endParaRPr lang="fr-BE" sz="1200" kern="1200" dirty="0">
              <a:solidFill>
                <a:schemeClr val="tx1"/>
              </a:solidFill>
              <a:effectLst/>
              <a:latin typeface="+mn-lt"/>
              <a:ea typeface="+mn-ea"/>
              <a:cs typeface="+mn-cs"/>
            </a:endParaRPr>
          </a:p>
          <a:p>
            <a:pPr lvl="0"/>
            <a:r>
              <a:rPr lang="fr-BE" sz="1200" kern="1200" dirty="0">
                <a:solidFill>
                  <a:schemeClr val="tx1"/>
                </a:solidFill>
                <a:effectLst/>
                <a:latin typeface="+mn-lt"/>
                <a:ea typeface="+mn-ea"/>
                <a:cs typeface="+mn-cs"/>
              </a:rPr>
              <a:t>Spécifier le nombre de bâche que vous souhaitez</a:t>
            </a:r>
          </a:p>
          <a:p>
            <a:pPr lvl="0"/>
            <a:r>
              <a:rPr lang="fr-BE" sz="1200" kern="1200" dirty="0">
                <a:solidFill>
                  <a:schemeClr val="tx1"/>
                </a:solidFill>
                <a:effectLst/>
                <a:latin typeface="+mn-lt"/>
                <a:ea typeface="+mn-ea"/>
                <a:cs typeface="+mn-cs"/>
              </a:rPr>
              <a:t>Quel visuel vous souhaitez « vache » ou « campagne » (voir pièces jointes)</a:t>
            </a:r>
          </a:p>
          <a:p>
            <a:pPr lvl="0"/>
            <a:r>
              <a:rPr lang="fr-BE" sz="1200" kern="1200" dirty="0">
                <a:solidFill>
                  <a:schemeClr val="tx1"/>
                </a:solidFill>
                <a:effectLst/>
                <a:latin typeface="+mn-lt"/>
                <a:ea typeface="+mn-ea"/>
                <a:cs typeface="+mn-cs"/>
              </a:rPr>
              <a:t>Fournir votre nom, prénom et n° de tel </a:t>
            </a:r>
          </a:p>
          <a:p>
            <a:pPr lvl="0"/>
            <a:r>
              <a:rPr lang="fr-BE" sz="1200" kern="1200" dirty="0">
                <a:solidFill>
                  <a:schemeClr val="tx1"/>
                </a:solidFill>
                <a:effectLst/>
                <a:latin typeface="+mn-lt"/>
                <a:ea typeface="+mn-ea"/>
                <a:cs typeface="+mn-cs"/>
              </a:rPr>
              <a:t>Payement à effectuer au numéro de compte de la FWA :</a:t>
            </a:r>
          </a:p>
          <a:p>
            <a:r>
              <a:rPr lang="fr-BE" sz="1200" b="1" kern="1200" dirty="0">
                <a:solidFill>
                  <a:schemeClr val="tx1"/>
                </a:solidFill>
                <a:effectLst/>
                <a:latin typeface="+mn-lt"/>
                <a:ea typeface="+mn-ea"/>
                <a:cs typeface="+mn-cs"/>
              </a:rPr>
              <a:t>Fédération wallonne de l’agriculture</a:t>
            </a:r>
            <a:endParaRPr lang="fr-BE" sz="1200" kern="1200" dirty="0">
              <a:solidFill>
                <a:schemeClr val="tx1"/>
              </a:solidFill>
              <a:effectLst/>
              <a:latin typeface="+mn-lt"/>
              <a:ea typeface="+mn-ea"/>
              <a:cs typeface="+mn-cs"/>
            </a:endParaRPr>
          </a:p>
          <a:p>
            <a:r>
              <a:rPr lang="fr-BE" sz="1200" b="1" kern="1200" dirty="0">
                <a:solidFill>
                  <a:schemeClr val="tx1"/>
                </a:solidFill>
                <a:effectLst/>
                <a:latin typeface="+mn-lt"/>
                <a:ea typeface="+mn-ea"/>
                <a:cs typeface="+mn-cs"/>
              </a:rPr>
              <a:t>BE55 1030 1188 0144 </a:t>
            </a:r>
            <a:endParaRPr lang="fr-BE" sz="1200" kern="1200" dirty="0">
              <a:solidFill>
                <a:schemeClr val="tx1"/>
              </a:solidFill>
              <a:effectLst/>
              <a:latin typeface="+mn-lt"/>
              <a:ea typeface="+mn-ea"/>
              <a:cs typeface="+mn-cs"/>
            </a:endParaRPr>
          </a:p>
          <a:p>
            <a:r>
              <a:rPr lang="fr-BE" sz="1200" b="1" kern="1200" dirty="0">
                <a:solidFill>
                  <a:schemeClr val="tx1"/>
                </a:solidFill>
                <a:effectLst/>
                <a:latin typeface="+mn-lt"/>
                <a:ea typeface="+mn-ea"/>
                <a:cs typeface="+mn-cs"/>
              </a:rPr>
              <a:t>Communication : Nom + prénom + bâche canette</a:t>
            </a:r>
            <a:endParaRPr lang="fr-BE" sz="1200" kern="1200" dirty="0">
              <a:solidFill>
                <a:schemeClr val="tx1"/>
              </a:solidFill>
              <a:effectLst/>
              <a:latin typeface="+mn-lt"/>
              <a:ea typeface="+mn-ea"/>
              <a:cs typeface="+mn-cs"/>
            </a:endParaRPr>
          </a:p>
          <a:p>
            <a:pPr lvl="0"/>
            <a:r>
              <a:rPr lang="fr-BE" sz="1200" kern="1200" dirty="0">
                <a:solidFill>
                  <a:schemeClr val="tx1"/>
                </a:solidFill>
                <a:effectLst/>
                <a:latin typeface="+mn-lt"/>
                <a:ea typeface="+mn-ea"/>
                <a:cs typeface="+mn-cs"/>
              </a:rPr>
              <a:t>Si toutefois vous souhaitez recevoir une facture, faites-le nous savoir en nous communiquant les coordonnées relatives de facturation.</a:t>
            </a:r>
          </a:p>
          <a:p>
            <a:pPr lvl="0"/>
            <a:r>
              <a:rPr lang="fr-BE" sz="1200" kern="1200" dirty="0">
                <a:solidFill>
                  <a:schemeClr val="tx1"/>
                </a:solidFill>
                <a:effectLst/>
                <a:latin typeface="+mn-lt"/>
                <a:ea typeface="+mn-ea"/>
                <a:cs typeface="+mn-cs"/>
              </a:rPr>
              <a:t>Réception des bâches :</a:t>
            </a:r>
          </a:p>
          <a:p>
            <a:pPr lvl="1"/>
            <a:r>
              <a:rPr lang="fr-BE" sz="1200" kern="1200" dirty="0">
                <a:solidFill>
                  <a:schemeClr val="tx1"/>
                </a:solidFill>
                <a:effectLst/>
                <a:latin typeface="+mn-lt"/>
                <a:ea typeface="+mn-ea"/>
                <a:cs typeface="+mn-cs"/>
              </a:rPr>
              <a:t>Vous serez prévenu quand vous pourrez récupérer vos bâches à Gembloux (le payement est à effectuer au préalable sur le compte de la FWA)</a:t>
            </a:r>
          </a:p>
          <a:p>
            <a:endParaRPr lang="fr-BE" dirty="0"/>
          </a:p>
        </p:txBody>
      </p:sp>
      <p:sp>
        <p:nvSpPr>
          <p:cNvPr id="4" name="Espace réservé du numéro de diapositive 3"/>
          <p:cNvSpPr>
            <a:spLocks noGrp="1"/>
          </p:cNvSpPr>
          <p:nvPr>
            <p:ph type="sldNum" sz="quarter" idx="10"/>
          </p:nvPr>
        </p:nvSpPr>
        <p:spPr/>
        <p:txBody>
          <a:bodyPr/>
          <a:lstStyle/>
          <a:p>
            <a:fld id="{E8F1F4EE-F6DD-4636-A738-294C696DDE4A}" type="slidenum">
              <a:rPr lang="fr-BE" smtClean="0"/>
              <a:t>46</a:t>
            </a:fld>
            <a:endParaRPr lang="fr-BE"/>
          </a:p>
        </p:txBody>
      </p:sp>
    </p:spTree>
    <p:extLst>
      <p:ext uri="{BB962C8B-B14F-4D97-AF65-F5344CB8AC3E}">
        <p14:creationId xmlns:p14="http://schemas.microsoft.com/office/powerpoint/2010/main" val="3233339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47</a:t>
            </a:fld>
            <a:endParaRPr lang="fr-BE"/>
          </a:p>
        </p:txBody>
      </p:sp>
    </p:spTree>
    <p:extLst>
      <p:ext uri="{BB962C8B-B14F-4D97-AF65-F5344CB8AC3E}">
        <p14:creationId xmlns:p14="http://schemas.microsoft.com/office/powerpoint/2010/main" val="1505415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E8F1F4EE-F6DD-4636-A738-294C696DDE4A}" type="slidenum">
              <a:rPr lang="fr-BE" smtClean="0"/>
              <a:t>51</a:t>
            </a:fld>
            <a:endParaRPr lang="fr-BE"/>
          </a:p>
        </p:txBody>
      </p:sp>
    </p:spTree>
    <p:extLst>
      <p:ext uri="{BB962C8B-B14F-4D97-AF65-F5344CB8AC3E}">
        <p14:creationId xmlns:p14="http://schemas.microsoft.com/office/powerpoint/2010/main" val="102619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Nombre d’associations ? De citoyens ? </a:t>
            </a: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3</a:t>
            </a:fld>
            <a:endParaRPr lang="fr-BE"/>
          </a:p>
        </p:txBody>
      </p:sp>
    </p:spTree>
    <p:extLst>
      <p:ext uri="{BB962C8B-B14F-4D97-AF65-F5344CB8AC3E}">
        <p14:creationId xmlns:p14="http://schemas.microsoft.com/office/powerpoint/2010/main" val="3032625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Nombre d’associations ? De citoyens ? </a:t>
            </a: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4</a:t>
            </a:fld>
            <a:endParaRPr lang="fr-BE"/>
          </a:p>
        </p:txBody>
      </p:sp>
    </p:spTree>
    <p:extLst>
      <p:ext uri="{BB962C8B-B14F-4D97-AF65-F5344CB8AC3E}">
        <p14:creationId xmlns:p14="http://schemas.microsoft.com/office/powerpoint/2010/main" val="1636140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Nombre d’associations ? De citoyens ? </a:t>
            </a: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5</a:t>
            </a:fld>
            <a:endParaRPr lang="fr-BE"/>
          </a:p>
        </p:txBody>
      </p:sp>
    </p:spTree>
    <p:extLst>
      <p:ext uri="{BB962C8B-B14F-4D97-AF65-F5344CB8AC3E}">
        <p14:creationId xmlns:p14="http://schemas.microsoft.com/office/powerpoint/2010/main" val="3148329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Nombre d’associations ? De citoyens ? </a:t>
            </a: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6</a:t>
            </a:fld>
            <a:endParaRPr lang="fr-BE"/>
          </a:p>
        </p:txBody>
      </p:sp>
    </p:spTree>
    <p:extLst>
      <p:ext uri="{BB962C8B-B14F-4D97-AF65-F5344CB8AC3E}">
        <p14:creationId xmlns:p14="http://schemas.microsoft.com/office/powerpoint/2010/main" val="2951032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Nombre d’associations ? De citoyens ? </a:t>
            </a: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7</a:t>
            </a:fld>
            <a:endParaRPr lang="fr-BE"/>
          </a:p>
        </p:txBody>
      </p:sp>
    </p:spTree>
    <p:extLst>
      <p:ext uri="{BB962C8B-B14F-4D97-AF65-F5344CB8AC3E}">
        <p14:creationId xmlns:p14="http://schemas.microsoft.com/office/powerpoint/2010/main" val="299465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Nombre d’associations ? De citoyens ? </a:t>
            </a: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8</a:t>
            </a:fld>
            <a:endParaRPr lang="fr-BE"/>
          </a:p>
        </p:txBody>
      </p:sp>
    </p:spTree>
    <p:extLst>
      <p:ext uri="{BB962C8B-B14F-4D97-AF65-F5344CB8AC3E}">
        <p14:creationId xmlns:p14="http://schemas.microsoft.com/office/powerpoint/2010/main" val="87944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Nombre d’associations ? De citoyens ? </a:t>
            </a:r>
            <a:endParaRPr lang="fr-BE" sz="1200" dirty="0"/>
          </a:p>
          <a:p>
            <a:endParaRPr lang="fr-BE" dirty="0"/>
          </a:p>
        </p:txBody>
      </p:sp>
      <p:sp>
        <p:nvSpPr>
          <p:cNvPr id="4" name="Espace réservé du numéro de diapositive 3"/>
          <p:cNvSpPr>
            <a:spLocks noGrp="1"/>
          </p:cNvSpPr>
          <p:nvPr>
            <p:ph type="sldNum" sz="quarter" idx="5"/>
          </p:nvPr>
        </p:nvSpPr>
        <p:spPr/>
        <p:txBody>
          <a:bodyPr/>
          <a:lstStyle/>
          <a:p>
            <a:fld id="{E8F1F4EE-F6DD-4636-A738-294C696DDE4A}" type="slidenum">
              <a:rPr lang="fr-BE" smtClean="0"/>
              <a:t>9</a:t>
            </a:fld>
            <a:endParaRPr lang="fr-BE"/>
          </a:p>
        </p:txBody>
      </p:sp>
    </p:spTree>
    <p:extLst>
      <p:ext uri="{BB962C8B-B14F-4D97-AF65-F5344CB8AC3E}">
        <p14:creationId xmlns:p14="http://schemas.microsoft.com/office/powerpoint/2010/main" val="352569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2768575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41906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63814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598780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58969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4102032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4134265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232783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4112771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3D5EC16-BCA3-4C03-B99F-07C57759C07B}" type="datetimeFigureOut">
              <a:rPr lang="fr-BE" smtClean="0"/>
              <a:t>29-09-22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2788909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fr-FR"/>
              <a:t>Modifiez le style du titre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3D5EC16-BCA3-4C03-B99F-07C57759C07B}" type="datetimeFigureOut">
              <a:rPr lang="fr-BE" smtClean="0"/>
              <a:t>29-09-22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3037920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3D5EC16-BCA3-4C03-B99F-07C57759C07B}" type="datetimeFigureOut">
              <a:rPr lang="fr-BE" smtClean="0"/>
              <a:t>29-09-22</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3035855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03D5EC16-BCA3-4C03-B99F-07C57759C07B}" type="datetimeFigureOut">
              <a:rPr lang="fr-BE" smtClean="0"/>
              <a:t>29-09-22</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217018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D5EC16-BCA3-4C03-B99F-07C57759C07B}" type="datetimeFigureOut">
              <a:rPr lang="fr-BE" smtClean="0"/>
              <a:t>29-09-22</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309478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a:t>
            </a:r>
          </a:p>
        </p:txBody>
      </p:sp>
      <p:sp>
        <p:nvSpPr>
          <p:cNvPr id="5" name="Date Placeholder 4"/>
          <p:cNvSpPr>
            <a:spLocks noGrp="1"/>
          </p:cNvSpPr>
          <p:nvPr>
            <p:ph type="dt" sz="half" idx="10"/>
          </p:nvPr>
        </p:nvSpPr>
        <p:spPr/>
        <p:txBody>
          <a:bodyPr/>
          <a:lstStyle/>
          <a:p>
            <a:fld id="{03D5EC16-BCA3-4C03-B99F-07C57759C07B}" type="datetimeFigureOut">
              <a:rPr lang="fr-BE" smtClean="0"/>
              <a:t>29-09-22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202288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03D5EC16-BCA3-4C03-B99F-07C57759C07B}" type="datetimeFigureOut">
              <a:rPr lang="fr-BE" smtClean="0"/>
              <a:t>29-09-22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A1A28C16-C81C-4D01-9336-D73F048A0D42}" type="slidenum">
              <a:rPr lang="fr-BE" smtClean="0"/>
              <a:t>‹N°›</a:t>
            </a:fld>
            <a:endParaRPr lang="fr-BE"/>
          </a:p>
        </p:txBody>
      </p:sp>
    </p:spTree>
    <p:extLst>
      <p:ext uri="{BB962C8B-B14F-4D97-AF65-F5344CB8AC3E}">
        <p14:creationId xmlns:p14="http://schemas.microsoft.com/office/powerpoint/2010/main" val="1218336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3D5EC16-BCA3-4C03-B99F-07C57759C07B}" type="datetimeFigureOut">
              <a:rPr lang="fr-BE" smtClean="0"/>
              <a:t>29-09-22</a:t>
            </a:fld>
            <a:endParaRPr lang="fr-BE"/>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1A28C16-C81C-4D01-9336-D73F048A0D42}" type="slidenum">
              <a:rPr lang="fr-BE" smtClean="0"/>
              <a:t>‹N°›</a:t>
            </a:fld>
            <a:endParaRPr lang="fr-BE"/>
          </a:p>
        </p:txBody>
      </p:sp>
    </p:spTree>
    <p:extLst>
      <p:ext uri="{BB962C8B-B14F-4D97-AF65-F5344CB8AC3E}">
        <p14:creationId xmlns:p14="http://schemas.microsoft.com/office/powerpoint/2010/main" val="52480419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cademiezerodechet.com/azd-go/" TargetMode="External"/><Relationship Id="rId1" Type="http://schemas.openxmlformats.org/officeDocument/2006/relationships/slideLayout" Target="../slideLayouts/slideLayout7.xml"/><Relationship Id="rId4" Type="http://schemas.openxmlformats.org/officeDocument/2006/relationships/hyperlink" Target="https://www.youtube.com/watch?v=jMeENTGACic&amp;t=88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seton.be/fr/equipement-exterieur-amenagement-parking/zone-fumeur/cendrier-exterieur?mode=list&amp;sortprice=asc"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3549664" y="2895750"/>
            <a:ext cx="5594336" cy="3287673"/>
          </a:xfrm>
          <a:prstGeom prst="rect">
            <a:avLst/>
          </a:prstGeom>
        </p:spPr>
      </p:pic>
      <p:sp>
        <p:nvSpPr>
          <p:cNvPr id="18" name="Forme libre 17"/>
          <p:cNvSpPr/>
          <p:nvPr/>
        </p:nvSpPr>
        <p:spPr>
          <a:xfrm>
            <a:off x="0" y="-28637"/>
            <a:ext cx="9162107" cy="6886637"/>
          </a:xfrm>
          <a:custGeom>
            <a:avLst/>
            <a:gdLst>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0633"/>
              <a:gd name="connsiteX1" fmla="*/ 3892990 w 9162107"/>
              <a:gd name="connsiteY1" fmla="*/ 6880633 h 6880633"/>
              <a:gd name="connsiteX2" fmla="*/ 9162107 w 9162107"/>
              <a:gd name="connsiteY2" fmla="*/ 1846906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90158"/>
              <a:gd name="connsiteX1" fmla="*/ 3788215 w 9162107"/>
              <a:gd name="connsiteY1" fmla="*/ 6890158 h 6890158"/>
              <a:gd name="connsiteX2" fmla="*/ 9162107 w 9162107"/>
              <a:gd name="connsiteY2" fmla="*/ 1846906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2582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90158"/>
              <a:gd name="connsiteX1" fmla="*/ 3788215 w 9162107"/>
              <a:gd name="connsiteY1" fmla="*/ 6890158 h 6890158"/>
              <a:gd name="connsiteX2" fmla="*/ 9159897 w 9162107"/>
              <a:gd name="connsiteY2" fmla="*/ 1475431 h 6890158"/>
              <a:gd name="connsiteX3" fmla="*/ 9162107 w 9162107"/>
              <a:gd name="connsiteY3" fmla="*/ 0 h 6890158"/>
              <a:gd name="connsiteX4" fmla="*/ 9054 w 9162107"/>
              <a:gd name="connsiteY4" fmla="*/ 0 h 6890158"/>
              <a:gd name="connsiteX5" fmla="*/ 0 w 9162107"/>
              <a:gd name="connsiteY5" fmla="*/ 6880633 h 6890158"/>
              <a:gd name="connsiteX0" fmla="*/ 0 w 9162107"/>
              <a:gd name="connsiteY0" fmla="*/ 6880633 h 6880633"/>
              <a:gd name="connsiteX1" fmla="*/ 3795530 w 9162107"/>
              <a:gd name="connsiteY1" fmla="*/ 6868212 h 6880633"/>
              <a:gd name="connsiteX2" fmla="*/ 9159897 w 9162107"/>
              <a:gd name="connsiteY2" fmla="*/ 1475431 h 6880633"/>
              <a:gd name="connsiteX3" fmla="*/ 9162107 w 9162107"/>
              <a:gd name="connsiteY3" fmla="*/ 0 h 6880633"/>
              <a:gd name="connsiteX4" fmla="*/ 9054 w 9162107"/>
              <a:gd name="connsiteY4" fmla="*/ 0 h 6880633"/>
              <a:gd name="connsiteX5" fmla="*/ 0 w 9162107"/>
              <a:gd name="connsiteY5" fmla="*/ 6880633 h 6880633"/>
              <a:gd name="connsiteX0" fmla="*/ 0 w 9162107"/>
              <a:gd name="connsiteY0" fmla="*/ 6880633 h 6886025"/>
              <a:gd name="connsiteX1" fmla="*/ 3795530 w 9162107"/>
              <a:gd name="connsiteY1" fmla="*/ 6886025 h 6886025"/>
              <a:gd name="connsiteX2" fmla="*/ 9159897 w 9162107"/>
              <a:gd name="connsiteY2" fmla="*/ 1475431 h 6886025"/>
              <a:gd name="connsiteX3" fmla="*/ 9162107 w 9162107"/>
              <a:gd name="connsiteY3" fmla="*/ 0 h 6886025"/>
              <a:gd name="connsiteX4" fmla="*/ 9054 w 9162107"/>
              <a:gd name="connsiteY4" fmla="*/ 0 h 6886025"/>
              <a:gd name="connsiteX5" fmla="*/ 0 w 9162107"/>
              <a:gd name="connsiteY5" fmla="*/ 6880633 h 6886025"/>
              <a:gd name="connsiteX0" fmla="*/ 0 w 9162107"/>
              <a:gd name="connsiteY0" fmla="*/ 6880633 h 6880633"/>
              <a:gd name="connsiteX1" fmla="*/ 3783655 w 9162107"/>
              <a:gd name="connsiteY1" fmla="*/ 6880088 h 6880633"/>
              <a:gd name="connsiteX2" fmla="*/ 9159897 w 9162107"/>
              <a:gd name="connsiteY2" fmla="*/ 1475431 h 6880633"/>
              <a:gd name="connsiteX3" fmla="*/ 9162107 w 9162107"/>
              <a:gd name="connsiteY3" fmla="*/ 0 h 6880633"/>
              <a:gd name="connsiteX4" fmla="*/ 9054 w 9162107"/>
              <a:gd name="connsiteY4" fmla="*/ 0 h 6880633"/>
              <a:gd name="connsiteX5" fmla="*/ 0 w 9162107"/>
              <a:gd name="connsiteY5" fmla="*/ 6880633 h 688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2107" h="6880633">
                <a:moveTo>
                  <a:pt x="0" y="6880633"/>
                </a:moveTo>
                <a:lnTo>
                  <a:pt x="3783655" y="6880088"/>
                </a:lnTo>
                <a:cubicBezTo>
                  <a:pt x="3695855" y="4789303"/>
                  <a:pt x="5244367" y="1681021"/>
                  <a:pt x="9159897" y="1475431"/>
                </a:cubicBezTo>
                <a:cubicBezTo>
                  <a:pt x="9160634" y="983621"/>
                  <a:pt x="9161370" y="491810"/>
                  <a:pt x="9162107" y="0"/>
                </a:cubicBezTo>
                <a:lnTo>
                  <a:pt x="9054" y="0"/>
                </a:lnTo>
                <a:lnTo>
                  <a:pt x="0" y="688063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Forme libre 5"/>
          <p:cNvSpPr/>
          <p:nvPr/>
        </p:nvSpPr>
        <p:spPr>
          <a:xfrm>
            <a:off x="3443673" y="1458512"/>
            <a:ext cx="5705288" cy="5399488"/>
          </a:xfrm>
          <a:custGeom>
            <a:avLst/>
            <a:gdLst>
              <a:gd name="connsiteX0" fmla="*/ 0 w 4974336"/>
              <a:gd name="connsiteY0" fmla="*/ 5325465 h 5325465"/>
              <a:gd name="connsiteX1" fmla="*/ 314554 w 4974336"/>
              <a:gd name="connsiteY1" fmla="*/ 5325465 h 5325465"/>
              <a:gd name="connsiteX2" fmla="*/ 4974336 w 4974336"/>
              <a:gd name="connsiteY2" fmla="*/ 0 h 5325465"/>
              <a:gd name="connsiteX3" fmla="*/ 0 w 4974336"/>
              <a:gd name="connsiteY3" fmla="*/ 5325465 h 5325465"/>
              <a:gd name="connsiteX0" fmla="*/ 0 w 4974336"/>
              <a:gd name="connsiteY0" fmla="*/ 5325465 h 5325465"/>
              <a:gd name="connsiteX1" fmla="*/ 314554 w 4974336"/>
              <a:gd name="connsiteY1" fmla="*/ 5325465 h 5325465"/>
              <a:gd name="connsiteX2" fmla="*/ 4974336 w 4974336"/>
              <a:gd name="connsiteY2" fmla="*/ 0 h 5325465"/>
              <a:gd name="connsiteX3" fmla="*/ 0 w 4974336"/>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975 w 4975311"/>
              <a:gd name="connsiteY0" fmla="*/ 5325465 h 5325465"/>
              <a:gd name="connsiteX1" fmla="*/ 315529 w 4975311"/>
              <a:gd name="connsiteY1" fmla="*/ 5325465 h 5325465"/>
              <a:gd name="connsiteX2" fmla="*/ 4975311 w 4975311"/>
              <a:gd name="connsiteY2" fmla="*/ 0 h 5325465"/>
              <a:gd name="connsiteX3" fmla="*/ 975 w 4975311"/>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762 w 4976098"/>
              <a:gd name="connsiteY0" fmla="*/ 5325465 h 5325465"/>
              <a:gd name="connsiteX1" fmla="*/ 316316 w 4976098"/>
              <a:gd name="connsiteY1" fmla="*/ 5325465 h 5325465"/>
              <a:gd name="connsiteX2" fmla="*/ 4976098 w 4976098"/>
              <a:gd name="connsiteY2" fmla="*/ 0 h 5325465"/>
              <a:gd name="connsiteX3" fmla="*/ 1762 w 4976098"/>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1229 w 4975565"/>
              <a:gd name="connsiteY0" fmla="*/ 5325465 h 5325465"/>
              <a:gd name="connsiteX1" fmla="*/ 315783 w 4975565"/>
              <a:gd name="connsiteY1" fmla="*/ 5325465 h 5325465"/>
              <a:gd name="connsiteX2" fmla="*/ 4975565 w 4975565"/>
              <a:gd name="connsiteY2" fmla="*/ 0 h 5325465"/>
              <a:gd name="connsiteX3" fmla="*/ 1229 w 4975565"/>
              <a:gd name="connsiteY3" fmla="*/ 5325465 h 5325465"/>
              <a:gd name="connsiteX0" fmla="*/ 570 w 5706426"/>
              <a:gd name="connsiteY0" fmla="*/ 5404978 h 5404978"/>
              <a:gd name="connsiteX1" fmla="*/ 315124 w 5706426"/>
              <a:gd name="connsiteY1" fmla="*/ 5404978 h 5404978"/>
              <a:gd name="connsiteX2" fmla="*/ 5706426 w 5706426"/>
              <a:gd name="connsiteY2" fmla="*/ 0 h 5404978"/>
              <a:gd name="connsiteX3" fmla="*/ 570 w 5706426"/>
              <a:gd name="connsiteY3" fmla="*/ 5404978 h 5404978"/>
              <a:gd name="connsiteX0" fmla="*/ 846 w 5706702"/>
              <a:gd name="connsiteY0" fmla="*/ 5404978 h 5404978"/>
              <a:gd name="connsiteX1" fmla="*/ 315400 w 5706702"/>
              <a:gd name="connsiteY1" fmla="*/ 5404978 h 5404978"/>
              <a:gd name="connsiteX2" fmla="*/ 5706702 w 5706702"/>
              <a:gd name="connsiteY2" fmla="*/ 0 h 5404978"/>
              <a:gd name="connsiteX3" fmla="*/ 846 w 5706702"/>
              <a:gd name="connsiteY3" fmla="*/ 5404978 h 5404978"/>
              <a:gd name="connsiteX0" fmla="*/ 846 w 5706702"/>
              <a:gd name="connsiteY0" fmla="*/ 5404978 h 5404978"/>
              <a:gd name="connsiteX1" fmla="*/ 315400 w 5706702"/>
              <a:gd name="connsiteY1" fmla="*/ 5404978 h 5404978"/>
              <a:gd name="connsiteX2" fmla="*/ 5706702 w 5706702"/>
              <a:gd name="connsiteY2" fmla="*/ 0 h 5404978"/>
              <a:gd name="connsiteX3" fmla="*/ 846 w 5706702"/>
              <a:gd name="connsiteY3" fmla="*/ 5404978 h 5404978"/>
              <a:gd name="connsiteX0" fmla="*/ 875 w 5676586"/>
              <a:gd name="connsiteY0" fmla="*/ 5394929 h 5394929"/>
              <a:gd name="connsiteX1" fmla="*/ 315429 w 5676586"/>
              <a:gd name="connsiteY1" fmla="*/ 5394929 h 5394929"/>
              <a:gd name="connsiteX2" fmla="*/ 5676586 w 5676586"/>
              <a:gd name="connsiteY2" fmla="*/ 0 h 5394929"/>
              <a:gd name="connsiteX3" fmla="*/ 875 w 5676586"/>
              <a:gd name="connsiteY3" fmla="*/ 5394929 h 5394929"/>
              <a:gd name="connsiteX0" fmla="*/ 856 w 5696664"/>
              <a:gd name="connsiteY0" fmla="*/ 5394929 h 5394929"/>
              <a:gd name="connsiteX1" fmla="*/ 315410 w 5696664"/>
              <a:gd name="connsiteY1" fmla="*/ 5394929 h 5394929"/>
              <a:gd name="connsiteX2" fmla="*/ 5696664 w 5696664"/>
              <a:gd name="connsiteY2" fmla="*/ 0 h 5394929"/>
              <a:gd name="connsiteX3" fmla="*/ 856 w 5696664"/>
              <a:gd name="connsiteY3" fmla="*/ 5394929 h 5394929"/>
              <a:gd name="connsiteX0" fmla="*/ 864 w 5688005"/>
              <a:gd name="connsiteY0" fmla="*/ 5507604 h 5507604"/>
              <a:gd name="connsiteX1" fmla="*/ 315418 w 5688005"/>
              <a:gd name="connsiteY1" fmla="*/ 5507604 h 5507604"/>
              <a:gd name="connsiteX2" fmla="*/ 5688005 w 5688005"/>
              <a:gd name="connsiteY2" fmla="*/ 0 h 5507604"/>
              <a:gd name="connsiteX3" fmla="*/ 864 w 5688005"/>
              <a:gd name="connsiteY3" fmla="*/ 5507604 h 5507604"/>
              <a:gd name="connsiteX0" fmla="*/ 848 w 5705324"/>
              <a:gd name="connsiteY0" fmla="*/ 5399262 h 5399262"/>
              <a:gd name="connsiteX1" fmla="*/ 315402 w 5705324"/>
              <a:gd name="connsiteY1" fmla="*/ 5399262 h 5399262"/>
              <a:gd name="connsiteX2" fmla="*/ 5705324 w 5705324"/>
              <a:gd name="connsiteY2" fmla="*/ 0 h 5399262"/>
              <a:gd name="connsiteX3" fmla="*/ 848 w 5705324"/>
              <a:gd name="connsiteY3" fmla="*/ 5399262 h 5399262"/>
              <a:gd name="connsiteX0" fmla="*/ 812 w 5705288"/>
              <a:gd name="connsiteY0" fmla="*/ 5399488 h 5399488"/>
              <a:gd name="connsiteX1" fmla="*/ 315366 w 5705288"/>
              <a:gd name="connsiteY1" fmla="*/ 5399488 h 5399488"/>
              <a:gd name="connsiteX2" fmla="*/ 5705288 w 5705288"/>
              <a:gd name="connsiteY2" fmla="*/ 226 h 5399488"/>
              <a:gd name="connsiteX3" fmla="*/ 812 w 5705288"/>
              <a:gd name="connsiteY3" fmla="*/ 5399488 h 5399488"/>
              <a:gd name="connsiteX0" fmla="*/ 812 w 5705288"/>
              <a:gd name="connsiteY0" fmla="*/ 5399488 h 5399488"/>
              <a:gd name="connsiteX1" fmla="*/ 315366 w 5705288"/>
              <a:gd name="connsiteY1" fmla="*/ 5399488 h 5399488"/>
              <a:gd name="connsiteX2" fmla="*/ 5705288 w 5705288"/>
              <a:gd name="connsiteY2" fmla="*/ 226 h 5399488"/>
              <a:gd name="connsiteX3" fmla="*/ 812 w 5705288"/>
              <a:gd name="connsiteY3" fmla="*/ 5399488 h 5399488"/>
            </a:gdLst>
            <a:ahLst/>
            <a:cxnLst>
              <a:cxn ang="0">
                <a:pos x="connsiteX0" y="connsiteY0"/>
              </a:cxn>
              <a:cxn ang="0">
                <a:pos x="connsiteX1" y="connsiteY1"/>
              </a:cxn>
              <a:cxn ang="0">
                <a:pos x="connsiteX2" y="connsiteY2"/>
              </a:cxn>
              <a:cxn ang="0">
                <a:pos x="connsiteX3" y="connsiteY3"/>
              </a:cxn>
            </a:cxnLst>
            <a:rect l="l" t="t" r="r" b="b"/>
            <a:pathLst>
              <a:path w="5705288" h="5399488">
                <a:moveTo>
                  <a:pt x="812" y="5399488"/>
                </a:moveTo>
                <a:lnTo>
                  <a:pt x="315366" y="5399488"/>
                </a:lnTo>
                <a:cubicBezTo>
                  <a:pt x="331920" y="2409546"/>
                  <a:pt x="2605331" y="202733"/>
                  <a:pt x="5705288" y="226"/>
                </a:cubicBezTo>
                <a:cubicBezTo>
                  <a:pt x="849059" y="-35824"/>
                  <a:pt x="-30887" y="4238810"/>
                  <a:pt x="812" y="5399488"/>
                </a:cubicBezTo>
                <a:close/>
              </a:path>
            </a:pathLst>
          </a:custGeom>
          <a:solidFill>
            <a:srgbClr val="00A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pic>
        <p:nvPicPr>
          <p:cNvPr id="2" name="Image 1"/>
          <p:cNvPicPr>
            <a:picLocks noChangeAspect="1"/>
          </p:cNvPicPr>
          <p:nvPr/>
        </p:nvPicPr>
        <p:blipFill rotWithShape="1">
          <a:blip r:embed="rId4"/>
          <a:srcRect l="8436" t="12757" r="10009" b="10421"/>
          <a:stretch/>
        </p:blipFill>
        <p:spPr>
          <a:xfrm>
            <a:off x="1760746" y="237453"/>
            <a:ext cx="1443102" cy="1194292"/>
          </a:xfrm>
          <a:prstGeom prst="rect">
            <a:avLst/>
          </a:prstGeom>
        </p:spPr>
      </p:pic>
      <p:sp>
        <p:nvSpPr>
          <p:cNvPr id="8" name="ZoneTexte 7"/>
          <p:cNvSpPr txBox="1"/>
          <p:nvPr/>
        </p:nvSpPr>
        <p:spPr>
          <a:xfrm>
            <a:off x="199936" y="2028564"/>
            <a:ext cx="5328592" cy="954107"/>
          </a:xfrm>
          <a:prstGeom prst="rect">
            <a:avLst/>
          </a:prstGeom>
          <a:noFill/>
        </p:spPr>
        <p:txBody>
          <a:bodyPr wrap="square" rtlCol="0">
            <a:spAutoFit/>
          </a:bodyPr>
          <a:lstStyle/>
          <a:p>
            <a:r>
              <a:rPr lang="fr-BE" sz="2800" b="1" dirty="0">
                <a:solidFill>
                  <a:srgbClr val="00ADBA"/>
                </a:solidFill>
              </a:rPr>
              <a:t>Groupe de travail « propreté » </a:t>
            </a:r>
            <a:r>
              <a:rPr lang="fr-BE" sz="2800" b="1" dirty="0" smtClean="0">
                <a:solidFill>
                  <a:srgbClr val="00ADBA"/>
                </a:solidFill>
              </a:rPr>
              <a:t>7</a:t>
            </a:r>
            <a:r>
              <a:rPr lang="fr-BE" sz="2800" b="1" baseline="30000" dirty="0" smtClean="0">
                <a:solidFill>
                  <a:srgbClr val="00ADBA"/>
                </a:solidFill>
              </a:rPr>
              <a:t>ème</a:t>
            </a:r>
            <a:r>
              <a:rPr lang="fr-BE" sz="2800" b="1" dirty="0" smtClean="0">
                <a:solidFill>
                  <a:srgbClr val="00ADBA"/>
                </a:solidFill>
              </a:rPr>
              <a:t> </a:t>
            </a:r>
            <a:r>
              <a:rPr lang="fr-BE" sz="2800" b="1" dirty="0">
                <a:solidFill>
                  <a:srgbClr val="00ADBA"/>
                </a:solidFill>
              </a:rPr>
              <a:t>réunion </a:t>
            </a:r>
          </a:p>
        </p:txBody>
      </p:sp>
      <p:sp>
        <p:nvSpPr>
          <p:cNvPr id="9" name="ZoneTexte 8"/>
          <p:cNvSpPr txBox="1"/>
          <p:nvPr/>
        </p:nvSpPr>
        <p:spPr>
          <a:xfrm>
            <a:off x="199936" y="3687165"/>
            <a:ext cx="3888432" cy="1569660"/>
          </a:xfrm>
          <a:prstGeom prst="rect">
            <a:avLst/>
          </a:prstGeom>
          <a:noFill/>
        </p:spPr>
        <p:txBody>
          <a:bodyPr wrap="square" rtlCol="0">
            <a:spAutoFit/>
          </a:bodyPr>
          <a:lstStyle/>
          <a:p>
            <a:r>
              <a:rPr lang="fr-BE" sz="2400" dirty="0">
                <a:solidFill>
                  <a:srgbClr val="00ADBA"/>
                </a:solidFill>
              </a:rPr>
              <a:t>Administration communale de </a:t>
            </a:r>
            <a:r>
              <a:rPr lang="fr-BE" sz="2400" dirty="0" err="1">
                <a:solidFill>
                  <a:srgbClr val="00ADBA"/>
                </a:solidFill>
              </a:rPr>
              <a:t>Bovigny</a:t>
            </a:r>
            <a:endParaRPr lang="fr-BE" sz="2400" dirty="0">
              <a:solidFill>
                <a:srgbClr val="00ADBA"/>
              </a:solidFill>
            </a:endParaRPr>
          </a:p>
          <a:p>
            <a:endParaRPr lang="fr-BE" sz="2400" dirty="0">
              <a:solidFill>
                <a:srgbClr val="00ADBA"/>
              </a:solidFill>
            </a:endParaRPr>
          </a:p>
          <a:p>
            <a:endParaRPr lang="fr-BE" sz="2400" dirty="0">
              <a:solidFill>
                <a:srgbClr val="00ADBA"/>
              </a:solidFill>
            </a:endParaRPr>
          </a:p>
        </p:txBody>
      </p:sp>
      <p:sp>
        <p:nvSpPr>
          <p:cNvPr id="4" name="ZoneTexte 3"/>
          <p:cNvSpPr txBox="1"/>
          <p:nvPr/>
        </p:nvSpPr>
        <p:spPr>
          <a:xfrm>
            <a:off x="199936" y="5139173"/>
            <a:ext cx="2808312" cy="400110"/>
          </a:xfrm>
          <a:prstGeom prst="rect">
            <a:avLst/>
          </a:prstGeom>
          <a:noFill/>
        </p:spPr>
        <p:txBody>
          <a:bodyPr wrap="square" rtlCol="0">
            <a:spAutoFit/>
          </a:bodyPr>
          <a:lstStyle/>
          <a:p>
            <a:r>
              <a:rPr lang="fr-BE" sz="2000" dirty="0" smtClean="0">
                <a:solidFill>
                  <a:srgbClr val="00ADBA"/>
                </a:solidFill>
              </a:rPr>
              <a:t>22 septembre 2022</a:t>
            </a:r>
            <a:endParaRPr lang="fr-BE" sz="2000" dirty="0">
              <a:solidFill>
                <a:srgbClr val="00ADBA"/>
              </a:solidFill>
            </a:endParaRPr>
          </a:p>
        </p:txBody>
      </p:sp>
      <p:pic>
        <p:nvPicPr>
          <p:cNvPr id="7" name="Image 6">
            <a:extLst>
              <a:ext uri="{FF2B5EF4-FFF2-40B4-BE49-F238E27FC236}">
                <a16:creationId xmlns:a16="http://schemas.microsoft.com/office/drawing/2014/main" id="{CFC470A2-A2D4-47F2-9F03-00FF86BB38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667" y="282875"/>
            <a:ext cx="1149425" cy="1103448"/>
          </a:xfrm>
          <a:prstGeom prst="rect">
            <a:avLst/>
          </a:prstGeom>
        </p:spPr>
      </p:pic>
    </p:spTree>
    <p:extLst>
      <p:ext uri="{BB962C8B-B14F-4D97-AF65-F5344CB8AC3E}">
        <p14:creationId xmlns:p14="http://schemas.microsoft.com/office/powerpoint/2010/main" val="199820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CF7F33-F4B4-42F6-BA7F-9CBA6078FD32}"/>
              </a:ext>
            </a:extLst>
          </p:cNvPr>
          <p:cNvSpPr>
            <a:spLocks noGrp="1"/>
          </p:cNvSpPr>
          <p:nvPr>
            <p:ph type="title"/>
          </p:nvPr>
        </p:nvSpPr>
        <p:spPr>
          <a:xfrm>
            <a:off x="467544" y="188640"/>
            <a:ext cx="6770713" cy="731168"/>
          </a:xfrm>
        </p:spPr>
        <p:txBody>
          <a:bodyPr>
            <a:noAutofit/>
          </a:bodyPr>
          <a:lstStyle/>
          <a:p>
            <a:r>
              <a:rPr lang="fr-FR" b="1" dirty="0">
                <a:solidFill>
                  <a:schemeClr val="accent2"/>
                </a:solidFill>
              </a:rPr>
              <a:t>Caméras de surveillance</a:t>
            </a:r>
            <a:endParaRPr lang="fr-BE" b="1" dirty="0">
              <a:solidFill>
                <a:schemeClr val="accent2"/>
              </a:solidFill>
            </a:endParaRPr>
          </a:p>
        </p:txBody>
      </p:sp>
      <p:pic>
        <p:nvPicPr>
          <p:cNvPr id="4" name="Graphique 3" descr="Caméra de sécurité">
            <a:extLst>
              <a:ext uri="{FF2B5EF4-FFF2-40B4-BE49-F238E27FC236}">
                <a16:creationId xmlns:a16="http://schemas.microsoft.com/office/drawing/2014/main" id="{36BBAE12-1873-4A02-9FFE-C8DEE2668B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flipH="1">
            <a:off x="7092280" y="-99392"/>
            <a:ext cx="1872208" cy="1872208"/>
          </a:xfrm>
          <a:prstGeom prst="rect">
            <a:avLst/>
          </a:prstGeom>
        </p:spPr>
      </p:pic>
      <p:sp>
        <p:nvSpPr>
          <p:cNvPr id="5" name="Rectangle 4"/>
          <p:cNvSpPr/>
          <p:nvPr/>
        </p:nvSpPr>
        <p:spPr>
          <a:xfrm>
            <a:off x="4273699" y="1463502"/>
            <a:ext cx="2880320" cy="461665"/>
          </a:xfrm>
          <a:prstGeom prst="rect">
            <a:avLst/>
          </a:prstGeom>
        </p:spPr>
        <p:txBody>
          <a:bodyPr wrap="square">
            <a:spAutoFit/>
          </a:bodyPr>
          <a:lstStyle/>
          <a:p>
            <a:pPr lvl="0"/>
            <a:r>
              <a:rPr lang="fr-BE" sz="2400" dirty="0" smtClean="0"/>
              <a:t>Décision Collège</a:t>
            </a:r>
            <a:endParaRPr lang="fr-BE" sz="2400" dirty="0"/>
          </a:p>
        </p:txBody>
      </p:sp>
      <p:grpSp>
        <p:nvGrpSpPr>
          <p:cNvPr id="14" name="Groupe 13"/>
          <p:cNvGrpSpPr/>
          <p:nvPr/>
        </p:nvGrpSpPr>
        <p:grpSpPr>
          <a:xfrm>
            <a:off x="318395" y="4110619"/>
            <a:ext cx="8825605" cy="2317612"/>
            <a:chOff x="318395" y="4110619"/>
            <a:chExt cx="8825605" cy="2317612"/>
          </a:xfrm>
        </p:grpSpPr>
        <p:sp>
          <p:nvSpPr>
            <p:cNvPr id="6" name="ZoneTexte 5">
              <a:extLst>
                <a:ext uri="{FF2B5EF4-FFF2-40B4-BE49-F238E27FC236}">
                  <a16:creationId xmlns:a16="http://schemas.microsoft.com/office/drawing/2014/main" id="{DFD45EE7-E2FE-49A1-ABDF-881D6423133E}"/>
                </a:ext>
              </a:extLst>
            </p:cNvPr>
            <p:cNvSpPr txBox="1"/>
            <p:nvPr/>
          </p:nvSpPr>
          <p:spPr>
            <a:xfrm>
              <a:off x="318395" y="4110619"/>
              <a:ext cx="7740861" cy="646331"/>
            </a:xfrm>
            <a:prstGeom prst="rect">
              <a:avLst/>
            </a:prstGeom>
            <a:noFill/>
          </p:spPr>
          <p:txBody>
            <a:bodyPr wrap="square" rtlCol="0">
              <a:spAutoFit/>
            </a:bodyPr>
            <a:lstStyle/>
            <a:p>
              <a:pPr defTabSz="457200">
                <a:spcBef>
                  <a:spcPct val="0"/>
                </a:spcBef>
              </a:pPr>
              <a:r>
                <a:rPr lang="fr-FR" sz="3600" b="1" dirty="0" smtClean="0">
                  <a:solidFill>
                    <a:schemeClr val="accent2"/>
                  </a:solidFill>
                  <a:latin typeface="+mj-lt"/>
                  <a:ea typeface="+mj-ea"/>
                  <a:cs typeface="+mj-cs"/>
                </a:rPr>
                <a:t>Prime </a:t>
              </a:r>
              <a:r>
                <a:rPr lang="fr-FR" sz="3600" b="1" dirty="0">
                  <a:solidFill>
                    <a:schemeClr val="accent2"/>
                  </a:solidFill>
                  <a:latin typeface="+mj-lt"/>
                  <a:ea typeface="+mj-ea"/>
                  <a:cs typeface="+mj-cs"/>
                </a:rPr>
                <a:t>de retour sur les cannettes</a:t>
              </a:r>
              <a:endParaRPr lang="fr-BE" sz="3600" b="1" dirty="0">
                <a:solidFill>
                  <a:schemeClr val="accent2"/>
                </a:solidFill>
                <a:latin typeface="+mj-lt"/>
                <a:ea typeface="+mj-ea"/>
                <a:cs typeface="+mj-cs"/>
              </a:endParaRPr>
            </a:p>
          </p:txBody>
        </p:sp>
        <p:pic>
          <p:nvPicPr>
            <p:cNvPr id="8" name="Image 7"/>
            <p:cNvPicPr>
              <a:picLocks noChangeAspect="1"/>
            </p:cNvPicPr>
            <p:nvPr/>
          </p:nvPicPr>
          <p:blipFill>
            <a:blip r:embed="rId5"/>
            <a:stretch>
              <a:fillRect/>
            </a:stretch>
          </p:blipFill>
          <p:spPr>
            <a:xfrm>
              <a:off x="5713859" y="4862297"/>
              <a:ext cx="3430141" cy="1565934"/>
            </a:xfrm>
            <a:prstGeom prst="rect">
              <a:avLst/>
            </a:prstGeom>
          </p:spPr>
        </p:pic>
        <p:sp>
          <p:nvSpPr>
            <p:cNvPr id="9" name="Rectangle 8"/>
            <p:cNvSpPr/>
            <p:nvPr/>
          </p:nvSpPr>
          <p:spPr>
            <a:xfrm>
              <a:off x="755576" y="5523318"/>
              <a:ext cx="2880320" cy="461665"/>
            </a:xfrm>
            <a:prstGeom prst="rect">
              <a:avLst/>
            </a:prstGeom>
          </p:spPr>
          <p:txBody>
            <a:bodyPr wrap="square">
              <a:spAutoFit/>
            </a:bodyPr>
            <a:lstStyle/>
            <a:p>
              <a:pPr lvl="0"/>
              <a:r>
                <a:rPr lang="fr-BE" sz="2400" dirty="0" smtClean="0"/>
                <a:t>Décision Collège</a:t>
              </a:r>
              <a:endParaRPr lang="fr-BE" sz="2400" dirty="0"/>
            </a:p>
          </p:txBody>
        </p:sp>
      </p:grpSp>
      <p:pic>
        <p:nvPicPr>
          <p:cNvPr id="10" name="Image 9"/>
          <p:cNvPicPr>
            <a:picLocks noChangeAspect="1"/>
          </p:cNvPicPr>
          <p:nvPr/>
        </p:nvPicPr>
        <p:blipFill>
          <a:blip r:embed="rId6"/>
          <a:stretch>
            <a:fillRect/>
          </a:stretch>
        </p:blipFill>
        <p:spPr>
          <a:xfrm>
            <a:off x="738424" y="2086140"/>
            <a:ext cx="1932441" cy="1496005"/>
          </a:xfrm>
          <a:prstGeom prst="rect">
            <a:avLst/>
          </a:prstGeom>
        </p:spPr>
      </p:pic>
      <p:pic>
        <p:nvPicPr>
          <p:cNvPr id="11" name="Image 10"/>
          <p:cNvPicPr>
            <a:picLocks noChangeAspect="1"/>
          </p:cNvPicPr>
          <p:nvPr/>
        </p:nvPicPr>
        <p:blipFill>
          <a:blip r:embed="rId7"/>
          <a:stretch>
            <a:fillRect/>
          </a:stretch>
        </p:blipFill>
        <p:spPr>
          <a:xfrm>
            <a:off x="4355976" y="2059828"/>
            <a:ext cx="1728192" cy="1514835"/>
          </a:xfrm>
          <a:prstGeom prst="rect">
            <a:avLst/>
          </a:prstGeom>
        </p:spPr>
      </p:pic>
      <p:sp>
        <p:nvSpPr>
          <p:cNvPr id="12" name="Flèche droite 11"/>
          <p:cNvSpPr/>
          <p:nvPr/>
        </p:nvSpPr>
        <p:spPr>
          <a:xfrm>
            <a:off x="3191899" y="2780928"/>
            <a:ext cx="1020061" cy="144016"/>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179512" y="1472124"/>
            <a:ext cx="3803460" cy="461665"/>
          </a:xfrm>
          <a:prstGeom prst="rect">
            <a:avLst/>
          </a:prstGeom>
        </p:spPr>
        <p:txBody>
          <a:bodyPr wrap="square">
            <a:spAutoFit/>
          </a:bodyPr>
          <a:lstStyle/>
          <a:p>
            <a:pPr lvl="0"/>
            <a:r>
              <a:rPr lang="fr-BE" sz="2400" dirty="0" smtClean="0"/>
              <a:t>Réflexion – suggestion GT</a:t>
            </a:r>
            <a:endParaRPr lang="fr-BE" sz="2400" dirty="0"/>
          </a:p>
        </p:txBody>
      </p:sp>
    </p:spTree>
    <p:extLst>
      <p:ext uri="{BB962C8B-B14F-4D97-AF65-F5344CB8AC3E}">
        <p14:creationId xmlns:p14="http://schemas.microsoft.com/office/powerpoint/2010/main" val="36794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540568" y="371943"/>
            <a:ext cx="9289032" cy="1688905"/>
          </a:xfrm>
          <a:prstGeom prst="rect">
            <a:avLst/>
          </a:prstGeom>
          <a:ln w="3810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pPr marL="906780" lvl="1"/>
            <a:r>
              <a:rPr lang="fr-FR" sz="2400" dirty="0">
                <a:latin typeface="+mj-lt"/>
                <a:ea typeface="Calibri" panose="020F0502020204030204" pitchFamily="34" charset="0"/>
              </a:rPr>
              <a:t>100</a:t>
            </a:r>
            <a:r>
              <a:rPr lang="fr-FR" sz="2400" dirty="0">
                <a:latin typeface="+mj-lt"/>
                <a:ea typeface="Calibri" panose="020F0502020204030204" pitchFamily="34" charset="0"/>
              </a:rPr>
              <a:t> plaquettes </a:t>
            </a:r>
            <a:r>
              <a:rPr lang="fr-FR" sz="2400" dirty="0">
                <a:latin typeface="+mj-lt"/>
                <a:ea typeface="Calibri" panose="020F0502020204030204" pitchFamily="34" charset="0"/>
              </a:rPr>
              <a:t> </a:t>
            </a:r>
            <a:r>
              <a:rPr lang="fr-FR" sz="2400" dirty="0">
                <a:latin typeface="+mj-lt"/>
                <a:ea typeface="Calibri" panose="020F0502020204030204" pitchFamily="34" charset="0"/>
              </a:rPr>
              <a:t>s</a:t>
            </a:r>
            <a:r>
              <a:rPr lang="pl-PL" sz="2400" dirty="0">
                <a:latin typeface="+mj-lt"/>
                <a:ea typeface="Calibri" panose="020F0502020204030204" pitchFamily="34" charset="0"/>
              </a:rPr>
              <a:t>ur les bancs le long des promenades </a:t>
            </a:r>
            <a:endParaRPr lang="fr-FR" sz="2400" dirty="0">
              <a:latin typeface="+mj-lt"/>
              <a:ea typeface="Calibri" panose="020F0502020204030204" pitchFamily="34" charset="0"/>
            </a:endParaRPr>
          </a:p>
        </p:txBody>
      </p:sp>
      <p:pic>
        <p:nvPicPr>
          <p:cNvPr id="9" name="Picture 2" descr="Omdenken on Twitter: &amp;quot;@Bart_Groothuis Mooi bordje! Dank je wel voor het  delen!&amp;quot; / Twitter">
            <a:extLst>
              <a:ext uri="{FF2B5EF4-FFF2-40B4-BE49-F238E27FC236}">
                <a16:creationId xmlns:a16="http://schemas.microsoft.com/office/drawing/2014/main" id="{A7A7214A-3B02-4805-83B2-8B5B358CB9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95" r="1811" b="19838"/>
          <a:stretch/>
        </p:blipFill>
        <p:spPr bwMode="auto">
          <a:xfrm>
            <a:off x="467544" y="1916832"/>
            <a:ext cx="5295029" cy="267461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a:stretch>
            <a:fillRect/>
          </a:stretch>
        </p:blipFill>
        <p:spPr>
          <a:xfrm>
            <a:off x="6156176" y="2478123"/>
            <a:ext cx="2987824" cy="4379878"/>
          </a:xfrm>
          <a:prstGeom prst="rect">
            <a:avLst/>
          </a:prstGeom>
          <a:ln>
            <a:solidFill>
              <a:schemeClr val="tx1"/>
            </a:solidFill>
          </a:ln>
        </p:spPr>
      </p:pic>
    </p:spTree>
    <p:extLst>
      <p:ext uri="{BB962C8B-B14F-4D97-AF65-F5344CB8AC3E}">
        <p14:creationId xmlns:p14="http://schemas.microsoft.com/office/powerpoint/2010/main" val="379055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0" y="2655788"/>
            <a:ext cx="5687130" cy="4202213"/>
          </a:xfrm>
          <a:prstGeom prst="rect">
            <a:avLst/>
          </a:prstGeom>
        </p:spPr>
      </p:pic>
    </p:spTree>
    <p:extLst>
      <p:ext uri="{BB962C8B-B14F-4D97-AF65-F5344CB8AC3E}">
        <p14:creationId xmlns:p14="http://schemas.microsoft.com/office/powerpoint/2010/main" val="247286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6" name="Image 5"/>
          <p:cNvPicPr>
            <a:picLocks noChangeAspect="1"/>
          </p:cNvPicPr>
          <p:nvPr/>
        </p:nvPicPr>
        <p:blipFill>
          <a:blip r:embed="rId3"/>
          <a:stretch>
            <a:fillRect/>
          </a:stretch>
        </p:blipFill>
        <p:spPr>
          <a:xfrm>
            <a:off x="0" y="2384954"/>
            <a:ext cx="6012160" cy="4473047"/>
          </a:xfrm>
          <a:prstGeom prst="rect">
            <a:avLst/>
          </a:prstGeom>
        </p:spPr>
      </p:pic>
    </p:spTree>
    <p:extLst>
      <p:ext uri="{BB962C8B-B14F-4D97-AF65-F5344CB8AC3E}">
        <p14:creationId xmlns:p14="http://schemas.microsoft.com/office/powerpoint/2010/main" val="318901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1096" y="2478123"/>
            <a:ext cx="5795967" cy="4379877"/>
          </a:xfrm>
          <a:prstGeom prst="rect">
            <a:avLst/>
          </a:prstGeom>
        </p:spPr>
      </p:pic>
    </p:spTree>
    <p:extLst>
      <p:ext uri="{BB962C8B-B14F-4D97-AF65-F5344CB8AC3E}">
        <p14:creationId xmlns:p14="http://schemas.microsoft.com/office/powerpoint/2010/main" val="36928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6816" y="2420889"/>
            <a:ext cx="5946261" cy="4437112"/>
          </a:xfrm>
          <a:prstGeom prst="rect">
            <a:avLst/>
          </a:prstGeom>
        </p:spPr>
      </p:pic>
    </p:spTree>
    <p:extLst>
      <p:ext uri="{BB962C8B-B14F-4D97-AF65-F5344CB8AC3E}">
        <p14:creationId xmlns:p14="http://schemas.microsoft.com/office/powerpoint/2010/main" val="231193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468560" y="463439"/>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0" y="2478123"/>
            <a:ext cx="5901033" cy="4379878"/>
          </a:xfrm>
          <a:prstGeom prst="rect">
            <a:avLst/>
          </a:prstGeom>
        </p:spPr>
      </p:pic>
    </p:spTree>
    <p:extLst>
      <p:ext uri="{BB962C8B-B14F-4D97-AF65-F5344CB8AC3E}">
        <p14:creationId xmlns:p14="http://schemas.microsoft.com/office/powerpoint/2010/main" val="428692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1" y="2478123"/>
            <a:ext cx="5920548" cy="4399333"/>
          </a:xfrm>
          <a:prstGeom prst="rect">
            <a:avLst/>
          </a:prstGeom>
        </p:spPr>
      </p:pic>
    </p:spTree>
    <p:extLst>
      <p:ext uri="{BB962C8B-B14F-4D97-AF65-F5344CB8AC3E}">
        <p14:creationId xmlns:p14="http://schemas.microsoft.com/office/powerpoint/2010/main" val="211429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2336" y="2478123"/>
            <a:ext cx="5917326" cy="4379878"/>
          </a:xfrm>
          <a:prstGeom prst="rect">
            <a:avLst/>
          </a:prstGeom>
        </p:spPr>
      </p:pic>
    </p:spTree>
    <p:extLst>
      <p:ext uri="{BB962C8B-B14F-4D97-AF65-F5344CB8AC3E}">
        <p14:creationId xmlns:p14="http://schemas.microsoft.com/office/powerpoint/2010/main" val="374035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1184" y="2394930"/>
            <a:ext cx="6013344" cy="4463071"/>
          </a:xfrm>
          <a:prstGeom prst="rect">
            <a:avLst/>
          </a:prstGeom>
        </p:spPr>
      </p:pic>
    </p:spTree>
    <p:extLst>
      <p:ext uri="{BB962C8B-B14F-4D97-AF65-F5344CB8AC3E}">
        <p14:creationId xmlns:p14="http://schemas.microsoft.com/office/powerpoint/2010/main" val="17612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596686"/>
            <a:ext cx="7128792" cy="1320800"/>
          </a:xfrm>
          <a:ln w="38100">
            <a:noFill/>
          </a:ln>
        </p:spPr>
        <p:txBody>
          <a:bodyPr>
            <a:normAutofit/>
          </a:bodyPr>
          <a:lstStyle/>
          <a:p>
            <a:r>
              <a:rPr lang="fr-BE" b="1" dirty="0">
                <a:solidFill>
                  <a:schemeClr val="accent2"/>
                </a:solidFill>
              </a:rPr>
              <a:t>Au programme de cette soirée…</a:t>
            </a:r>
          </a:p>
        </p:txBody>
      </p:sp>
      <p:sp>
        <p:nvSpPr>
          <p:cNvPr id="3" name="Espace réservé du contenu 2"/>
          <p:cNvSpPr>
            <a:spLocks noGrp="1"/>
          </p:cNvSpPr>
          <p:nvPr>
            <p:ph idx="1"/>
          </p:nvPr>
        </p:nvSpPr>
        <p:spPr>
          <a:xfrm>
            <a:off x="463540" y="1612842"/>
            <a:ext cx="6988780" cy="5245158"/>
          </a:xfrm>
        </p:spPr>
        <p:txBody>
          <a:bodyPr>
            <a:normAutofit fontScale="25000" lnSpcReduction="20000"/>
          </a:bodyPr>
          <a:lstStyle/>
          <a:p>
            <a:pPr marL="0" lvl="0" indent="0">
              <a:buNone/>
            </a:pPr>
            <a:r>
              <a:rPr lang="fr-BE" sz="6200" dirty="0" smtClean="0">
                <a:solidFill>
                  <a:schemeClr val="tx1"/>
                </a:solidFill>
                <a:latin typeface="Calibri" panose="020F0502020204030204" pitchFamily="34" charset="0"/>
              </a:rPr>
              <a:t>1.  </a:t>
            </a:r>
            <a:r>
              <a:rPr lang="fr-BE" sz="8000" dirty="0" smtClean="0"/>
              <a:t>Clic4 </a:t>
            </a:r>
            <a:r>
              <a:rPr lang="fr-BE" sz="8000" dirty="0" err="1"/>
              <a:t>Wapp</a:t>
            </a:r>
            <a:r>
              <a:rPr lang="fr-BE" sz="8000" dirty="0"/>
              <a:t> </a:t>
            </a:r>
          </a:p>
          <a:p>
            <a:pPr lvl="0"/>
            <a:r>
              <a:rPr lang="fr-BE" sz="5600" dirty="0"/>
              <a:t>Etat des lieux – conclusions suite aux différents relevés</a:t>
            </a:r>
          </a:p>
          <a:p>
            <a:pPr lvl="0"/>
            <a:r>
              <a:rPr lang="fr-BE" sz="5600" dirty="0"/>
              <a:t>Affectation de la « prime » de 500€ - quel achat/projet/action ?</a:t>
            </a:r>
          </a:p>
          <a:p>
            <a:pPr lvl="0"/>
            <a:r>
              <a:rPr lang="fr-BE" sz="5600" dirty="0"/>
              <a:t>Suites</a:t>
            </a:r>
          </a:p>
          <a:p>
            <a:pPr marL="0" indent="0">
              <a:buNone/>
            </a:pPr>
            <a:endParaRPr lang="fr-BE" dirty="0"/>
          </a:p>
          <a:p>
            <a:pPr marL="0" indent="0">
              <a:buNone/>
            </a:pPr>
            <a:r>
              <a:rPr lang="fr-BE" sz="8000" dirty="0" smtClean="0">
                <a:solidFill>
                  <a:schemeClr val="tx1"/>
                </a:solidFill>
                <a:latin typeface="Calibri" panose="020F0502020204030204" pitchFamily="34" charset="0"/>
              </a:rPr>
              <a:t>2.  </a:t>
            </a:r>
            <a:r>
              <a:rPr lang="fr-BE" sz="8000" dirty="0">
                <a:solidFill>
                  <a:schemeClr val="tx1"/>
                </a:solidFill>
                <a:latin typeface="Calibri" panose="020F0502020204030204" pitchFamily="34" charset="0"/>
              </a:rPr>
              <a:t>Panneaux </a:t>
            </a:r>
            <a:r>
              <a:rPr lang="fr-BE" sz="8000" dirty="0">
                <a:solidFill>
                  <a:schemeClr val="tx1"/>
                </a:solidFill>
                <a:latin typeface="Calibri" panose="020F0502020204030204" pitchFamily="34" charset="0"/>
              </a:rPr>
              <a:t>de sensibilisation </a:t>
            </a:r>
          </a:p>
          <a:p>
            <a:r>
              <a:rPr lang="fr-BE" sz="5600" dirty="0"/>
              <a:t>Suivi du placement des plaquettes et bâches</a:t>
            </a:r>
          </a:p>
          <a:p>
            <a:r>
              <a:rPr lang="fr-BE" sz="5600" dirty="0"/>
              <a:t>Coordination des panneaux A3 du GT et des panneaux du conseil des enfants</a:t>
            </a:r>
          </a:p>
          <a:p>
            <a:pPr marL="0" indent="0">
              <a:buNone/>
            </a:pPr>
            <a:endParaRPr lang="fr-BE" dirty="0"/>
          </a:p>
          <a:p>
            <a:pPr marL="0" lvl="0" indent="0">
              <a:buNone/>
            </a:pPr>
            <a:r>
              <a:rPr lang="fr-BE" sz="8000" dirty="0" smtClean="0">
                <a:solidFill>
                  <a:schemeClr val="tx1"/>
                </a:solidFill>
                <a:latin typeface="Calibri" panose="020F0502020204030204" pitchFamily="34" charset="0"/>
              </a:rPr>
              <a:t>3.  </a:t>
            </a:r>
            <a:r>
              <a:rPr lang="fr-BE" sz="8000" dirty="0">
                <a:solidFill>
                  <a:schemeClr val="tx1"/>
                </a:solidFill>
                <a:latin typeface="Calibri" panose="020F0502020204030204" pitchFamily="34" charset="0"/>
              </a:rPr>
              <a:t>Conférence </a:t>
            </a:r>
            <a:r>
              <a:rPr lang="fr-BE" sz="8000" dirty="0">
                <a:solidFill>
                  <a:schemeClr val="tx1"/>
                </a:solidFill>
                <a:latin typeface="Calibri" panose="020F0502020204030204" pitchFamily="34" charset="0"/>
              </a:rPr>
              <a:t>zéro déchets</a:t>
            </a:r>
          </a:p>
          <a:p>
            <a:r>
              <a:rPr lang="fr-BE" sz="5600" dirty="0"/>
              <a:t>Organisation de l’évènement</a:t>
            </a:r>
          </a:p>
          <a:p>
            <a:r>
              <a:rPr lang="fr-BE" sz="5600" dirty="0"/>
              <a:t> Incitation à l’investissement ensuite - réflexion</a:t>
            </a:r>
          </a:p>
          <a:p>
            <a:pPr marL="0" indent="0">
              <a:buNone/>
            </a:pPr>
            <a:endParaRPr lang="fr-BE" sz="5600" dirty="0"/>
          </a:p>
          <a:p>
            <a:pPr marL="0" indent="0">
              <a:buNone/>
            </a:pPr>
            <a:r>
              <a:rPr lang="fr-BE" sz="8000" dirty="0" smtClean="0">
                <a:solidFill>
                  <a:schemeClr val="tx1"/>
                </a:solidFill>
                <a:latin typeface="Calibri" panose="020F0502020204030204" pitchFamily="34" charset="0"/>
              </a:rPr>
              <a:t>4.  </a:t>
            </a:r>
            <a:r>
              <a:rPr lang="fr-BE" sz="8000" dirty="0">
                <a:solidFill>
                  <a:schemeClr val="tx1"/>
                </a:solidFill>
                <a:latin typeface="Calibri" panose="020F0502020204030204" pitchFamily="34" charset="0"/>
              </a:rPr>
              <a:t>Article </a:t>
            </a:r>
            <a:r>
              <a:rPr lang="fr-BE" sz="8000" dirty="0">
                <a:solidFill>
                  <a:schemeClr val="tx1"/>
                </a:solidFill>
                <a:latin typeface="Calibri" panose="020F0502020204030204" pitchFamily="34" charset="0"/>
              </a:rPr>
              <a:t>dans la vie communale</a:t>
            </a:r>
          </a:p>
          <a:p>
            <a:pPr marL="0" indent="0">
              <a:buNone/>
            </a:pPr>
            <a:endParaRPr lang="fr-BE" sz="2800" dirty="0">
              <a:solidFill>
                <a:schemeClr val="tx1"/>
              </a:solidFill>
              <a:latin typeface="Calibri" panose="020F0502020204030204" pitchFamily="34" charset="0"/>
            </a:endParaRPr>
          </a:p>
          <a:p>
            <a:pPr marL="0" lvl="0" indent="0">
              <a:buNone/>
            </a:pPr>
            <a:r>
              <a:rPr lang="fr-BE" sz="8000" dirty="0" smtClean="0">
                <a:solidFill>
                  <a:schemeClr val="tx1"/>
                </a:solidFill>
                <a:latin typeface="Calibri" panose="020F0502020204030204" pitchFamily="34" charset="0"/>
              </a:rPr>
              <a:t>5. </a:t>
            </a:r>
            <a:r>
              <a:rPr lang="fr-BE" sz="8000" dirty="0">
                <a:solidFill>
                  <a:schemeClr val="tx1"/>
                </a:solidFill>
                <a:latin typeface="Calibri" panose="020F0502020204030204" pitchFamily="34" charset="0"/>
              </a:rPr>
              <a:t>Définition </a:t>
            </a:r>
            <a:r>
              <a:rPr lang="fr-BE" sz="8000" dirty="0">
                <a:solidFill>
                  <a:schemeClr val="tx1"/>
                </a:solidFill>
                <a:latin typeface="Calibri" panose="020F0502020204030204" pitchFamily="34" charset="0"/>
              </a:rPr>
              <a:t>des prochains objectifs du </a:t>
            </a:r>
            <a:r>
              <a:rPr lang="fr-BE" sz="8000" dirty="0" smtClean="0">
                <a:solidFill>
                  <a:schemeClr val="tx1"/>
                </a:solidFill>
                <a:latin typeface="Calibri" panose="020F0502020204030204" pitchFamily="34" charset="0"/>
              </a:rPr>
              <a:t>GT</a:t>
            </a:r>
            <a:endParaRPr lang="fr-BE" sz="8000" dirty="0">
              <a:solidFill>
                <a:schemeClr val="tx1"/>
              </a:solidFill>
              <a:latin typeface="Calibri" panose="020F0502020204030204" pitchFamily="34" charset="0"/>
            </a:endParaRPr>
          </a:p>
        </p:txBody>
      </p:sp>
      <p:pic>
        <p:nvPicPr>
          <p:cNvPr id="4" name="Image 3"/>
          <p:cNvPicPr>
            <a:picLocks noChangeAspect="1"/>
          </p:cNvPicPr>
          <p:nvPr/>
        </p:nvPicPr>
        <p:blipFill rotWithShape="1">
          <a:blip r:embed="rId3"/>
          <a:srcRect l="13289" t="15305" r="14360" b="16775"/>
          <a:stretch/>
        </p:blipFill>
        <p:spPr>
          <a:xfrm>
            <a:off x="6520987" y="4997946"/>
            <a:ext cx="1779392" cy="16704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 6"/>
          <p:cNvPicPr>
            <a:picLocks noChangeAspect="1"/>
          </p:cNvPicPr>
          <p:nvPr/>
        </p:nvPicPr>
        <p:blipFill rotWithShape="1">
          <a:blip r:embed="rId4"/>
          <a:srcRect l="12513"/>
          <a:stretch/>
        </p:blipFill>
        <p:spPr>
          <a:xfrm rot="20328450">
            <a:off x="7040239" y="5322257"/>
            <a:ext cx="740890" cy="1021827"/>
          </a:xfrm>
          <a:prstGeom prst="rect">
            <a:avLst/>
          </a:prstGeom>
        </p:spPr>
      </p:pic>
      <p:sp>
        <p:nvSpPr>
          <p:cNvPr id="8" name="ZoneTexte 7"/>
          <p:cNvSpPr txBox="1"/>
          <p:nvPr/>
        </p:nvSpPr>
        <p:spPr>
          <a:xfrm>
            <a:off x="3224222" y="6488668"/>
            <a:ext cx="2808312" cy="369332"/>
          </a:xfrm>
          <a:prstGeom prst="rect">
            <a:avLst/>
          </a:prstGeom>
          <a:noFill/>
        </p:spPr>
        <p:txBody>
          <a:bodyPr wrap="square" rtlCol="0">
            <a:spAutoFit/>
          </a:bodyPr>
          <a:lstStyle/>
          <a:p>
            <a:r>
              <a:rPr lang="fr-BE" dirty="0">
                <a:solidFill>
                  <a:srgbClr val="00ADBA"/>
                </a:solidFill>
              </a:rPr>
              <a:t>- Fin de la réunion 22h -</a:t>
            </a:r>
          </a:p>
        </p:txBody>
      </p:sp>
    </p:spTree>
    <p:extLst>
      <p:ext uri="{BB962C8B-B14F-4D97-AF65-F5344CB8AC3E}">
        <p14:creationId xmlns:p14="http://schemas.microsoft.com/office/powerpoint/2010/main" val="325955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down)">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wipe(down)">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wipe(down)">
                                      <p:cBhvr>
                                        <p:cTn id="48" dur="500"/>
                                        <p:tgtEl>
                                          <p:spTgt spid="3">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Effect transition="in" filter="wipe(down)">
                                      <p:cBhvr>
                                        <p:cTn id="53" dur="500"/>
                                        <p:tgtEl>
                                          <p:spTgt spid="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Effect transition="in" filter="wipe(down)">
                                      <p:cBhvr>
                                        <p:cTn id="58" dur="500"/>
                                        <p:tgtEl>
                                          <p:spTgt spid="3">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Effect transition="in" filter="wipe(down)">
                                      <p:cBhvr>
                                        <p:cTn id="63" dur="500"/>
                                        <p:tgtEl>
                                          <p:spTgt spid="3">
                                            <p:txEl>
                                              <p:pRg st="13" end="1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
                                            <p:txEl>
                                              <p:pRg st="15" end="15"/>
                                            </p:txEl>
                                          </p:spTgt>
                                        </p:tgtEl>
                                        <p:attrNameLst>
                                          <p:attrName>style.visibility</p:attrName>
                                        </p:attrNameLst>
                                      </p:cBhvr>
                                      <p:to>
                                        <p:strVal val="visible"/>
                                      </p:to>
                                    </p:set>
                                    <p:animEffect transition="in" filter="wipe(down)">
                                      <p:cBhvr>
                                        <p:cTn id="68" dur="500"/>
                                        <p:tgtEl>
                                          <p:spTgt spid="3">
                                            <p:txEl>
                                              <p:pRg st="15" end="1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 calcmode="lin" valueType="num">
                                      <p:cBhvr additive="base">
                                        <p:cTn id="77" dur="500" fill="hold"/>
                                        <p:tgtEl>
                                          <p:spTgt spid="8"/>
                                        </p:tgtEl>
                                        <p:attrNameLst>
                                          <p:attrName>ppt_x</p:attrName>
                                        </p:attrNameLst>
                                      </p:cBhvr>
                                      <p:tavLst>
                                        <p:tav tm="0">
                                          <p:val>
                                            <p:strVal val="#ppt_x"/>
                                          </p:val>
                                        </p:tav>
                                        <p:tav tm="100000">
                                          <p:val>
                                            <p:strVal val="#ppt_x"/>
                                          </p:val>
                                        </p:tav>
                                      </p:tavLst>
                                    </p:anim>
                                    <p:anim calcmode="lin" valueType="num">
                                      <p:cBhvr additive="base">
                                        <p:cTn id="78" dur="500" fill="hold"/>
                                        <p:tgtEl>
                                          <p:spTgt spid="8"/>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additive="base">
                                        <p:cTn id="81" dur="500" fill="hold"/>
                                        <p:tgtEl>
                                          <p:spTgt spid="4"/>
                                        </p:tgtEl>
                                        <p:attrNameLst>
                                          <p:attrName>ppt_x</p:attrName>
                                        </p:attrNameLst>
                                      </p:cBhvr>
                                      <p:tavLst>
                                        <p:tav tm="0">
                                          <p:val>
                                            <p:strVal val="#ppt_x"/>
                                          </p:val>
                                        </p:tav>
                                        <p:tav tm="100000">
                                          <p:val>
                                            <p:strVal val="#ppt_x"/>
                                          </p:val>
                                        </p:tav>
                                      </p:tavLst>
                                    </p:anim>
                                    <p:anim calcmode="lin" valueType="num">
                                      <p:cBhvr additive="base">
                                        <p:cTn id="8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468560" y="260648"/>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11400" y="2420235"/>
            <a:ext cx="6000760" cy="4469790"/>
          </a:xfrm>
          <a:prstGeom prst="rect">
            <a:avLst/>
          </a:prstGeom>
        </p:spPr>
      </p:pic>
    </p:spTree>
    <p:extLst>
      <p:ext uri="{BB962C8B-B14F-4D97-AF65-F5344CB8AC3E}">
        <p14:creationId xmlns:p14="http://schemas.microsoft.com/office/powerpoint/2010/main" val="145803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8748464" cy="1465909"/>
          </a:xfrm>
          <a:prstGeom prst="rect">
            <a:avLst/>
          </a:prstGeom>
          <a:ln w="38100">
            <a:no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Bâches (10) </a:t>
            </a:r>
            <a:r>
              <a:rPr lang="fr-FR" sz="2600" dirty="0">
                <a:latin typeface="Calibri" panose="020F0502020204030204" pitchFamily="34" charset="0"/>
                <a:ea typeface="Calibri" panose="020F0502020204030204" pitchFamily="34" charset="0"/>
              </a:rPr>
              <a:t>de 2m </a:t>
            </a:r>
            <a:r>
              <a:rPr lang="fr-FR" sz="2600" dirty="0">
                <a:latin typeface="Calibri" panose="020F0502020204030204" pitchFamily="34" charset="0"/>
                <a:ea typeface="Calibri" panose="020F0502020204030204" pitchFamily="34" charset="0"/>
              </a:rPr>
              <a:t>x </a:t>
            </a:r>
            <a:r>
              <a:rPr lang="fr-FR" sz="2600" dirty="0" smtClean="0">
                <a:latin typeface="Calibri" panose="020F0502020204030204" pitchFamily="34" charset="0"/>
                <a:ea typeface="Calibri" panose="020F0502020204030204" pitchFamily="34" charset="0"/>
              </a:rPr>
              <a:t>1m50 à placer aux entrées de villages</a:t>
            </a:r>
            <a:endParaRPr lang="fr-FR" sz="2600" dirty="0">
              <a:latin typeface="Calibri" panose="020F0502020204030204" pitchFamily="34" charset="0"/>
              <a:ea typeface="Calibri" panose="020F0502020204030204" pitchFamily="34" charset="0"/>
            </a:endParaRPr>
          </a:p>
          <a:p>
            <a:endParaRPr lang="fr-BE" sz="2600" dirty="0">
              <a:latin typeface="Calibri" panose="020F0502020204030204" pitchFamily="34" charset="0"/>
              <a:ea typeface="Calibri" panose="020F0502020204030204" pitchFamily="34" charset="0"/>
            </a:endParaRPr>
          </a:p>
        </p:txBody>
      </p:sp>
      <p:grpSp>
        <p:nvGrpSpPr>
          <p:cNvPr id="4" name="Groupe 3"/>
          <p:cNvGrpSpPr/>
          <p:nvPr/>
        </p:nvGrpSpPr>
        <p:grpSpPr>
          <a:xfrm>
            <a:off x="6156176" y="2478123"/>
            <a:ext cx="2987824" cy="4379878"/>
            <a:chOff x="6156176" y="2478123"/>
            <a:chExt cx="2987824" cy="4379878"/>
          </a:xfrm>
        </p:grpSpPr>
        <p:pic>
          <p:nvPicPr>
            <p:cNvPr id="7" name="Image 6"/>
            <p:cNvPicPr>
              <a:picLocks noChangeAspect="1"/>
            </p:cNvPicPr>
            <p:nvPr/>
          </p:nvPicPr>
          <p:blipFill>
            <a:blip r:embed="rId2"/>
            <a:stretch>
              <a:fillRect/>
            </a:stretch>
          </p:blipFill>
          <p:spPr>
            <a:xfrm>
              <a:off x="6156176" y="2478123"/>
              <a:ext cx="2987824" cy="4379878"/>
            </a:xfrm>
            <a:prstGeom prst="rect">
              <a:avLst/>
            </a:prstGeom>
            <a:ln>
              <a:solidFill>
                <a:schemeClr val="tx1"/>
              </a:solidFill>
            </a:ln>
          </p:spPr>
        </p:pic>
        <p:sp>
          <p:nvSpPr>
            <p:cNvPr id="2" name="Rectangle 1"/>
            <p:cNvSpPr/>
            <p:nvPr/>
          </p:nvSpPr>
          <p:spPr>
            <a:xfrm>
              <a:off x="6156176" y="2996952"/>
              <a:ext cx="947888" cy="369332"/>
            </a:xfrm>
            <a:prstGeom prst="rect">
              <a:avLst/>
            </a:prstGeom>
          </p:spPr>
          <p:txBody>
            <a:bodyPr wrap="none">
              <a:spAutoFit/>
            </a:bodyPr>
            <a:lstStyle/>
            <a:p>
              <a:r>
                <a:rPr lang="fr-BE" b="1" dirty="0" smtClean="0">
                  <a:solidFill>
                    <a:srgbClr val="FF0000"/>
                  </a:solidFill>
                  <a:latin typeface="Calibri" panose="020F0502020204030204" pitchFamily="34" charset="0"/>
                  <a:ea typeface="Calibri" panose="020F0502020204030204" pitchFamily="34" charset="0"/>
                </a:rPr>
                <a:t>presque</a:t>
              </a:r>
              <a:endParaRPr lang="fr-BE" b="1" dirty="0">
                <a:solidFill>
                  <a:srgbClr val="FF0000"/>
                </a:solidFill>
              </a:endParaRPr>
            </a:p>
          </p:txBody>
        </p:sp>
      </p:grpSp>
      <p:pic>
        <p:nvPicPr>
          <p:cNvPr id="5" name="Image 4"/>
          <p:cNvPicPr>
            <a:picLocks noChangeAspect="1"/>
          </p:cNvPicPr>
          <p:nvPr/>
        </p:nvPicPr>
        <p:blipFill>
          <a:blip r:embed="rId3"/>
          <a:stretch>
            <a:fillRect/>
          </a:stretch>
        </p:blipFill>
        <p:spPr>
          <a:xfrm>
            <a:off x="-1" y="2478124"/>
            <a:ext cx="5817269" cy="4379878"/>
          </a:xfrm>
          <a:prstGeom prst="rect">
            <a:avLst/>
          </a:prstGeom>
        </p:spPr>
      </p:pic>
    </p:spTree>
    <p:extLst>
      <p:ext uri="{BB962C8B-B14F-4D97-AF65-F5344CB8AC3E}">
        <p14:creationId xmlns:p14="http://schemas.microsoft.com/office/powerpoint/2010/main" val="199949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540568" y="371943"/>
            <a:ext cx="8303472" cy="2880320"/>
          </a:xfrm>
          <a:prstGeom prst="rect">
            <a:avLst/>
          </a:prstGeom>
          <a:ln w="3810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pPr marL="906780" lvl="1"/>
            <a:r>
              <a:rPr lang="fr-BE" sz="2400" dirty="0" smtClean="0">
                <a:latin typeface="+mj-lt"/>
                <a:ea typeface="Calibri" panose="020F0502020204030204" pitchFamily="34" charset="0"/>
              </a:rPr>
              <a:t>Infos </a:t>
            </a:r>
            <a:r>
              <a:rPr lang="fr-BE" sz="2400" dirty="0">
                <a:latin typeface="+mj-lt"/>
                <a:ea typeface="Calibri" panose="020F0502020204030204" pitchFamily="34" charset="0"/>
              </a:rPr>
              <a:t>sur le projet du conseil communal des </a:t>
            </a:r>
            <a:r>
              <a:rPr lang="fr-BE" sz="2400" dirty="0" smtClean="0">
                <a:latin typeface="+mj-lt"/>
                <a:ea typeface="Calibri" panose="020F0502020204030204" pitchFamily="34" charset="0"/>
              </a:rPr>
              <a:t>enfants</a:t>
            </a:r>
            <a:r>
              <a:rPr lang="fr-BE" sz="5900" dirty="0">
                <a:solidFill>
                  <a:srgbClr val="00ADBA"/>
                </a:solidFill>
                <a:latin typeface="Calibri" panose="020F0502020204030204" pitchFamily="34" charset="0"/>
                <a:ea typeface="Calibri" panose="020F0502020204030204" pitchFamily="34" charset="0"/>
              </a:rPr>
              <a:t/>
            </a:r>
            <a:br>
              <a:rPr lang="fr-BE" sz="5900" dirty="0">
                <a:solidFill>
                  <a:srgbClr val="00ADBA"/>
                </a:solidFill>
                <a:latin typeface="Calibri" panose="020F0502020204030204" pitchFamily="34" charset="0"/>
                <a:ea typeface="Calibri" panose="020F0502020204030204" pitchFamily="34" charset="0"/>
              </a:rPr>
            </a:br>
            <a:endParaRPr lang="fr-BE" sz="5900" dirty="0">
              <a:solidFill>
                <a:srgbClr val="00ADBA"/>
              </a:solidFill>
              <a:latin typeface="Calibri" panose="020F0502020204030204" pitchFamily="34" charset="0"/>
              <a:ea typeface="Calibri" panose="020F0502020204030204" pitchFamily="34" charset="0"/>
            </a:endParaRPr>
          </a:p>
        </p:txBody>
      </p:sp>
      <p:sp>
        <p:nvSpPr>
          <p:cNvPr id="4" name="Rectangle 3"/>
          <p:cNvSpPr/>
          <p:nvPr/>
        </p:nvSpPr>
        <p:spPr>
          <a:xfrm>
            <a:off x="323528" y="1988840"/>
            <a:ext cx="5386411" cy="400110"/>
          </a:xfrm>
          <a:prstGeom prst="rect">
            <a:avLst/>
          </a:prstGeom>
        </p:spPr>
        <p:txBody>
          <a:bodyPr wrap="none">
            <a:spAutoFit/>
          </a:bodyPr>
          <a:lstStyle/>
          <a:p>
            <a:r>
              <a:rPr lang="fr-BE" sz="2000" dirty="0" smtClean="0">
                <a:solidFill>
                  <a:srgbClr val="92D050"/>
                </a:solidFill>
                <a:ea typeface="Calibri" panose="020F0502020204030204" pitchFamily="34" charset="0"/>
              </a:rPr>
              <a:t>30 dessins rentrés – 4 sélectionnés par le CCE</a:t>
            </a:r>
            <a:endParaRPr lang="fr-BE" sz="2000" dirty="0">
              <a:solidFill>
                <a:srgbClr val="92D050"/>
              </a:solidFill>
            </a:endParaRPr>
          </a:p>
        </p:txBody>
      </p:sp>
      <p:pic>
        <p:nvPicPr>
          <p:cNvPr id="5" name="Image 4"/>
          <p:cNvPicPr>
            <a:picLocks noChangeAspect="1"/>
          </p:cNvPicPr>
          <p:nvPr/>
        </p:nvPicPr>
        <p:blipFill>
          <a:blip r:embed="rId2"/>
          <a:stretch>
            <a:fillRect/>
          </a:stretch>
        </p:blipFill>
        <p:spPr>
          <a:xfrm>
            <a:off x="5940153" y="2339335"/>
            <a:ext cx="3216368" cy="4518665"/>
          </a:xfrm>
          <a:prstGeom prst="rect">
            <a:avLst/>
          </a:prstGeom>
          <a:ln>
            <a:solidFill>
              <a:schemeClr val="tx1"/>
            </a:solidFill>
          </a:ln>
        </p:spPr>
      </p:pic>
      <p:pic>
        <p:nvPicPr>
          <p:cNvPr id="6" name="Image 5"/>
          <p:cNvPicPr>
            <a:picLocks noChangeAspect="1"/>
          </p:cNvPicPr>
          <p:nvPr/>
        </p:nvPicPr>
        <p:blipFill>
          <a:blip r:embed="rId3"/>
          <a:stretch>
            <a:fillRect/>
          </a:stretch>
        </p:blipFill>
        <p:spPr>
          <a:xfrm>
            <a:off x="0" y="3709839"/>
            <a:ext cx="4479238" cy="3148161"/>
          </a:xfrm>
          <a:prstGeom prst="rect">
            <a:avLst/>
          </a:prstGeom>
          <a:ln>
            <a:solidFill>
              <a:schemeClr val="tx1"/>
            </a:solidFill>
          </a:ln>
        </p:spPr>
      </p:pic>
    </p:spTree>
    <p:extLst>
      <p:ext uri="{BB962C8B-B14F-4D97-AF65-F5344CB8AC3E}">
        <p14:creationId xmlns:p14="http://schemas.microsoft.com/office/powerpoint/2010/main" val="343475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540568" y="371943"/>
            <a:ext cx="8303472" cy="2880320"/>
          </a:xfrm>
          <a:prstGeom prst="rect">
            <a:avLst/>
          </a:prstGeom>
          <a:ln w="38100">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pPr marL="906780" lvl="1"/>
            <a:r>
              <a:rPr lang="fr-BE" sz="2400" dirty="0" smtClean="0">
                <a:latin typeface="+mj-lt"/>
                <a:ea typeface="Calibri" panose="020F0502020204030204" pitchFamily="34" charset="0"/>
              </a:rPr>
              <a:t>Infos </a:t>
            </a:r>
            <a:r>
              <a:rPr lang="fr-BE" sz="2400" dirty="0">
                <a:latin typeface="+mj-lt"/>
                <a:ea typeface="Calibri" panose="020F0502020204030204" pitchFamily="34" charset="0"/>
              </a:rPr>
              <a:t>sur le projet du conseil communal des </a:t>
            </a:r>
            <a:r>
              <a:rPr lang="fr-BE" sz="2400" dirty="0" smtClean="0">
                <a:latin typeface="+mj-lt"/>
                <a:ea typeface="Calibri" panose="020F0502020204030204" pitchFamily="34" charset="0"/>
              </a:rPr>
              <a:t>enfants</a:t>
            </a:r>
            <a:r>
              <a:rPr lang="fr-BE" sz="5900" dirty="0">
                <a:solidFill>
                  <a:srgbClr val="00ADBA"/>
                </a:solidFill>
                <a:latin typeface="Calibri" panose="020F0502020204030204" pitchFamily="34" charset="0"/>
                <a:ea typeface="Calibri" panose="020F0502020204030204" pitchFamily="34" charset="0"/>
              </a:rPr>
              <a:t/>
            </a:r>
            <a:br>
              <a:rPr lang="fr-BE" sz="5900" dirty="0">
                <a:solidFill>
                  <a:srgbClr val="00ADBA"/>
                </a:solidFill>
                <a:latin typeface="Calibri" panose="020F0502020204030204" pitchFamily="34" charset="0"/>
                <a:ea typeface="Calibri" panose="020F0502020204030204" pitchFamily="34" charset="0"/>
              </a:rPr>
            </a:br>
            <a:endParaRPr lang="fr-BE" sz="5900" dirty="0">
              <a:solidFill>
                <a:srgbClr val="00ADBA"/>
              </a:solidFill>
              <a:latin typeface="Calibri" panose="020F0502020204030204" pitchFamily="34" charset="0"/>
              <a:ea typeface="Calibri" panose="020F0502020204030204" pitchFamily="34" charset="0"/>
            </a:endParaRPr>
          </a:p>
        </p:txBody>
      </p:sp>
      <p:sp>
        <p:nvSpPr>
          <p:cNvPr id="4" name="Rectangle 3"/>
          <p:cNvSpPr/>
          <p:nvPr/>
        </p:nvSpPr>
        <p:spPr>
          <a:xfrm>
            <a:off x="367488" y="1837852"/>
            <a:ext cx="5386411" cy="400110"/>
          </a:xfrm>
          <a:prstGeom prst="rect">
            <a:avLst/>
          </a:prstGeom>
        </p:spPr>
        <p:txBody>
          <a:bodyPr wrap="none">
            <a:spAutoFit/>
          </a:bodyPr>
          <a:lstStyle/>
          <a:p>
            <a:r>
              <a:rPr lang="fr-BE" sz="2000" dirty="0" smtClean="0">
                <a:solidFill>
                  <a:srgbClr val="92D050"/>
                </a:solidFill>
                <a:ea typeface="Calibri" panose="020F0502020204030204" pitchFamily="34" charset="0"/>
              </a:rPr>
              <a:t>30 dessins rentrés – 4 sélectionnés par le CCE</a:t>
            </a:r>
            <a:endParaRPr lang="fr-BE" sz="2000" dirty="0">
              <a:solidFill>
                <a:srgbClr val="92D050"/>
              </a:solidFill>
            </a:endParaRPr>
          </a:p>
        </p:txBody>
      </p:sp>
      <p:pic>
        <p:nvPicPr>
          <p:cNvPr id="2" name="Image 1"/>
          <p:cNvPicPr>
            <a:picLocks noChangeAspect="1"/>
          </p:cNvPicPr>
          <p:nvPr/>
        </p:nvPicPr>
        <p:blipFill>
          <a:blip r:embed="rId2"/>
          <a:stretch>
            <a:fillRect/>
          </a:stretch>
        </p:blipFill>
        <p:spPr>
          <a:xfrm>
            <a:off x="3536259" y="2498888"/>
            <a:ext cx="3070533" cy="4359112"/>
          </a:xfrm>
          <a:prstGeom prst="rect">
            <a:avLst/>
          </a:prstGeom>
          <a:noFill/>
          <a:ln>
            <a:solidFill>
              <a:schemeClr val="tx1"/>
            </a:solidFill>
          </a:ln>
        </p:spPr>
      </p:pic>
      <p:pic>
        <p:nvPicPr>
          <p:cNvPr id="7" name="Image 6"/>
          <p:cNvPicPr>
            <a:picLocks noChangeAspect="1"/>
          </p:cNvPicPr>
          <p:nvPr/>
        </p:nvPicPr>
        <p:blipFill>
          <a:blip r:embed="rId3"/>
          <a:stretch>
            <a:fillRect/>
          </a:stretch>
        </p:blipFill>
        <p:spPr>
          <a:xfrm>
            <a:off x="-33316" y="2498888"/>
            <a:ext cx="3094010" cy="4373488"/>
          </a:xfrm>
          <a:prstGeom prst="rect">
            <a:avLst/>
          </a:prstGeom>
          <a:ln>
            <a:solidFill>
              <a:schemeClr val="tx1"/>
            </a:solidFill>
          </a:ln>
        </p:spPr>
      </p:pic>
      <p:sp>
        <p:nvSpPr>
          <p:cNvPr id="8" name="Rectangle 7"/>
          <p:cNvSpPr/>
          <p:nvPr/>
        </p:nvSpPr>
        <p:spPr>
          <a:xfrm>
            <a:off x="539552" y="5672047"/>
            <a:ext cx="5739072" cy="1200329"/>
          </a:xfrm>
          <a:prstGeom prst="rect">
            <a:avLst/>
          </a:prstGeom>
          <a:solidFill>
            <a:schemeClr val="accent1">
              <a:lumMod val="60000"/>
              <a:lumOff val="40000"/>
            </a:schemeClr>
          </a:solidFill>
        </p:spPr>
        <p:txBody>
          <a:bodyPr wrap="none">
            <a:spAutoFit/>
          </a:bodyPr>
          <a:lstStyle/>
          <a:p>
            <a:r>
              <a:rPr lang="fr-BE" sz="2400" dirty="0" smtClean="0">
                <a:ea typeface="Calibri" panose="020F0502020204030204" pitchFamily="34" charset="0"/>
              </a:rPr>
              <a:t>Comment les exploiter aux mieux ?</a:t>
            </a:r>
          </a:p>
          <a:p>
            <a:r>
              <a:rPr lang="fr-BE" sz="2400" dirty="0" smtClean="0"/>
              <a:t>Où les placer ?</a:t>
            </a:r>
          </a:p>
          <a:p>
            <a:r>
              <a:rPr lang="fr-BE" sz="2400" dirty="0" smtClean="0"/>
              <a:t>Campagne 1 mois / panneaux durables ?</a:t>
            </a:r>
            <a:endParaRPr lang="fr-BE" sz="2400" dirty="0"/>
          </a:p>
        </p:txBody>
      </p:sp>
    </p:spTree>
    <p:extLst>
      <p:ext uri="{BB962C8B-B14F-4D97-AF65-F5344CB8AC3E}">
        <p14:creationId xmlns:p14="http://schemas.microsoft.com/office/powerpoint/2010/main" val="256732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9DCDA2-959E-4E71-ABBC-F2BCC9E4B5DD}"/>
              </a:ext>
            </a:extLst>
          </p:cNvPr>
          <p:cNvSpPr txBox="1">
            <a:spLocks/>
          </p:cNvSpPr>
          <p:nvPr/>
        </p:nvSpPr>
        <p:spPr>
          <a:xfrm>
            <a:off x="0" y="404664"/>
            <a:ext cx="7439376" cy="1465909"/>
          </a:xfrm>
          <a:prstGeom prst="rect">
            <a:avLst/>
          </a:prstGeom>
          <a:ln w="38100">
            <a:noFill/>
          </a:ln>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06780" lvl="1"/>
            <a:r>
              <a:rPr lang="fr-BE" sz="4000" b="1" dirty="0" smtClean="0">
                <a:solidFill>
                  <a:schemeClr val="accent2"/>
                </a:solidFill>
                <a:latin typeface="+mj-lt"/>
                <a:ea typeface="+mj-ea"/>
                <a:cs typeface="+mj-cs"/>
              </a:rPr>
              <a:t>2</a:t>
            </a:r>
            <a:r>
              <a:rPr lang="fr-BE" sz="3600" b="1" dirty="0">
                <a:solidFill>
                  <a:schemeClr val="accent2"/>
                </a:solidFill>
                <a:latin typeface="+mj-lt"/>
                <a:ea typeface="+mj-ea"/>
                <a:cs typeface="+mj-cs"/>
              </a:rPr>
              <a:t>. </a:t>
            </a:r>
            <a:r>
              <a:rPr lang="fr-BE" sz="3600" b="1" dirty="0">
                <a:solidFill>
                  <a:schemeClr val="accent2"/>
                </a:solidFill>
                <a:latin typeface="+mj-lt"/>
                <a:ea typeface="+mj-ea"/>
                <a:cs typeface="+mj-cs"/>
              </a:rPr>
              <a:t>Panneaux </a:t>
            </a:r>
            <a:r>
              <a:rPr lang="fr-BE" sz="3600" b="1" dirty="0">
                <a:solidFill>
                  <a:schemeClr val="accent2"/>
                </a:solidFill>
                <a:latin typeface="+mj-lt"/>
                <a:ea typeface="+mj-ea"/>
                <a:cs typeface="+mj-cs"/>
              </a:rPr>
              <a:t>de sensibilisation</a:t>
            </a:r>
          </a:p>
          <a:p>
            <a:pPr marL="906780" lvl="1"/>
            <a:endParaRPr lang="fr-BE" sz="2000" dirty="0">
              <a:latin typeface="+mj-lt"/>
              <a:ea typeface="Calibri" panose="020F0502020204030204" pitchFamily="34" charset="0"/>
            </a:endParaRPr>
          </a:p>
          <a:p>
            <a:r>
              <a:rPr lang="fr-BE" sz="2400" dirty="0" smtClean="0">
                <a:latin typeface="Calibri" panose="020F0502020204030204" pitchFamily="34" charset="0"/>
                <a:ea typeface="Calibri" panose="020F0502020204030204" pitchFamily="34" charset="0"/>
              </a:rPr>
              <a:t>	</a:t>
            </a:r>
            <a:r>
              <a:rPr lang="fr-BE" sz="2600" dirty="0" smtClean="0">
                <a:latin typeface="Calibri" panose="020F0502020204030204" pitchFamily="34" charset="0"/>
                <a:ea typeface="Calibri" panose="020F0502020204030204" pitchFamily="34" charset="0"/>
              </a:rPr>
              <a:t>Affiches </a:t>
            </a:r>
            <a:r>
              <a:rPr lang="fr-BE" sz="2600" dirty="0">
                <a:latin typeface="Calibri" panose="020F0502020204030204" pitchFamily="34" charset="0"/>
                <a:ea typeface="Calibri" panose="020F0502020204030204" pitchFamily="34" charset="0"/>
              </a:rPr>
              <a:t>(feuilles A3) à des emplacements </a:t>
            </a:r>
            <a:r>
              <a:rPr lang="fr-BE" sz="2600" dirty="0" smtClean="0">
                <a:latin typeface="Calibri" panose="020F0502020204030204" pitchFamily="34" charset="0"/>
                <a:ea typeface="Calibri" panose="020F0502020204030204" pitchFamily="34" charset="0"/>
              </a:rPr>
              <a:t>		touristiques </a:t>
            </a:r>
            <a:r>
              <a:rPr lang="fr-BE" sz="2600" dirty="0">
                <a:latin typeface="Calibri" panose="020F0502020204030204" pitchFamily="34" charset="0"/>
                <a:ea typeface="Calibri" panose="020F0502020204030204" pitchFamily="34" charset="0"/>
              </a:rPr>
              <a:t>et entrées de forêts fréquentées </a:t>
            </a:r>
          </a:p>
        </p:txBody>
      </p:sp>
      <p:pic>
        <p:nvPicPr>
          <p:cNvPr id="9" name="Picture 2" descr="Gestes Propres News #1">
            <a:extLst>
              <a:ext uri="{FF2B5EF4-FFF2-40B4-BE49-F238E27FC236}">
                <a16:creationId xmlns:a16="http://schemas.microsoft.com/office/drawing/2014/main" id="{C716BCE7-2FD9-41FF-B9F9-5EE90E3792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0660" y="2528900"/>
            <a:ext cx="3672408" cy="36724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E92B559-8398-4A2E-B61D-9CDAB4EAB229}"/>
              </a:ext>
            </a:extLst>
          </p:cNvPr>
          <p:cNvSpPr/>
          <p:nvPr/>
        </p:nvSpPr>
        <p:spPr>
          <a:xfrm>
            <a:off x="5224758" y="5066283"/>
            <a:ext cx="3672408" cy="954107"/>
          </a:xfrm>
          <a:prstGeom prst="rect">
            <a:avLst/>
          </a:prstGeom>
          <a:solidFill>
            <a:schemeClr val="tx1">
              <a:lumMod val="65000"/>
              <a:lumOff val="35000"/>
            </a:schemeClr>
          </a:solidFill>
        </p:spPr>
        <p:txBody>
          <a:bodyPr wrap="square">
            <a:spAutoFit/>
          </a:bodyPr>
          <a:lstStyle/>
          <a:p>
            <a:pPr algn="ctr"/>
            <a:r>
              <a:rPr lang="fr-FR" sz="1600" dirty="0">
                <a:solidFill>
                  <a:schemeClr val="bg1"/>
                </a:solidFill>
                <a:latin typeface="Carlito" panose="020F0502020204030204" pitchFamily="34" charset="0"/>
                <a:cs typeface="Carlito" panose="020F0502020204030204" pitchFamily="34" charset="0"/>
              </a:rPr>
              <a:t>IL ÉTAIT UNE FOIS</a:t>
            </a:r>
          </a:p>
          <a:p>
            <a:pPr algn="ctr"/>
            <a:r>
              <a:rPr lang="fr-FR" sz="1200" dirty="0">
                <a:solidFill>
                  <a:schemeClr val="bg1"/>
                </a:solidFill>
                <a:latin typeface="Carlito" panose="020F0502020204030204" pitchFamily="34" charset="0"/>
                <a:cs typeface="Carlito" panose="020F0502020204030204" pitchFamily="34" charset="0"/>
              </a:rPr>
              <a:t>UNE CANETTE QUI AURAIT PU ÊTRE RECYCLÉE.</a:t>
            </a:r>
          </a:p>
          <a:p>
            <a:pPr algn="ctr"/>
            <a:r>
              <a:rPr lang="fr-FR" sz="1200" dirty="0">
                <a:solidFill>
                  <a:schemeClr val="bg1"/>
                </a:solidFill>
                <a:latin typeface="Carlito" panose="020F0502020204030204" pitchFamily="34" charset="0"/>
                <a:cs typeface="Carlito" panose="020F0502020204030204" pitchFamily="34" charset="0"/>
              </a:rPr>
              <a:t> </a:t>
            </a:r>
          </a:p>
          <a:p>
            <a:pPr algn="ctr"/>
            <a:r>
              <a:rPr lang="fr-FR" sz="1600" dirty="0">
                <a:solidFill>
                  <a:schemeClr val="bg1"/>
                </a:solidFill>
                <a:latin typeface="Carlito" panose="020F0502020204030204" pitchFamily="34" charset="0"/>
                <a:cs typeface="Carlito" panose="020F0502020204030204" pitchFamily="34" charset="0"/>
              </a:rPr>
              <a:t>Changeons la fin de cette histoire… </a:t>
            </a:r>
          </a:p>
        </p:txBody>
      </p:sp>
      <p:sp>
        <p:nvSpPr>
          <p:cNvPr id="11" name="Rectangle 10">
            <a:extLst>
              <a:ext uri="{FF2B5EF4-FFF2-40B4-BE49-F238E27FC236}">
                <a16:creationId xmlns:a16="http://schemas.microsoft.com/office/drawing/2014/main" id="{DDF63F8B-E732-49D0-9E4E-B2E8B4F25FDD}"/>
              </a:ext>
            </a:extLst>
          </p:cNvPr>
          <p:cNvSpPr/>
          <p:nvPr/>
        </p:nvSpPr>
        <p:spPr>
          <a:xfrm>
            <a:off x="107504" y="2129600"/>
            <a:ext cx="4612735" cy="2677656"/>
          </a:xfrm>
          <a:prstGeom prst="rect">
            <a:avLst/>
          </a:prstGeom>
        </p:spPr>
        <p:txBody>
          <a:bodyPr wrap="square">
            <a:spAutoFit/>
          </a:bodyPr>
          <a:lstStyle/>
          <a:p>
            <a:r>
              <a:rPr lang="fr-BE" sz="2400" b="1" dirty="0">
                <a:solidFill>
                  <a:schemeClr val="accent2">
                    <a:lumMod val="75000"/>
                  </a:schemeClr>
                </a:solidFill>
              </a:rPr>
              <a:t>Spots touristiques </a:t>
            </a:r>
            <a:r>
              <a:rPr lang="fr-BE" sz="2000" b="1" dirty="0"/>
              <a:t>:</a:t>
            </a:r>
          </a:p>
          <a:p>
            <a:pPr marL="285750" indent="-285750">
              <a:buFont typeface="Arial" panose="020B0604020202020204" pitchFamily="34" charset="0"/>
              <a:buChar char="•"/>
            </a:pPr>
            <a:r>
              <a:rPr lang="fr-BE" sz="1600" dirty="0" err="1">
                <a:latin typeface="Calibri" panose="020F0502020204030204" pitchFamily="34" charset="0"/>
                <a:cs typeface="Calibri" panose="020F0502020204030204" pitchFamily="34" charset="0"/>
              </a:rPr>
              <a:t>Massotais</a:t>
            </a:r>
            <a:endParaRPr lang="fr-BE"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BE" sz="1600" dirty="0">
                <a:latin typeface="Calibri" panose="020F0502020204030204" pitchFamily="34" charset="0"/>
                <a:cs typeface="Calibri" panose="020F0502020204030204" pitchFamily="34" charset="0"/>
              </a:rPr>
              <a:t>SI</a:t>
            </a:r>
          </a:p>
          <a:p>
            <a:pPr marL="285750" indent="-285750">
              <a:buFont typeface="Arial" panose="020B0604020202020204" pitchFamily="34" charset="0"/>
              <a:buChar char="•"/>
            </a:pPr>
            <a:r>
              <a:rPr lang="fr-BE" sz="1600" dirty="0">
                <a:latin typeface="Calibri" panose="020F0502020204030204" pitchFamily="34" charset="0"/>
                <a:cs typeface="Calibri" panose="020F0502020204030204" pitchFamily="34" charset="0"/>
              </a:rPr>
              <a:t>Ravel</a:t>
            </a:r>
          </a:p>
          <a:p>
            <a:pPr marL="285750" indent="-285750">
              <a:buFont typeface="Arial" panose="020B0604020202020204" pitchFamily="34" charset="0"/>
              <a:buChar char="•"/>
            </a:pPr>
            <a:r>
              <a:rPr lang="fr-BE" sz="1600" dirty="0">
                <a:latin typeface="Calibri" panose="020F0502020204030204" pitchFamily="34" charset="0"/>
                <a:cs typeface="Calibri" panose="020F0502020204030204" pitchFamily="34" charset="0"/>
              </a:rPr>
              <a:t>Parc de </a:t>
            </a:r>
            <a:r>
              <a:rPr lang="fr-BE" sz="1600" dirty="0" err="1">
                <a:latin typeface="Calibri" panose="020F0502020204030204" pitchFamily="34" charset="0"/>
                <a:cs typeface="Calibri" panose="020F0502020204030204" pitchFamily="34" charset="0"/>
              </a:rPr>
              <a:t>Bovigny</a:t>
            </a:r>
            <a:r>
              <a:rPr lang="fr-BE" sz="1600" dirty="0">
                <a:latin typeface="Calibri" panose="020F0502020204030204" pitchFamily="34" charset="0"/>
                <a:cs typeface="Calibri" panose="020F0502020204030204" pitchFamily="34" charset="0"/>
              </a:rPr>
              <a:t> + </a:t>
            </a:r>
            <a:r>
              <a:rPr lang="fr-BE" sz="1600" dirty="0" err="1">
                <a:latin typeface="Calibri" panose="020F0502020204030204" pitchFamily="34" charset="0"/>
                <a:cs typeface="Calibri" panose="020F0502020204030204" pitchFamily="34" charset="0"/>
              </a:rPr>
              <a:t>Gouvy</a:t>
            </a:r>
            <a:endParaRPr lang="fr-BE"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BE" sz="1600" dirty="0">
                <a:latin typeface="Calibri" panose="020F0502020204030204" pitchFamily="34" charset="0"/>
                <a:cs typeface="Calibri" panose="020F0502020204030204" pitchFamily="34" charset="0"/>
              </a:rPr>
              <a:t>Caillebotis</a:t>
            </a:r>
          </a:p>
          <a:p>
            <a:pPr marL="285750" indent="-285750">
              <a:buFont typeface="Arial" panose="020B0604020202020204" pitchFamily="34" charset="0"/>
              <a:buChar char="•"/>
            </a:pPr>
            <a:r>
              <a:rPr lang="fr-BE" sz="1600" dirty="0">
                <a:latin typeface="Calibri" panose="020F0502020204030204" pitchFamily="34" charset="0"/>
                <a:cs typeface="Calibri" panose="020F0502020204030204" pitchFamily="34" charset="0"/>
              </a:rPr>
              <a:t>Près du terrain de foot de </a:t>
            </a:r>
            <a:r>
              <a:rPr lang="fr-BE" sz="1600" dirty="0" err="1">
                <a:latin typeface="Calibri" panose="020F0502020204030204" pitchFamily="34" charset="0"/>
                <a:cs typeface="Calibri" panose="020F0502020204030204" pitchFamily="34" charset="0"/>
              </a:rPr>
              <a:t>Gouvy</a:t>
            </a:r>
            <a:r>
              <a:rPr lang="fr-BE" sz="1600" dirty="0">
                <a:latin typeface="Calibri" panose="020F0502020204030204" pitchFamily="34" charset="0"/>
                <a:cs typeface="Calibri" panose="020F0502020204030204" pitchFamily="34" charset="0"/>
              </a:rPr>
              <a:t> + </a:t>
            </a:r>
            <a:r>
              <a:rPr lang="fr-BE" sz="1600" dirty="0" err="1">
                <a:latin typeface="Calibri" panose="020F0502020204030204" pitchFamily="34" charset="0"/>
                <a:cs typeface="Calibri" panose="020F0502020204030204" pitchFamily="34" charset="0"/>
              </a:rPr>
              <a:t>Bovigny</a:t>
            </a:r>
            <a:r>
              <a:rPr lang="fr-BE" sz="1600" dirty="0">
                <a:latin typeface="Calibri" panose="020F0502020204030204" pitchFamily="34" charset="0"/>
                <a:cs typeface="Calibri" panose="020F0502020204030204" pitchFamily="34" charset="0"/>
              </a:rPr>
              <a:t> + </a:t>
            </a:r>
            <a:r>
              <a:rPr lang="fr-BE" sz="1600" dirty="0" err="1">
                <a:latin typeface="Calibri" panose="020F0502020204030204" pitchFamily="34" charset="0"/>
                <a:cs typeface="Calibri" panose="020F0502020204030204" pitchFamily="34" charset="0"/>
              </a:rPr>
              <a:t>Montleban</a:t>
            </a:r>
            <a:endParaRPr lang="fr-BE"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fr-FR" sz="1600" dirty="0">
                <a:latin typeface="Calibri" panose="020F0502020204030204" pitchFamily="34" charset="0"/>
                <a:cs typeface="Calibri" panose="020F0502020204030204" pitchFamily="34" charset="0"/>
              </a:rPr>
              <a:t>+ les endroits que les enfants du </a:t>
            </a:r>
            <a:r>
              <a:rPr lang="fr-FR" sz="1600" dirty="0" err="1">
                <a:latin typeface="Calibri" panose="020F0502020204030204" pitchFamily="34" charset="0"/>
                <a:cs typeface="Calibri" panose="020F0502020204030204" pitchFamily="34" charset="0"/>
              </a:rPr>
              <a:t>Cce</a:t>
            </a:r>
            <a:r>
              <a:rPr lang="fr-FR" sz="1600" dirty="0">
                <a:latin typeface="Calibri" panose="020F0502020204030204" pitchFamily="34" charset="0"/>
                <a:cs typeface="Calibri" panose="020F0502020204030204" pitchFamily="34" charset="0"/>
              </a:rPr>
              <a:t> auront identifiés</a:t>
            </a:r>
            <a:endParaRPr lang="fr-BE" sz="16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A5758334-4738-458E-B9BD-EEF4A3D47F3B}"/>
              </a:ext>
            </a:extLst>
          </p:cNvPr>
          <p:cNvSpPr/>
          <p:nvPr/>
        </p:nvSpPr>
        <p:spPr>
          <a:xfrm>
            <a:off x="539552" y="4807256"/>
            <a:ext cx="4849347" cy="1938992"/>
          </a:xfrm>
          <a:prstGeom prst="rect">
            <a:avLst/>
          </a:prstGeom>
        </p:spPr>
        <p:txBody>
          <a:bodyPr wrap="square">
            <a:spAutoFit/>
          </a:bodyPr>
          <a:lstStyle/>
          <a:p>
            <a:endParaRPr lang="fr-FR" sz="20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2000" b="1" dirty="0" smtClean="0">
                <a:latin typeface="Calibri" panose="020F0502020204030204" pitchFamily="34" charset="0"/>
                <a:cs typeface="Calibri" panose="020F0502020204030204" pitchFamily="34" charset="0"/>
              </a:rPr>
              <a:t>En complément aux dessins </a:t>
            </a:r>
            <a:r>
              <a:rPr lang="fr-FR" sz="2000" b="1" dirty="0">
                <a:latin typeface="Calibri" panose="020F0502020204030204" pitchFamily="34" charset="0"/>
                <a:cs typeface="Calibri" panose="020F0502020204030204" pitchFamily="34" charset="0"/>
              </a:rPr>
              <a:t>enfants</a:t>
            </a:r>
          </a:p>
          <a:p>
            <a:pPr marL="285750" indent="-285750">
              <a:buFont typeface="Wingdings" panose="05000000000000000000" pitchFamily="2" charset="2"/>
              <a:buChar char="Ø"/>
            </a:pPr>
            <a:r>
              <a:rPr lang="fr-FR" sz="2000" b="1" dirty="0" smtClean="0">
                <a:latin typeface="Calibri" panose="020F0502020204030204" pitchFamily="34" charset="0"/>
                <a:cs typeface="Calibri" panose="020F0502020204030204" pitchFamily="34" charset="0"/>
              </a:rPr>
              <a:t>Nombre </a:t>
            </a:r>
            <a:r>
              <a:rPr lang="fr-FR" sz="2000" b="1" dirty="0">
                <a:latin typeface="Calibri" panose="020F0502020204030204" pitchFamily="34" charset="0"/>
                <a:cs typeface="Calibri" panose="020F0502020204030204" pitchFamily="34" charset="0"/>
              </a:rPr>
              <a:t>d’affiches: </a:t>
            </a:r>
            <a:r>
              <a:rPr lang="fr-FR" sz="2000" dirty="0">
                <a:latin typeface="Calibri" panose="020F0502020204030204" pitchFamily="34" charset="0"/>
                <a:cs typeface="Calibri" panose="020F0502020204030204" pitchFamily="34" charset="0"/>
              </a:rPr>
              <a:t>40 </a:t>
            </a:r>
            <a:endParaRPr lang="fr-FR" sz="2000"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fr-FR" sz="2000" b="1" dirty="0" smtClean="0">
                <a:latin typeface="Calibri" panose="020F0502020204030204" pitchFamily="34" charset="0"/>
                <a:cs typeface="Calibri" panose="020F0502020204030204" pitchFamily="34" charset="0"/>
              </a:rPr>
              <a:t>Matériau </a:t>
            </a:r>
            <a:r>
              <a:rPr lang="fr-FR" sz="2000" b="1" dirty="0">
                <a:latin typeface="Calibri" panose="020F0502020204030204" pitchFamily="34" charset="0"/>
                <a:cs typeface="Calibri" panose="020F0502020204030204" pitchFamily="34" charset="0"/>
              </a:rPr>
              <a:t>résistant</a:t>
            </a:r>
          </a:p>
          <a:p>
            <a:pPr marL="285750" indent="-285750">
              <a:buFont typeface="Wingdings" panose="05000000000000000000" pitchFamily="2" charset="2"/>
              <a:buChar char="Ø"/>
            </a:pPr>
            <a:r>
              <a:rPr lang="fr-FR" sz="2000" b="1" dirty="0">
                <a:latin typeface="Calibri" panose="020F0502020204030204" pitchFamily="34" charset="0"/>
                <a:cs typeface="Calibri" panose="020F0502020204030204" pitchFamily="34" charset="0"/>
              </a:rPr>
              <a:t>A placer </a:t>
            </a:r>
            <a:r>
              <a:rPr lang="fr-FR" sz="2000" b="1" dirty="0" smtClean="0">
                <a:latin typeface="Calibri" panose="020F0502020204030204" pitchFamily="34" charset="0"/>
                <a:cs typeface="Calibri" panose="020F0502020204030204" pitchFamily="34" charset="0"/>
              </a:rPr>
              <a:t>…</a:t>
            </a:r>
            <a:endParaRPr lang="fr-FR" sz="2000" b="1" dirty="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endParaRPr lang="fr-FR" sz="2000" b="1" dirty="0"/>
          </a:p>
        </p:txBody>
      </p:sp>
    </p:spTree>
    <p:extLst>
      <p:ext uri="{BB962C8B-B14F-4D97-AF65-F5344CB8AC3E}">
        <p14:creationId xmlns:p14="http://schemas.microsoft.com/office/powerpoint/2010/main" val="427643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6EF106-00A3-4C13-90E1-6C112B8365D7}"/>
              </a:ext>
            </a:extLst>
          </p:cNvPr>
          <p:cNvSpPr/>
          <p:nvPr/>
        </p:nvSpPr>
        <p:spPr>
          <a:xfrm>
            <a:off x="395536" y="6158543"/>
            <a:ext cx="6624736" cy="553998"/>
          </a:xfrm>
          <a:prstGeom prst="rect">
            <a:avLst/>
          </a:prstGeom>
        </p:spPr>
        <p:txBody>
          <a:bodyPr wrap="square">
            <a:spAutoFit/>
          </a:bodyPr>
          <a:lstStyle/>
          <a:p>
            <a:r>
              <a:rPr lang="fr-BE" sz="1200" dirty="0">
                <a:hlinkClick r:id="rId2"/>
              </a:rPr>
              <a:t>https://www.academiezerodechet.com/azd-go/</a:t>
            </a:r>
            <a:endParaRPr lang="fr-BE" sz="1200" dirty="0"/>
          </a:p>
          <a:p>
            <a:endParaRPr lang="fr-BE" dirty="0"/>
          </a:p>
        </p:txBody>
      </p:sp>
      <p:pic>
        <p:nvPicPr>
          <p:cNvPr id="3" name="Image 2">
            <a:extLst>
              <a:ext uri="{FF2B5EF4-FFF2-40B4-BE49-F238E27FC236}">
                <a16:creationId xmlns:a16="http://schemas.microsoft.com/office/drawing/2014/main" id="{B3E7ADA8-579F-4C44-B9A4-72DF063826E2}"/>
              </a:ext>
            </a:extLst>
          </p:cNvPr>
          <p:cNvPicPr>
            <a:picLocks noChangeAspect="1"/>
          </p:cNvPicPr>
          <p:nvPr/>
        </p:nvPicPr>
        <p:blipFill>
          <a:blip r:embed="rId3"/>
          <a:stretch>
            <a:fillRect/>
          </a:stretch>
        </p:blipFill>
        <p:spPr>
          <a:xfrm>
            <a:off x="5004048" y="1268760"/>
            <a:ext cx="3813024" cy="1933555"/>
          </a:xfrm>
          <a:prstGeom prst="rect">
            <a:avLst/>
          </a:prstGeom>
        </p:spPr>
      </p:pic>
      <p:sp>
        <p:nvSpPr>
          <p:cNvPr id="4" name="Rectangle 3">
            <a:extLst>
              <a:ext uri="{FF2B5EF4-FFF2-40B4-BE49-F238E27FC236}">
                <a16:creationId xmlns:a16="http://schemas.microsoft.com/office/drawing/2014/main" id="{67B69D40-31DA-4776-A0CA-56128958DAE5}"/>
              </a:ext>
            </a:extLst>
          </p:cNvPr>
          <p:cNvSpPr/>
          <p:nvPr/>
        </p:nvSpPr>
        <p:spPr>
          <a:xfrm>
            <a:off x="429769" y="2348880"/>
            <a:ext cx="7327382" cy="3939540"/>
          </a:xfrm>
          <a:prstGeom prst="rect">
            <a:avLst/>
          </a:prstGeom>
        </p:spPr>
        <p:txBody>
          <a:bodyPr wrap="square">
            <a:spAutoFit/>
          </a:bodyPr>
          <a:lstStyle/>
          <a:p>
            <a:pPr>
              <a:spcAft>
                <a:spcPts val="1200"/>
              </a:spcAft>
            </a:pPr>
            <a:r>
              <a:rPr lang="fr-BE" sz="2800" b="1" dirty="0">
                <a:solidFill>
                  <a:srgbClr val="00ADBA"/>
                </a:solidFill>
                <a:latin typeface="Calibri" panose="020F0502020204030204" pitchFamily="34" charset="0"/>
                <a:ea typeface="Calibri" panose="020F0502020204030204" pitchFamily="34" charset="0"/>
              </a:rPr>
              <a:t>A GOUVY ? </a:t>
            </a:r>
          </a:p>
          <a:p>
            <a:pPr>
              <a:spcAft>
                <a:spcPts val="0"/>
              </a:spcAft>
            </a:pPr>
            <a:r>
              <a:rPr lang="fr-BE" b="1" dirty="0">
                <a:latin typeface="Calibri" panose="020F0502020204030204" pitchFamily="34" charset="0"/>
                <a:ea typeface="Calibri" panose="020F0502020204030204" pitchFamily="34" charset="0"/>
              </a:rPr>
              <a:t>Conférence</a:t>
            </a:r>
            <a:endParaRPr lang="fr-BE" dirty="0">
              <a:latin typeface="Calibri" panose="020F0502020204030204" pitchFamily="34" charset="0"/>
              <a:ea typeface="Calibri" panose="020F0502020204030204" pitchFamily="34" charset="0"/>
            </a:endParaRPr>
          </a:p>
          <a:p>
            <a:pPr>
              <a:spcAft>
                <a:spcPts val="0"/>
              </a:spcAft>
            </a:pPr>
            <a:r>
              <a:rPr lang="fr-BE" b="1" dirty="0">
                <a:latin typeface="Calibri" panose="020F0502020204030204" pitchFamily="34" charset="0"/>
                <a:ea typeface="Calibri" panose="020F0502020204030204" pitchFamily="34" charset="0"/>
              </a:rPr>
              <a:t>Durée</a:t>
            </a:r>
            <a:r>
              <a:rPr lang="fr-BE" dirty="0">
                <a:latin typeface="Calibri" panose="020F0502020204030204" pitchFamily="34" charset="0"/>
                <a:ea typeface="Calibri" panose="020F0502020204030204" pitchFamily="34" charset="0"/>
              </a:rPr>
              <a:t> : une heure +  Q&amp;R avec le public. </a:t>
            </a:r>
          </a:p>
          <a:p>
            <a:pPr>
              <a:spcAft>
                <a:spcPts val="0"/>
              </a:spcAft>
            </a:pPr>
            <a:r>
              <a:rPr lang="fr-BE" dirty="0">
                <a:latin typeface="Calibri" panose="020F0502020204030204" pitchFamily="34" charset="0"/>
                <a:ea typeface="Calibri" panose="020F0502020204030204" pitchFamily="34" charset="0"/>
              </a:rPr>
              <a:t>L’objectif est d'inspirer, de donner envie à tout un chacun de se lancer à son tour et avec bienveillance, dans cette démarche de sens. On part de notre histoire et vécu de famille zéro déchet et on y apporte des solutions et idées concrètes pour démarrer.</a:t>
            </a:r>
          </a:p>
          <a:p>
            <a:r>
              <a:rPr lang="fr-BE" dirty="0">
                <a:latin typeface="Calibri" panose="020F0502020204030204" pitchFamily="34" charset="0"/>
                <a:ea typeface="Calibri" panose="020F0502020204030204" pitchFamily="34" charset="0"/>
              </a:rPr>
              <a:t>&gt; forfait de 550 euros HTVA + frais de déplacement</a:t>
            </a:r>
          </a:p>
          <a:p>
            <a:pPr>
              <a:spcAft>
                <a:spcPts val="0"/>
              </a:spcAft>
            </a:pPr>
            <a:r>
              <a:rPr lang="fr-BE" dirty="0">
                <a:latin typeface="Calibri" panose="020F0502020204030204" pitchFamily="34" charset="0"/>
                <a:ea typeface="Calibri" panose="020F0502020204030204" pitchFamily="34" charset="0"/>
              </a:rPr>
              <a:t> </a:t>
            </a:r>
          </a:p>
          <a:p>
            <a:pPr>
              <a:spcAft>
                <a:spcPts val="0"/>
              </a:spcAft>
            </a:pPr>
            <a:r>
              <a:rPr lang="fr-BE" b="1" dirty="0">
                <a:latin typeface="Calibri" panose="020F0502020204030204" pitchFamily="34" charset="0"/>
                <a:ea typeface="Calibri" panose="020F0502020204030204" pitchFamily="34" charset="0"/>
              </a:rPr>
              <a:t>Un spectacle </a:t>
            </a:r>
            <a:r>
              <a:rPr lang="fr-BE" dirty="0">
                <a:latin typeface="Calibri" panose="020F0502020204030204" pitchFamily="34" charset="0"/>
                <a:ea typeface="Calibri" panose="020F0502020204030204" pitchFamily="34" charset="0"/>
              </a:rPr>
              <a:t>: « La Revanche du Lombric. » </a:t>
            </a:r>
          </a:p>
          <a:p>
            <a:pPr>
              <a:spcAft>
                <a:spcPts val="0"/>
              </a:spcAft>
            </a:pPr>
            <a:r>
              <a:rPr lang="fr-BE" dirty="0">
                <a:latin typeface="Calibri" panose="020F0502020204030204" pitchFamily="34" charset="0"/>
                <a:ea typeface="Calibri" panose="020F0502020204030204" pitchFamily="34" charset="0"/>
              </a:rPr>
              <a:t>C'est aussi un super outil pour sensibiliser, tant les enfants (+9 ans) que les adultes. </a:t>
            </a:r>
            <a:r>
              <a:rPr lang="fr-BE" sz="1400" dirty="0">
                <a:latin typeface="Calibri" panose="020F0502020204030204" pitchFamily="34" charset="0"/>
                <a:ea typeface="Calibri" panose="020F0502020204030204" pitchFamily="34" charset="0"/>
                <a:hlinkClick r:id="rId4"/>
              </a:rPr>
              <a:t>https://www.youtube.com/watch?v=jMeENTGACic&amp;t=88s</a:t>
            </a:r>
            <a:endParaRPr lang="fr-BE" sz="1400" dirty="0">
              <a:latin typeface="Calibri" panose="020F0502020204030204" pitchFamily="34" charset="0"/>
              <a:ea typeface="Calibri" panose="020F0502020204030204" pitchFamily="34" charset="0"/>
            </a:endParaRPr>
          </a:p>
          <a:p>
            <a:pPr>
              <a:spcAft>
                <a:spcPts val="0"/>
              </a:spcAft>
            </a:pPr>
            <a:endParaRPr lang="fr-BE" sz="1400" dirty="0">
              <a:latin typeface="Calibri" panose="020F0502020204030204" pitchFamily="34" charset="0"/>
              <a:ea typeface="Calibri" panose="020F0502020204030204" pitchFamily="34" charset="0"/>
            </a:endParaRPr>
          </a:p>
        </p:txBody>
      </p:sp>
      <p:sp>
        <p:nvSpPr>
          <p:cNvPr id="5" name="Titre 1">
            <a:extLst>
              <a:ext uri="{FF2B5EF4-FFF2-40B4-BE49-F238E27FC236}">
                <a16:creationId xmlns:a16="http://schemas.microsoft.com/office/drawing/2014/main" id="{A93CA9DD-285A-4E4D-8853-AD90DAF606F9}"/>
              </a:ext>
            </a:extLst>
          </p:cNvPr>
          <p:cNvSpPr txBox="1">
            <a:spLocks/>
          </p:cNvSpPr>
          <p:nvPr/>
        </p:nvSpPr>
        <p:spPr>
          <a:xfrm>
            <a:off x="323528" y="332656"/>
            <a:ext cx="8712968" cy="1584176"/>
          </a:xfrm>
          <a:prstGeom prst="rect">
            <a:avLst/>
          </a:prstGeom>
          <a:ln w="3810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b="1" dirty="0" smtClean="0">
                <a:solidFill>
                  <a:schemeClr val="accent1">
                    <a:lumMod val="75000"/>
                  </a:schemeClr>
                </a:solidFill>
              </a:rPr>
              <a:t>3</a:t>
            </a:r>
            <a:r>
              <a:rPr lang="fr-BE" sz="4000" b="1" dirty="0" smtClean="0">
                <a:solidFill>
                  <a:schemeClr val="accent1">
                    <a:lumMod val="75000"/>
                  </a:schemeClr>
                </a:solidFill>
              </a:rPr>
              <a:t>. </a:t>
            </a:r>
            <a:r>
              <a:rPr lang="fr-BE" sz="4000" b="1" dirty="0">
                <a:solidFill>
                  <a:schemeClr val="accent1">
                    <a:lumMod val="75000"/>
                  </a:schemeClr>
                </a:solidFill>
              </a:rPr>
              <a:t>Académie zéro déchet</a:t>
            </a:r>
          </a:p>
          <a:p>
            <a:pPr algn="l"/>
            <a:r>
              <a:rPr lang="fr-BE" sz="4800" b="1" dirty="0">
                <a:solidFill>
                  <a:schemeClr val="accent1">
                    <a:lumMod val="75000"/>
                  </a:schemeClr>
                </a:solidFill>
              </a:rPr>
              <a:t> </a:t>
            </a:r>
            <a:r>
              <a:rPr lang="fr-BE" sz="4800" b="1" dirty="0" smtClean="0">
                <a:solidFill>
                  <a:schemeClr val="accent1">
                    <a:lumMod val="75000"/>
                  </a:schemeClr>
                </a:solidFill>
              </a:rPr>
              <a:t> </a:t>
            </a:r>
            <a:endParaRPr lang="fr-BE" sz="4800" b="1" dirty="0">
              <a:solidFill>
                <a:schemeClr val="accent1">
                  <a:lumMod val="75000"/>
                </a:schemeClr>
              </a:solidFill>
            </a:endParaRPr>
          </a:p>
        </p:txBody>
      </p:sp>
    </p:spTree>
    <p:extLst>
      <p:ext uri="{BB962C8B-B14F-4D97-AF65-F5344CB8AC3E}">
        <p14:creationId xmlns:p14="http://schemas.microsoft.com/office/powerpoint/2010/main" val="27860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
                                            <p:txEl>
                                              <p:pRg st="2" end="2"/>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p:cTn id="29"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4">
                                            <p:txEl>
                                              <p:pRg st="3" end="3"/>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 calcmode="lin" valueType="num">
                                      <p:cBhvr>
                                        <p:cTn id="3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p:cTn id="4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4">
                                            <p:txEl>
                                              <p:pRg st="5" end="5"/>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 calcmode="lin" valueType="num">
                                      <p:cBhvr>
                                        <p:cTn id="46"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4">
                                            <p:txEl>
                                              <p:pRg st="6" end="6"/>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anim calcmode="lin" valueType="num">
                                      <p:cBhvr>
                                        <p:cTn id="51"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xEl>
                                              <p:pRg st="0" end="0"/>
                                            </p:txEl>
                                          </p:spTgt>
                                        </p:tgtEl>
                                        <p:attrNameLst>
                                          <p:attrName>style.visibility</p:attrName>
                                        </p:attrNameLst>
                                      </p:cBhvr>
                                      <p:to>
                                        <p:strVal val="visible"/>
                                      </p:to>
                                    </p:set>
                                    <p:anim calcmode="lin" valueType="num">
                                      <p:cBhvr>
                                        <p:cTn id="5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2">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randombar(horizontal)">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93CA9DD-285A-4E4D-8853-AD90DAF606F9}"/>
              </a:ext>
            </a:extLst>
          </p:cNvPr>
          <p:cNvSpPr txBox="1">
            <a:spLocks/>
          </p:cNvSpPr>
          <p:nvPr/>
        </p:nvSpPr>
        <p:spPr>
          <a:xfrm>
            <a:off x="323528" y="332656"/>
            <a:ext cx="8712968" cy="1584176"/>
          </a:xfrm>
          <a:prstGeom prst="rect">
            <a:avLst/>
          </a:prstGeom>
          <a:ln w="3810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b="1" dirty="0" smtClean="0">
                <a:solidFill>
                  <a:schemeClr val="accent1">
                    <a:lumMod val="75000"/>
                  </a:schemeClr>
                </a:solidFill>
              </a:rPr>
              <a:t>3</a:t>
            </a:r>
            <a:r>
              <a:rPr lang="fr-BE" sz="4000" b="1" dirty="0" smtClean="0">
                <a:solidFill>
                  <a:schemeClr val="accent1">
                    <a:lumMod val="75000"/>
                  </a:schemeClr>
                </a:solidFill>
              </a:rPr>
              <a:t>. </a:t>
            </a:r>
            <a:r>
              <a:rPr lang="fr-BE" sz="4000" b="1" dirty="0">
                <a:solidFill>
                  <a:schemeClr val="accent1">
                    <a:lumMod val="75000"/>
                  </a:schemeClr>
                </a:solidFill>
              </a:rPr>
              <a:t>Académie zéro déchet</a:t>
            </a:r>
          </a:p>
          <a:p>
            <a:pPr algn="l"/>
            <a:r>
              <a:rPr lang="fr-BE" sz="4800" b="1" dirty="0">
                <a:solidFill>
                  <a:schemeClr val="accent1">
                    <a:lumMod val="75000"/>
                  </a:schemeClr>
                </a:solidFill>
              </a:rPr>
              <a:t> </a:t>
            </a:r>
            <a:r>
              <a:rPr lang="fr-BE" sz="4800" b="1" dirty="0" smtClean="0">
                <a:solidFill>
                  <a:schemeClr val="accent1">
                    <a:lumMod val="75000"/>
                  </a:schemeClr>
                </a:solidFill>
              </a:rPr>
              <a:t> </a:t>
            </a:r>
            <a:endParaRPr lang="fr-BE" sz="4800" b="1" dirty="0">
              <a:solidFill>
                <a:schemeClr val="accent1">
                  <a:lumMod val="75000"/>
                </a:schemeClr>
              </a:solidFill>
            </a:endParaRPr>
          </a:p>
        </p:txBody>
      </p:sp>
      <p:grpSp>
        <p:nvGrpSpPr>
          <p:cNvPr id="4" name="Groupe 3"/>
          <p:cNvGrpSpPr/>
          <p:nvPr/>
        </p:nvGrpSpPr>
        <p:grpSpPr>
          <a:xfrm>
            <a:off x="323528" y="2424260"/>
            <a:ext cx="6974507" cy="2118643"/>
            <a:chOff x="179512" y="1463502"/>
            <a:chExt cx="6974507" cy="2118643"/>
          </a:xfrm>
        </p:grpSpPr>
        <p:sp>
          <p:nvSpPr>
            <p:cNvPr id="5" name="Rectangle 4"/>
            <p:cNvSpPr/>
            <p:nvPr/>
          </p:nvSpPr>
          <p:spPr>
            <a:xfrm>
              <a:off x="4273699" y="1463502"/>
              <a:ext cx="2880320" cy="461665"/>
            </a:xfrm>
            <a:prstGeom prst="rect">
              <a:avLst/>
            </a:prstGeom>
          </p:spPr>
          <p:txBody>
            <a:bodyPr wrap="square">
              <a:spAutoFit/>
            </a:bodyPr>
            <a:lstStyle/>
            <a:p>
              <a:pPr lvl="0"/>
              <a:r>
                <a:rPr lang="fr-BE" sz="2400" dirty="0" smtClean="0"/>
                <a:t>Décision Collège</a:t>
              </a:r>
              <a:endParaRPr lang="fr-BE" sz="2400" dirty="0"/>
            </a:p>
          </p:txBody>
        </p:sp>
        <p:pic>
          <p:nvPicPr>
            <p:cNvPr id="6" name="Image 5"/>
            <p:cNvPicPr>
              <a:picLocks noChangeAspect="1"/>
            </p:cNvPicPr>
            <p:nvPr/>
          </p:nvPicPr>
          <p:blipFill>
            <a:blip r:embed="rId3"/>
            <a:stretch>
              <a:fillRect/>
            </a:stretch>
          </p:blipFill>
          <p:spPr>
            <a:xfrm>
              <a:off x="738424" y="2086140"/>
              <a:ext cx="1932441" cy="1496005"/>
            </a:xfrm>
            <a:prstGeom prst="rect">
              <a:avLst/>
            </a:prstGeom>
          </p:spPr>
        </p:pic>
        <p:pic>
          <p:nvPicPr>
            <p:cNvPr id="7" name="Image 6"/>
            <p:cNvPicPr>
              <a:picLocks noChangeAspect="1"/>
            </p:cNvPicPr>
            <p:nvPr/>
          </p:nvPicPr>
          <p:blipFill>
            <a:blip r:embed="rId4"/>
            <a:stretch>
              <a:fillRect/>
            </a:stretch>
          </p:blipFill>
          <p:spPr>
            <a:xfrm>
              <a:off x="4355976" y="2059828"/>
              <a:ext cx="1728192" cy="1514835"/>
            </a:xfrm>
            <a:prstGeom prst="rect">
              <a:avLst/>
            </a:prstGeom>
          </p:spPr>
        </p:pic>
        <p:sp>
          <p:nvSpPr>
            <p:cNvPr id="8" name="Flèche droite 7"/>
            <p:cNvSpPr/>
            <p:nvPr/>
          </p:nvSpPr>
          <p:spPr>
            <a:xfrm>
              <a:off x="3191899" y="2780928"/>
              <a:ext cx="1020061" cy="144016"/>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179512" y="1472124"/>
              <a:ext cx="3803460" cy="461665"/>
            </a:xfrm>
            <a:prstGeom prst="rect">
              <a:avLst/>
            </a:prstGeom>
          </p:spPr>
          <p:txBody>
            <a:bodyPr wrap="square">
              <a:spAutoFit/>
            </a:bodyPr>
            <a:lstStyle/>
            <a:p>
              <a:pPr lvl="0"/>
              <a:r>
                <a:rPr lang="fr-BE" sz="2400" dirty="0" smtClean="0"/>
                <a:t>Réflexion – suggestion GT</a:t>
              </a:r>
              <a:endParaRPr lang="fr-BE" sz="2400" dirty="0"/>
            </a:p>
          </p:txBody>
        </p:sp>
      </p:grpSp>
      <p:sp>
        <p:nvSpPr>
          <p:cNvPr id="10" name="Rectangle 9"/>
          <p:cNvSpPr/>
          <p:nvPr/>
        </p:nvSpPr>
        <p:spPr>
          <a:xfrm>
            <a:off x="4355976" y="4997839"/>
            <a:ext cx="1726755" cy="769441"/>
          </a:xfrm>
          <a:prstGeom prst="rect">
            <a:avLst/>
          </a:prstGeom>
        </p:spPr>
        <p:txBody>
          <a:bodyPr wrap="none">
            <a:spAutoFit/>
          </a:bodyPr>
          <a:lstStyle/>
          <a:p>
            <a:r>
              <a:rPr lang="fr-BE" sz="4400" dirty="0" smtClean="0">
                <a:solidFill>
                  <a:schemeClr val="accent2">
                    <a:lumMod val="60000"/>
                    <a:lumOff val="40000"/>
                  </a:schemeClr>
                </a:solidFill>
              </a:rPr>
              <a:t>YES </a:t>
            </a:r>
            <a:r>
              <a:rPr lang="fr-BE" sz="4400" dirty="0" smtClean="0">
                <a:solidFill>
                  <a:schemeClr val="accent2">
                    <a:lumMod val="60000"/>
                    <a:lumOff val="40000"/>
                  </a:schemeClr>
                </a:solidFill>
                <a:sym typeface="Wingdings" panose="05000000000000000000" pitchFamily="2" charset="2"/>
              </a:rPr>
              <a:t></a:t>
            </a:r>
            <a:endParaRPr lang="fr-BE" sz="4400" dirty="0">
              <a:solidFill>
                <a:schemeClr val="accent2">
                  <a:lumMod val="60000"/>
                  <a:lumOff val="40000"/>
                </a:schemeClr>
              </a:solidFill>
            </a:endParaRPr>
          </a:p>
        </p:txBody>
      </p:sp>
    </p:spTree>
    <p:extLst>
      <p:ext uri="{BB962C8B-B14F-4D97-AF65-F5344CB8AC3E}">
        <p14:creationId xmlns:p14="http://schemas.microsoft.com/office/powerpoint/2010/main" val="3320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93CA9DD-285A-4E4D-8853-AD90DAF606F9}"/>
              </a:ext>
            </a:extLst>
          </p:cNvPr>
          <p:cNvSpPr txBox="1">
            <a:spLocks/>
          </p:cNvSpPr>
          <p:nvPr/>
        </p:nvSpPr>
        <p:spPr>
          <a:xfrm>
            <a:off x="323528" y="332656"/>
            <a:ext cx="8712968" cy="1584176"/>
          </a:xfrm>
          <a:prstGeom prst="rect">
            <a:avLst/>
          </a:prstGeom>
          <a:ln w="3810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b="1" dirty="0" smtClean="0">
                <a:solidFill>
                  <a:schemeClr val="accent1">
                    <a:lumMod val="75000"/>
                  </a:schemeClr>
                </a:solidFill>
              </a:rPr>
              <a:t>3</a:t>
            </a:r>
            <a:r>
              <a:rPr lang="fr-BE" sz="4000" b="1" dirty="0" smtClean="0">
                <a:solidFill>
                  <a:schemeClr val="accent1">
                    <a:lumMod val="75000"/>
                  </a:schemeClr>
                </a:solidFill>
              </a:rPr>
              <a:t>. </a:t>
            </a:r>
            <a:r>
              <a:rPr lang="fr-BE" sz="4000" b="1" dirty="0">
                <a:solidFill>
                  <a:schemeClr val="accent1">
                    <a:lumMod val="75000"/>
                  </a:schemeClr>
                </a:solidFill>
              </a:rPr>
              <a:t>Académie zéro déchet</a:t>
            </a:r>
          </a:p>
          <a:p>
            <a:pPr algn="l"/>
            <a:r>
              <a:rPr lang="fr-BE" sz="4800" b="1" dirty="0">
                <a:solidFill>
                  <a:schemeClr val="accent1">
                    <a:lumMod val="75000"/>
                  </a:schemeClr>
                </a:solidFill>
              </a:rPr>
              <a:t> </a:t>
            </a:r>
            <a:r>
              <a:rPr lang="fr-BE" sz="4800" b="1" dirty="0" smtClean="0">
                <a:solidFill>
                  <a:schemeClr val="accent1">
                    <a:lumMod val="75000"/>
                  </a:schemeClr>
                </a:solidFill>
              </a:rPr>
              <a:t> </a:t>
            </a:r>
            <a:endParaRPr lang="fr-BE" sz="4800" b="1" dirty="0">
              <a:solidFill>
                <a:schemeClr val="accent1">
                  <a:lumMod val="75000"/>
                </a:schemeClr>
              </a:solidFill>
            </a:endParaRPr>
          </a:p>
        </p:txBody>
      </p:sp>
      <p:sp>
        <p:nvSpPr>
          <p:cNvPr id="11" name="Rectangle 10"/>
          <p:cNvSpPr/>
          <p:nvPr/>
        </p:nvSpPr>
        <p:spPr>
          <a:xfrm>
            <a:off x="414968" y="1490963"/>
            <a:ext cx="7632848" cy="2031325"/>
          </a:xfrm>
          <a:prstGeom prst="rect">
            <a:avLst/>
          </a:prstGeom>
        </p:spPr>
        <p:txBody>
          <a:bodyPr wrap="square">
            <a:spAutoFit/>
          </a:bodyPr>
          <a:lstStyle/>
          <a:p>
            <a:pPr>
              <a:tabLst>
                <a:tab pos="457200" algn="l"/>
              </a:tabLst>
            </a:pPr>
            <a:r>
              <a:rPr lang="fr-BE" dirty="0"/>
              <a:t>Organisation de l’évènement</a:t>
            </a:r>
          </a:p>
          <a:p>
            <a:pPr lvl="0">
              <a:spcAft>
                <a:spcPts val="0"/>
              </a:spcAft>
              <a:tabLst>
                <a:tab pos="457200" algn="l"/>
              </a:tabLst>
            </a:pPr>
            <a:endParaRPr lang="fr-BE" dirty="0" smtClean="0">
              <a:latin typeface="Calibri Light" panose="020F0302020204030204" pitchFamily="34" charset="0"/>
              <a:ea typeface="Times New Roman" panose="02020603050405020304" pitchFamily="18" charset="0"/>
              <a:cs typeface="Times New Roman" panose="02020603050405020304" pitchFamily="18" charset="0"/>
            </a:endParaRPr>
          </a:p>
          <a:p>
            <a:pPr marL="342900" indent="-342900">
              <a:buFont typeface="Courier New" panose="02070309020205020404" pitchFamily="49" charset="0"/>
              <a:buChar char="o"/>
            </a:pPr>
            <a:r>
              <a:rPr lang="pl-PL" b="1" dirty="0">
                <a:latin typeface="Calibri Light" panose="020F0302020204030204" pitchFamily="34" charset="0"/>
                <a:ea typeface="Calibri" panose="020F0502020204030204" pitchFamily="34" charset="0"/>
                <a:cs typeface="Calibri" panose="020F0502020204030204" pitchFamily="34" charset="0"/>
              </a:rPr>
              <a:t>début </a:t>
            </a:r>
            <a:r>
              <a:rPr lang="pl-PL" b="1" dirty="0" smtClean="0">
                <a:latin typeface="Calibri Light" panose="020F0302020204030204" pitchFamily="34" charset="0"/>
                <a:ea typeface="Calibri" panose="020F0502020204030204" pitchFamily="34" charset="0"/>
                <a:cs typeface="Calibri" panose="020F0502020204030204" pitchFamily="34" charset="0"/>
              </a:rPr>
              <a:t>2023</a:t>
            </a:r>
            <a:endParaRPr lang="fr-BE" dirty="0" smtClean="0"/>
          </a:p>
          <a:p>
            <a:pPr marL="342900" indent="-342900">
              <a:buFont typeface="Courier New" panose="02070309020205020404" pitchFamily="49" charset="0"/>
              <a:buChar char="o"/>
            </a:pPr>
            <a:r>
              <a:rPr lang="fr-FR" dirty="0" smtClean="0">
                <a:latin typeface="Calibri Light" panose="020F0302020204030204" pitchFamily="34" charset="0"/>
                <a:ea typeface="Times New Roman" panose="02020603050405020304" pitchFamily="18" charset="0"/>
              </a:rPr>
              <a:t>faire </a:t>
            </a:r>
            <a:r>
              <a:rPr lang="fr-FR" dirty="0">
                <a:latin typeface="Calibri Light" panose="020F0302020204030204" pitchFamily="34" charset="0"/>
                <a:ea typeface="Times New Roman" panose="02020603050405020304" pitchFamily="18" charset="0"/>
              </a:rPr>
              <a:t>le lien avec les écoles et l’évènement qui devrait être organisé au Château par les élèves et les enseignants.</a:t>
            </a:r>
            <a:endParaRPr lang="fr-BE" sz="1400" dirty="0">
              <a:latin typeface="Times New Roman" panose="02020603050405020304" pitchFamily="18" charset="0"/>
              <a:ea typeface="Times New Roman" panose="02020603050405020304" pitchFamily="18" charset="0"/>
            </a:endParaRPr>
          </a:p>
          <a:p>
            <a:pPr marL="342900" lvl="0" indent="-342900">
              <a:spcAft>
                <a:spcPts val="0"/>
              </a:spcAft>
              <a:buFont typeface="Courier New" panose="02070309020205020404" pitchFamily="49" charset="0"/>
              <a:buChar char="o"/>
            </a:pPr>
            <a:r>
              <a:rPr lang="fr-FR" dirty="0">
                <a:latin typeface="Calibri Light" panose="020F0302020204030204" pitchFamily="34" charset="0"/>
                <a:ea typeface="Times New Roman" panose="02020603050405020304" pitchFamily="18" charset="0"/>
              </a:rPr>
              <a:t>témoignages de citoyens / animateurs mouvements jeunesse / associations qui ont déjà entrepris des démarches de type </a:t>
            </a:r>
            <a:endParaRPr lang="fr-BE" sz="1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23528" y="3941931"/>
            <a:ext cx="7724288" cy="1754326"/>
          </a:xfrm>
          <a:prstGeom prst="rect">
            <a:avLst/>
          </a:prstGeom>
        </p:spPr>
        <p:txBody>
          <a:bodyPr wrap="square">
            <a:spAutoFit/>
          </a:bodyPr>
          <a:lstStyle/>
          <a:p>
            <a:r>
              <a:rPr lang="fr-BE" dirty="0"/>
              <a:t>Incitation à l’investissement ensuite </a:t>
            </a:r>
            <a:r>
              <a:rPr lang="fr-BE" dirty="0" smtClean="0"/>
              <a:t>– réflexion</a:t>
            </a:r>
          </a:p>
          <a:p>
            <a:endParaRPr lang="fr-BE" dirty="0"/>
          </a:p>
          <a:p>
            <a:pPr marL="342900" lvl="0" indent="-342900">
              <a:spcAft>
                <a:spcPts val="0"/>
              </a:spcAft>
              <a:buFont typeface="Courier New" panose="02070309020205020404" pitchFamily="49" charset="0"/>
              <a:buChar char="o"/>
            </a:pPr>
            <a:r>
              <a:rPr lang="fr-BE" dirty="0" smtClean="0">
                <a:latin typeface="Calibri Light" panose="020F0302020204030204" pitchFamily="34" charset="0"/>
                <a:ea typeface="Times New Roman" panose="02020603050405020304" pitchFamily="18" charset="0"/>
              </a:rPr>
              <a:t>Faire le lien avec l</a:t>
            </a:r>
            <a:r>
              <a:rPr lang="pl-PL" dirty="0" smtClean="0">
                <a:latin typeface="Calibri Light" panose="020F0302020204030204" pitchFamily="34" charset="0"/>
                <a:ea typeface="Times New Roman" panose="02020603050405020304" pitchFamily="18" charset="0"/>
              </a:rPr>
              <a:t>es </a:t>
            </a:r>
            <a:r>
              <a:rPr lang="pl-PL" dirty="0">
                <a:latin typeface="Calibri Light" panose="020F0302020204030204" pitchFamily="34" charset="0"/>
                <a:ea typeface="Times New Roman" panose="02020603050405020304" pitchFamily="18" charset="0"/>
              </a:rPr>
              <a:t>magasins locaux qui proposent des produits en vrac (Le cabas du moulin, ...), </a:t>
            </a:r>
            <a:r>
              <a:rPr lang="fr-BE" dirty="0" smtClean="0">
                <a:latin typeface="Calibri Light" panose="020F0302020204030204" pitchFamily="34" charset="0"/>
                <a:ea typeface="Times New Roman" panose="02020603050405020304" pitchFamily="18" charset="0"/>
              </a:rPr>
              <a:t>le </a:t>
            </a:r>
            <a:r>
              <a:rPr lang="pl-PL" dirty="0" smtClean="0">
                <a:latin typeface="Calibri Light" panose="020F0302020204030204" pitchFamily="34" charset="0"/>
                <a:ea typeface="Times New Roman" panose="02020603050405020304" pitchFamily="18" charset="0"/>
              </a:rPr>
              <a:t>GAC</a:t>
            </a:r>
            <a:r>
              <a:rPr lang="pl-PL" dirty="0">
                <a:latin typeface="Calibri Light" panose="020F0302020204030204" pitchFamily="34" charset="0"/>
                <a:ea typeface="Times New Roman" panose="02020603050405020304" pitchFamily="18" charset="0"/>
              </a:rPr>
              <a:t>... </a:t>
            </a:r>
            <a:r>
              <a:rPr lang="fr-BE" dirty="0" smtClean="0">
                <a:latin typeface="Calibri Light" panose="020F0302020204030204" pitchFamily="34" charset="0"/>
                <a:ea typeface="Times New Roman" panose="02020603050405020304" pitchFamily="18" charset="0"/>
              </a:rPr>
              <a:t>Afin </a:t>
            </a:r>
            <a:r>
              <a:rPr lang="pl-PL" dirty="0" smtClean="0">
                <a:latin typeface="Calibri Light" panose="020F0302020204030204" pitchFamily="34" charset="0"/>
                <a:ea typeface="Times New Roman" panose="02020603050405020304" pitchFamily="18" charset="0"/>
              </a:rPr>
              <a:t>que </a:t>
            </a:r>
            <a:r>
              <a:rPr lang="pl-PL" dirty="0">
                <a:latin typeface="Calibri Light" panose="020F0302020204030204" pitchFamily="34" charset="0"/>
                <a:ea typeface="Times New Roman" panose="02020603050405020304" pitchFamily="18" charset="0"/>
              </a:rPr>
              <a:t>les citoyens </a:t>
            </a:r>
            <a:r>
              <a:rPr lang="fr-BE" dirty="0" smtClean="0">
                <a:latin typeface="Calibri Light" panose="020F0302020204030204" pitchFamily="34" charset="0"/>
                <a:ea typeface="Times New Roman" panose="02020603050405020304" pitchFamily="18" charset="0"/>
              </a:rPr>
              <a:t>puissent</a:t>
            </a:r>
            <a:r>
              <a:rPr lang="pl-PL" dirty="0" smtClean="0">
                <a:latin typeface="Calibri Light" panose="020F0302020204030204" pitchFamily="34" charset="0"/>
                <a:ea typeface="Times New Roman" panose="02020603050405020304" pitchFamily="18" charset="0"/>
              </a:rPr>
              <a:t> </a:t>
            </a:r>
            <a:r>
              <a:rPr lang="pl-PL" dirty="0">
                <a:latin typeface="Calibri Light" panose="020F0302020204030204" pitchFamily="34" charset="0"/>
                <a:ea typeface="Times New Roman" panose="02020603050405020304" pitchFamily="18" charset="0"/>
              </a:rPr>
              <a:t>mettre en pratique les pistes qui seront suggérées lors de la conférence.</a:t>
            </a:r>
            <a:endParaRPr lang="fr-BE" dirty="0">
              <a:latin typeface="Calibri Light" panose="020F0302020204030204" pitchFamily="34" charset="0"/>
              <a:ea typeface="Times New Roman" panose="02020603050405020304" pitchFamily="18" charset="0"/>
            </a:endParaRPr>
          </a:p>
          <a:p>
            <a:pPr marL="342900" indent="-342900">
              <a:buFont typeface="Courier New" panose="02070309020205020404" pitchFamily="49" charset="0"/>
              <a:buChar char="o"/>
            </a:pPr>
            <a:r>
              <a:rPr lang="fr-BE" dirty="0">
                <a:latin typeface="Calibri Light" panose="020F0302020204030204" pitchFamily="34" charset="0"/>
                <a:ea typeface="Times New Roman" panose="02020603050405020304" pitchFamily="18" charset="0"/>
              </a:rPr>
              <a:t>pour </a:t>
            </a:r>
            <a:r>
              <a:rPr lang="fr-BE" dirty="0">
                <a:latin typeface="Calibri Light" panose="020F0302020204030204" pitchFamily="34" charset="0"/>
                <a:ea typeface="Times New Roman" panose="02020603050405020304" pitchFamily="18" charset="0"/>
              </a:rPr>
              <a:t>la publicité = mettre </a:t>
            </a:r>
            <a:r>
              <a:rPr lang="fr-BE" dirty="0" smtClean="0">
                <a:latin typeface="Calibri Light" panose="020F0302020204030204" pitchFamily="34" charset="0"/>
                <a:ea typeface="Times New Roman" panose="02020603050405020304" pitchFamily="18" charset="0"/>
              </a:rPr>
              <a:t>des </a:t>
            </a:r>
            <a:r>
              <a:rPr lang="fr-BE" dirty="0">
                <a:latin typeface="Calibri Light" panose="020F0302020204030204" pitchFamily="34" charset="0"/>
                <a:ea typeface="Times New Roman" panose="02020603050405020304" pitchFamily="18" charset="0"/>
              </a:rPr>
              <a:t>affiches dans les commerces locaux </a:t>
            </a:r>
          </a:p>
        </p:txBody>
      </p:sp>
    </p:spTree>
    <p:extLst>
      <p:ext uri="{BB962C8B-B14F-4D97-AF65-F5344CB8AC3E}">
        <p14:creationId xmlns:p14="http://schemas.microsoft.com/office/powerpoint/2010/main" val="371126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93CA9DD-285A-4E4D-8853-AD90DAF606F9}"/>
              </a:ext>
            </a:extLst>
          </p:cNvPr>
          <p:cNvSpPr txBox="1">
            <a:spLocks/>
          </p:cNvSpPr>
          <p:nvPr/>
        </p:nvSpPr>
        <p:spPr>
          <a:xfrm>
            <a:off x="323528" y="332656"/>
            <a:ext cx="8712968" cy="1584176"/>
          </a:xfrm>
          <a:prstGeom prst="rect">
            <a:avLst/>
          </a:prstGeom>
          <a:ln w="3810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b="1" dirty="0" smtClean="0">
                <a:solidFill>
                  <a:schemeClr val="accent1">
                    <a:lumMod val="75000"/>
                  </a:schemeClr>
                </a:solidFill>
              </a:rPr>
              <a:t>3’</a:t>
            </a:r>
            <a:r>
              <a:rPr lang="fr-BE" sz="4000" b="1" dirty="0" smtClean="0">
                <a:solidFill>
                  <a:schemeClr val="accent1">
                    <a:lumMod val="75000"/>
                  </a:schemeClr>
                </a:solidFill>
              </a:rPr>
              <a:t>. </a:t>
            </a:r>
            <a:r>
              <a:rPr lang="fr-BE" sz="4000" b="1" dirty="0" smtClean="0">
                <a:solidFill>
                  <a:schemeClr val="accent1">
                    <a:lumMod val="75000"/>
                  </a:schemeClr>
                </a:solidFill>
              </a:rPr>
              <a:t>Mini PCDR</a:t>
            </a:r>
            <a:endParaRPr lang="fr-BE" sz="4000" b="1" dirty="0">
              <a:solidFill>
                <a:schemeClr val="accent1">
                  <a:lumMod val="75000"/>
                </a:schemeClr>
              </a:solidFill>
            </a:endParaRPr>
          </a:p>
          <a:p>
            <a:pPr algn="l"/>
            <a:r>
              <a:rPr lang="fr-BE" sz="4800" b="1" dirty="0">
                <a:solidFill>
                  <a:schemeClr val="accent1">
                    <a:lumMod val="75000"/>
                  </a:schemeClr>
                </a:solidFill>
              </a:rPr>
              <a:t> </a:t>
            </a:r>
            <a:r>
              <a:rPr lang="fr-BE" sz="4800" b="1" dirty="0" smtClean="0">
                <a:solidFill>
                  <a:schemeClr val="accent1">
                    <a:lumMod val="75000"/>
                  </a:schemeClr>
                </a:solidFill>
              </a:rPr>
              <a:t> </a:t>
            </a:r>
            <a:endParaRPr lang="fr-BE" sz="4800" b="1" dirty="0">
              <a:solidFill>
                <a:schemeClr val="accent1">
                  <a:lumMod val="75000"/>
                </a:schemeClr>
              </a:solidFill>
            </a:endParaRPr>
          </a:p>
        </p:txBody>
      </p:sp>
      <p:pic>
        <p:nvPicPr>
          <p:cNvPr id="4" name="Image 3"/>
          <p:cNvPicPr>
            <a:picLocks noChangeAspect="1"/>
          </p:cNvPicPr>
          <p:nvPr/>
        </p:nvPicPr>
        <p:blipFill>
          <a:blip r:embed="rId3"/>
          <a:stretch>
            <a:fillRect/>
          </a:stretch>
        </p:blipFill>
        <p:spPr>
          <a:xfrm>
            <a:off x="0" y="1556792"/>
            <a:ext cx="4463133" cy="3161233"/>
          </a:xfrm>
          <a:prstGeom prst="rect">
            <a:avLst/>
          </a:prstGeom>
        </p:spPr>
      </p:pic>
      <p:pic>
        <p:nvPicPr>
          <p:cNvPr id="5" name="Image 4"/>
          <p:cNvPicPr>
            <a:picLocks noChangeAspect="1"/>
          </p:cNvPicPr>
          <p:nvPr/>
        </p:nvPicPr>
        <p:blipFill>
          <a:blip r:embed="rId4"/>
          <a:stretch>
            <a:fillRect/>
          </a:stretch>
        </p:blipFill>
        <p:spPr>
          <a:xfrm>
            <a:off x="4293393" y="3448828"/>
            <a:ext cx="4850607" cy="3409172"/>
          </a:xfrm>
          <a:prstGeom prst="rect">
            <a:avLst/>
          </a:prstGeom>
        </p:spPr>
      </p:pic>
    </p:spTree>
    <p:extLst>
      <p:ext uri="{BB962C8B-B14F-4D97-AF65-F5344CB8AC3E}">
        <p14:creationId xmlns:p14="http://schemas.microsoft.com/office/powerpoint/2010/main" val="320307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93CA9DD-285A-4E4D-8853-AD90DAF606F9}"/>
              </a:ext>
            </a:extLst>
          </p:cNvPr>
          <p:cNvSpPr txBox="1">
            <a:spLocks/>
          </p:cNvSpPr>
          <p:nvPr/>
        </p:nvSpPr>
        <p:spPr>
          <a:xfrm>
            <a:off x="323528" y="332656"/>
            <a:ext cx="8712968" cy="1584176"/>
          </a:xfrm>
          <a:prstGeom prst="rect">
            <a:avLst/>
          </a:prstGeom>
          <a:ln w="3810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BE" b="1" dirty="0" smtClean="0">
                <a:solidFill>
                  <a:schemeClr val="accent1">
                    <a:lumMod val="75000"/>
                  </a:schemeClr>
                </a:solidFill>
              </a:rPr>
              <a:t>3’</a:t>
            </a:r>
            <a:r>
              <a:rPr lang="fr-BE" sz="4000" b="1" dirty="0" smtClean="0">
                <a:solidFill>
                  <a:schemeClr val="accent1">
                    <a:lumMod val="75000"/>
                  </a:schemeClr>
                </a:solidFill>
              </a:rPr>
              <a:t>. </a:t>
            </a:r>
            <a:r>
              <a:rPr lang="fr-BE" sz="4000" b="1" dirty="0" smtClean="0">
                <a:solidFill>
                  <a:schemeClr val="accent1">
                    <a:lumMod val="75000"/>
                  </a:schemeClr>
                </a:solidFill>
              </a:rPr>
              <a:t>Mini PCDR</a:t>
            </a:r>
            <a:endParaRPr lang="fr-BE" sz="4000" b="1" dirty="0">
              <a:solidFill>
                <a:schemeClr val="accent1">
                  <a:lumMod val="75000"/>
                </a:schemeClr>
              </a:solidFill>
            </a:endParaRPr>
          </a:p>
          <a:p>
            <a:pPr algn="l"/>
            <a:r>
              <a:rPr lang="fr-BE" sz="4800" b="1" dirty="0">
                <a:solidFill>
                  <a:schemeClr val="accent1">
                    <a:lumMod val="75000"/>
                  </a:schemeClr>
                </a:solidFill>
              </a:rPr>
              <a:t> </a:t>
            </a:r>
            <a:r>
              <a:rPr lang="fr-BE" sz="4800" b="1" dirty="0" smtClean="0">
                <a:solidFill>
                  <a:schemeClr val="accent1">
                    <a:lumMod val="75000"/>
                  </a:schemeClr>
                </a:solidFill>
              </a:rPr>
              <a:t> </a:t>
            </a:r>
            <a:endParaRPr lang="fr-BE" sz="4800" b="1" dirty="0">
              <a:solidFill>
                <a:schemeClr val="accent1">
                  <a:lumMod val="75000"/>
                </a:schemeClr>
              </a:solidFill>
            </a:endParaRPr>
          </a:p>
        </p:txBody>
      </p:sp>
      <p:pic>
        <p:nvPicPr>
          <p:cNvPr id="4" name="Image 3"/>
          <p:cNvPicPr>
            <a:picLocks noChangeAspect="1"/>
          </p:cNvPicPr>
          <p:nvPr/>
        </p:nvPicPr>
        <p:blipFill>
          <a:blip r:embed="rId3"/>
          <a:stretch>
            <a:fillRect/>
          </a:stretch>
        </p:blipFill>
        <p:spPr>
          <a:xfrm>
            <a:off x="6012161" y="-1"/>
            <a:ext cx="3131840" cy="2218279"/>
          </a:xfrm>
          <a:prstGeom prst="rect">
            <a:avLst/>
          </a:prstGeom>
        </p:spPr>
      </p:pic>
      <p:sp>
        <p:nvSpPr>
          <p:cNvPr id="6" name="Rectangle 5"/>
          <p:cNvSpPr/>
          <p:nvPr/>
        </p:nvSpPr>
        <p:spPr>
          <a:xfrm>
            <a:off x="323528" y="2420888"/>
            <a:ext cx="8046640" cy="4241418"/>
          </a:xfrm>
          <a:prstGeom prst="rect">
            <a:avLst/>
          </a:prstGeom>
          <a:solidFill>
            <a:schemeClr val="accent1">
              <a:lumMod val="20000"/>
              <a:lumOff val="80000"/>
            </a:schemeClr>
          </a:solidFill>
        </p:spPr>
        <p:txBody>
          <a:bodyPr wrap="square">
            <a:spAutoFit/>
          </a:bodyPr>
          <a:lstStyle/>
          <a:p>
            <a:pPr>
              <a:lnSpc>
                <a:spcPct val="107000"/>
              </a:lnSpc>
              <a:spcAft>
                <a:spcPts val="0"/>
              </a:spcAft>
            </a:pPr>
            <a:r>
              <a:rPr lang="fr-BE" dirty="0">
                <a:latin typeface="Calibri" panose="020F0502020204030204" pitchFamily="34" charset="0"/>
                <a:ea typeface="Calibri" panose="020F0502020204030204" pitchFamily="34" charset="0"/>
                <a:cs typeface="Calibri" panose="020F0502020204030204" pitchFamily="34" charset="0"/>
              </a:rPr>
              <a:t>« </a:t>
            </a:r>
            <a:r>
              <a:rPr lang="fr-BE" i="1" dirty="0">
                <a:latin typeface="Calibri" panose="020F0502020204030204" pitchFamily="34" charset="0"/>
                <a:ea typeface="Calibri" panose="020F0502020204030204" pitchFamily="34" charset="0"/>
                <a:cs typeface="Calibri" panose="020F0502020204030204" pitchFamily="34" charset="0"/>
              </a:rPr>
              <a:t>Je fais partie du Groupe de Travail « propreté », on réfléchit et on mène des actions pour essayer d’améliorer la propreté de la commune.</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BE" i="1" dirty="0">
                <a:latin typeface="Calibri" panose="020F0502020204030204" pitchFamily="34" charset="0"/>
                <a:ea typeface="Calibri" panose="020F0502020204030204" pitchFamily="34" charset="0"/>
                <a:cs typeface="Calibri" panose="020F0502020204030204" pitchFamily="34" charset="0"/>
              </a:rPr>
              <a:t>Par exemple, nous rédigeons des articles dans la Vie Communale pour sensibiliser les </a:t>
            </a:r>
            <a:r>
              <a:rPr lang="fr-BE" i="1" dirty="0" err="1">
                <a:latin typeface="Calibri" panose="020F0502020204030204" pitchFamily="34" charset="0"/>
                <a:ea typeface="Calibri" panose="020F0502020204030204" pitchFamily="34" charset="0"/>
                <a:cs typeface="Calibri" panose="020F0502020204030204" pitchFamily="34" charset="0"/>
              </a:rPr>
              <a:t>gouvions</a:t>
            </a:r>
            <a:r>
              <a:rPr lang="fr-BE" i="1" dirty="0">
                <a:latin typeface="Calibri" panose="020F0502020204030204" pitchFamily="34" charset="0"/>
                <a:ea typeface="Calibri" panose="020F0502020204030204" pitchFamily="34" charset="0"/>
                <a:cs typeface="Calibri" panose="020F0502020204030204" pitchFamily="34" charset="0"/>
              </a:rPr>
              <a:t>, nous participons au plan local de propreté, nous nous sommes répartis plusieurs tronçons de voirie dans la commune que nous tenons propres et nous inventorions les déchets qu’on y ramasse, nous avons conçu du matériel de sensibilisation : plaquettes, affiches, bâches, nous participons aux journées de grand nettoyage organisées par Be </a:t>
            </a:r>
            <a:r>
              <a:rPr lang="fr-BE" i="1" dirty="0" err="1">
                <a:latin typeface="Calibri" panose="020F0502020204030204" pitchFamily="34" charset="0"/>
                <a:ea typeface="Calibri" panose="020F0502020204030204" pitchFamily="34" charset="0"/>
                <a:cs typeface="Calibri" panose="020F0502020204030204" pitchFamily="34" charset="0"/>
              </a:rPr>
              <a:t>Wapp</a:t>
            </a:r>
            <a:r>
              <a:rPr lang="fr-BE" i="1" dirty="0">
                <a:latin typeface="Calibri" panose="020F0502020204030204" pitchFamily="34" charset="0"/>
                <a:ea typeface="Calibri" panose="020F0502020204030204" pitchFamily="34" charset="0"/>
                <a:cs typeface="Calibri" panose="020F0502020204030204" pitchFamily="34" charset="0"/>
              </a:rPr>
              <a:t>, nous allons organiser une conférence sur le « zéro déchets », nous nous sommes renseignés sur l’intérêt de placer des caméras de surveillance, ou de nous équiper d’une machine de récupération des cannettes, sur les endroits où placer des cendriers publics pour limiter les mégots dans la nature, … »</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BE" i="1" dirty="0">
                <a:latin typeface="Calibri" panose="020F0502020204030204" pitchFamily="34" charset="0"/>
                <a:ea typeface="Calibri" panose="020F0502020204030204" pitchFamily="34" charset="0"/>
                <a:cs typeface="Calibri" panose="020F0502020204030204" pitchFamily="34" charset="0"/>
              </a:rPr>
              <a:t> </a:t>
            </a:r>
            <a:endParaRPr lang="fr-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BE" b="1" i="1" dirty="0">
                <a:latin typeface="Calibri" panose="020F0502020204030204" pitchFamily="34" charset="0"/>
                <a:ea typeface="Calibri" panose="020F0502020204030204" pitchFamily="34" charset="0"/>
                <a:cs typeface="Calibri" panose="020F0502020204030204" pitchFamily="34" charset="0"/>
              </a:rPr>
              <a:t>Photo bâches – photo déchets ramassés, photo du groupe</a:t>
            </a:r>
            <a:endParaRPr lang="fr-B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7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CA2BE6-D151-4EFB-AEFD-BECABBCDA336}"/>
              </a:ext>
            </a:extLst>
          </p:cNvPr>
          <p:cNvSpPr/>
          <p:nvPr/>
        </p:nvSpPr>
        <p:spPr>
          <a:xfrm>
            <a:off x="755576" y="414709"/>
            <a:ext cx="7272808" cy="646331"/>
          </a:xfrm>
          <a:prstGeom prst="rect">
            <a:avLst/>
          </a:prstGeom>
        </p:spPr>
        <p:txBody>
          <a:bodyPr wrap="square">
            <a:spAutoFit/>
          </a:bodyPr>
          <a:lstStyle/>
          <a:p>
            <a:pPr lvl="0"/>
            <a:r>
              <a:rPr lang="fr-BE" sz="3600" b="1" dirty="0">
                <a:solidFill>
                  <a:schemeClr val="accent2"/>
                </a:solidFill>
                <a:latin typeface="+mj-lt"/>
                <a:ea typeface="+mj-ea"/>
                <a:cs typeface="+mj-cs"/>
              </a:rPr>
              <a:t>1</a:t>
            </a:r>
            <a:r>
              <a:rPr lang="fr-BE" sz="3600" b="1" dirty="0">
                <a:solidFill>
                  <a:schemeClr val="accent2"/>
                </a:solidFill>
                <a:latin typeface="+mj-lt"/>
                <a:ea typeface="+mj-ea"/>
                <a:cs typeface="+mj-cs"/>
              </a:rPr>
              <a:t>.  Clic4 </a:t>
            </a:r>
            <a:r>
              <a:rPr lang="fr-BE" sz="3600" b="1" dirty="0" err="1">
                <a:solidFill>
                  <a:schemeClr val="accent2"/>
                </a:solidFill>
                <a:latin typeface="+mj-lt"/>
                <a:ea typeface="+mj-ea"/>
                <a:cs typeface="+mj-cs"/>
              </a:rPr>
              <a:t>Wapp</a:t>
            </a:r>
            <a:r>
              <a:rPr lang="fr-BE" sz="3600" b="1" dirty="0">
                <a:solidFill>
                  <a:schemeClr val="accent2"/>
                </a:solidFill>
                <a:latin typeface="+mj-lt"/>
                <a:ea typeface="+mj-ea"/>
                <a:cs typeface="+mj-cs"/>
              </a:rPr>
              <a:t> </a:t>
            </a:r>
          </a:p>
        </p:txBody>
      </p:sp>
      <p:sp>
        <p:nvSpPr>
          <p:cNvPr id="2" name="Rectangle 1"/>
          <p:cNvSpPr/>
          <p:nvPr/>
        </p:nvSpPr>
        <p:spPr>
          <a:xfrm>
            <a:off x="899592" y="1669200"/>
            <a:ext cx="5184576" cy="954107"/>
          </a:xfrm>
          <a:prstGeom prst="rect">
            <a:avLst/>
          </a:prstGeom>
        </p:spPr>
        <p:txBody>
          <a:bodyPr wrap="square">
            <a:spAutoFit/>
          </a:bodyPr>
          <a:lstStyle/>
          <a:p>
            <a:pPr lvl="0"/>
            <a:r>
              <a:rPr lang="fr-BE" sz="2800" dirty="0"/>
              <a:t>Etat des lieux – conclusions suite aux différents </a:t>
            </a:r>
            <a:r>
              <a:rPr lang="fr-BE" sz="2800" dirty="0" smtClean="0"/>
              <a:t>relevés</a:t>
            </a:r>
            <a:endParaRPr lang="fr-BE" sz="2800" dirty="0"/>
          </a:p>
        </p:txBody>
      </p:sp>
      <p:pic>
        <p:nvPicPr>
          <p:cNvPr id="8" name="Image 7"/>
          <p:cNvPicPr>
            <a:picLocks noChangeAspect="1"/>
          </p:cNvPicPr>
          <p:nvPr/>
        </p:nvPicPr>
        <p:blipFill>
          <a:blip r:embed="rId3"/>
          <a:stretch>
            <a:fillRect/>
          </a:stretch>
        </p:blipFill>
        <p:spPr>
          <a:xfrm>
            <a:off x="5580112" y="1844824"/>
            <a:ext cx="1582924" cy="2398503"/>
          </a:xfrm>
          <a:prstGeom prst="rect">
            <a:avLst/>
          </a:prstGeom>
        </p:spPr>
      </p:pic>
      <p:pic>
        <p:nvPicPr>
          <p:cNvPr id="15" name="Image 14"/>
          <p:cNvPicPr>
            <a:picLocks noChangeAspect="1"/>
          </p:cNvPicPr>
          <p:nvPr/>
        </p:nvPicPr>
        <p:blipFill>
          <a:blip r:embed="rId4"/>
          <a:stretch>
            <a:fillRect/>
          </a:stretch>
        </p:blipFill>
        <p:spPr>
          <a:xfrm>
            <a:off x="611560" y="3108357"/>
            <a:ext cx="4542855" cy="2461299"/>
          </a:xfrm>
          <a:prstGeom prst="rect">
            <a:avLst/>
          </a:prstGeom>
        </p:spPr>
      </p:pic>
    </p:spTree>
    <p:extLst>
      <p:ext uri="{BB962C8B-B14F-4D97-AF65-F5344CB8AC3E}">
        <p14:creationId xmlns:p14="http://schemas.microsoft.com/office/powerpoint/2010/main" val="2130967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16410"/>
            <a:ext cx="7499176" cy="1320800"/>
          </a:xfrm>
          <a:ln w="28575">
            <a:noFill/>
          </a:ln>
        </p:spPr>
        <p:txBody>
          <a:bodyPr anchor="ctr" anchorCtr="0">
            <a:noAutofit/>
          </a:bodyPr>
          <a:lstStyle/>
          <a:p>
            <a:pPr defTabSz="914400"/>
            <a:r>
              <a:rPr lang="fr-BE" sz="4000" b="1" dirty="0" smtClean="0">
                <a:solidFill>
                  <a:schemeClr val="accent1">
                    <a:lumMod val="75000"/>
                  </a:schemeClr>
                </a:solidFill>
              </a:rPr>
              <a:t>4. Article </a:t>
            </a:r>
            <a:r>
              <a:rPr lang="fr-BE" sz="4000" b="1" dirty="0">
                <a:solidFill>
                  <a:schemeClr val="accent1">
                    <a:lumMod val="75000"/>
                  </a:schemeClr>
                </a:solidFill>
              </a:rPr>
              <a:t>Vie Communale : </a:t>
            </a:r>
            <a:br>
              <a:rPr lang="fr-BE" sz="4000" b="1" dirty="0">
                <a:solidFill>
                  <a:schemeClr val="accent1">
                    <a:lumMod val="75000"/>
                  </a:schemeClr>
                </a:solidFill>
              </a:rPr>
            </a:br>
            <a:r>
              <a:rPr lang="fr-BE" sz="4000" b="1" dirty="0">
                <a:solidFill>
                  <a:schemeClr val="accent1">
                    <a:lumMod val="75000"/>
                  </a:schemeClr>
                </a:solidFill>
              </a:rPr>
              <a:t>propositions issues du GT</a:t>
            </a:r>
          </a:p>
        </p:txBody>
      </p:sp>
      <p:sp>
        <p:nvSpPr>
          <p:cNvPr id="3" name="Espace réservé du contenu 2"/>
          <p:cNvSpPr>
            <a:spLocks noGrp="1"/>
          </p:cNvSpPr>
          <p:nvPr>
            <p:ph idx="1"/>
          </p:nvPr>
        </p:nvSpPr>
        <p:spPr>
          <a:xfrm>
            <a:off x="432159" y="2015627"/>
            <a:ext cx="7274283" cy="4525963"/>
          </a:xfrm>
        </p:spPr>
        <p:txBody>
          <a:bodyPr>
            <a:normAutofit fontScale="25000" lnSpcReduction="20000"/>
          </a:bodyPr>
          <a:lstStyle/>
          <a:p>
            <a:endParaRPr lang="fr-BE" dirty="0"/>
          </a:p>
          <a:p>
            <a:pPr>
              <a:spcBef>
                <a:spcPts val="600"/>
              </a:spcBef>
              <a:spcAft>
                <a:spcPts val="600"/>
              </a:spcAft>
              <a:buFont typeface="Wingdings" panose="05000000000000000000" pitchFamily="2" charset="2"/>
              <a:buChar char="ü"/>
            </a:pPr>
            <a:r>
              <a:rPr lang="fr-BE" sz="9600" b="1" dirty="0">
                <a:solidFill>
                  <a:schemeClr val="accent2"/>
                </a:solidFill>
                <a:latin typeface="Calibri" panose="020F0502020204030204" pitchFamily="34" charset="0"/>
                <a:cs typeface="Calibri" panose="020F0502020204030204" pitchFamily="34" charset="0"/>
              </a:rPr>
              <a:t>JUIN 2022 : l’article à paraître en juin abordera les supports placés sur les bancs et lieux touristiques (plaquettes et affiches)  </a:t>
            </a:r>
          </a:p>
          <a:p>
            <a:pPr>
              <a:spcBef>
                <a:spcPts val="600"/>
              </a:spcBef>
              <a:spcAft>
                <a:spcPts val="600"/>
              </a:spcAft>
              <a:buFont typeface="Wingdings" panose="05000000000000000000" pitchFamily="2" charset="2"/>
              <a:buChar char="ü"/>
            </a:pPr>
            <a:r>
              <a:rPr lang="fr-BE" sz="9600" i="1" dirty="0">
                <a:latin typeface="Calibri" panose="020F0502020204030204" pitchFamily="34" charset="0"/>
                <a:cs typeface="Calibri" panose="020F0502020204030204" pitchFamily="34" charset="0"/>
              </a:rPr>
              <a:t>Le problème des canettes dans les champs et les risques pour le bétail. </a:t>
            </a:r>
          </a:p>
          <a:p>
            <a:pPr>
              <a:spcBef>
                <a:spcPts val="600"/>
              </a:spcBef>
              <a:spcAft>
                <a:spcPts val="600"/>
              </a:spcAft>
              <a:buFont typeface="Wingdings" panose="05000000000000000000" pitchFamily="2" charset="2"/>
              <a:buChar char="ü"/>
            </a:pPr>
            <a:r>
              <a:rPr lang="fr-BE" sz="9600" i="1" dirty="0">
                <a:latin typeface="Calibri" panose="020F0502020204030204" pitchFamily="34" charset="0"/>
                <a:cs typeface="Calibri" panose="020F0502020204030204" pitchFamily="34" charset="0"/>
              </a:rPr>
              <a:t>Animaux morts suite à l’ingestion de canettes (// exemples de José). </a:t>
            </a:r>
          </a:p>
          <a:p>
            <a:pPr>
              <a:spcBef>
                <a:spcPts val="600"/>
              </a:spcBef>
              <a:spcAft>
                <a:spcPts val="600"/>
              </a:spcAft>
              <a:buFont typeface="Wingdings" panose="05000000000000000000" pitchFamily="2" charset="2"/>
              <a:buChar char="ü"/>
            </a:pPr>
            <a:r>
              <a:rPr lang="fr-BE" sz="9600" i="1" dirty="0">
                <a:latin typeface="Calibri" panose="020F0502020204030204" pitchFamily="34" charset="0"/>
                <a:cs typeface="Calibri" panose="020F0502020204030204" pitchFamily="34" charset="0"/>
              </a:rPr>
              <a:t>Témoignage de Michel et Edith qui ramassent les déchets le long des sentiers lors des balades.</a:t>
            </a:r>
          </a:p>
          <a:p>
            <a:pPr>
              <a:spcBef>
                <a:spcPts val="600"/>
              </a:spcBef>
              <a:spcAft>
                <a:spcPts val="600"/>
              </a:spcAft>
              <a:buFont typeface="Wingdings" panose="05000000000000000000" pitchFamily="2" charset="2"/>
              <a:buChar char="ü"/>
            </a:pPr>
            <a:r>
              <a:rPr lang="fr-BE" sz="9600" i="1" dirty="0">
                <a:latin typeface="Calibri" panose="020F0502020204030204" pitchFamily="34" charset="0"/>
                <a:cs typeface="Calibri" panose="020F0502020204030204" pitchFamily="34" charset="0"/>
              </a:rPr>
              <a:t>Le GAC : qu’est-ce que c’est, comment ça fonctionne, comment franchir le pas et changer ses habitudes de consommation (Marie-Christine et Bernadette). </a:t>
            </a:r>
          </a:p>
          <a:p>
            <a:pPr marL="0" indent="0">
              <a:spcBef>
                <a:spcPts val="600"/>
              </a:spcBef>
              <a:spcAft>
                <a:spcPts val="600"/>
              </a:spcAft>
              <a:buNone/>
            </a:pPr>
            <a:r>
              <a:rPr lang="fr-BE" sz="3600" dirty="0">
                <a:latin typeface="Calibri" panose="020F0502020204030204" pitchFamily="34" charset="0"/>
                <a:cs typeface="Calibri" panose="020F0502020204030204" pitchFamily="34" charset="0"/>
              </a:rPr>
              <a:t>	</a:t>
            </a:r>
          </a:p>
          <a:p>
            <a:endParaRPr lang="fr-BE" dirty="0"/>
          </a:p>
        </p:txBody>
      </p:sp>
      <p:sp>
        <p:nvSpPr>
          <p:cNvPr id="4" name="ZoneTexte 3"/>
          <p:cNvSpPr txBox="1"/>
          <p:nvPr/>
        </p:nvSpPr>
        <p:spPr>
          <a:xfrm>
            <a:off x="7686435" y="2204864"/>
            <a:ext cx="1547664" cy="584775"/>
          </a:xfrm>
          <a:prstGeom prst="rect">
            <a:avLst/>
          </a:prstGeom>
          <a:solidFill>
            <a:srgbClr val="FFFFFF"/>
          </a:solidFill>
        </p:spPr>
        <p:txBody>
          <a:bodyPr wrap="square" rtlCol="0">
            <a:spAutoFit/>
          </a:bodyPr>
          <a:lstStyle/>
          <a:p>
            <a:r>
              <a:rPr lang="fr-BE" sz="3200" b="1" dirty="0">
                <a:solidFill>
                  <a:srgbClr val="C00000"/>
                </a:solidFill>
              </a:rPr>
              <a:t>&gt; Qui ?</a:t>
            </a:r>
          </a:p>
        </p:txBody>
      </p:sp>
    </p:spTree>
    <p:extLst>
      <p:ext uri="{BB962C8B-B14F-4D97-AF65-F5344CB8AC3E}">
        <p14:creationId xmlns:p14="http://schemas.microsoft.com/office/powerpoint/2010/main" val="16025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heel(1)">
                                      <p:cBhvr>
                                        <p:cTn id="18" dur="2000"/>
                                        <p:tgtEl>
                                          <p:spTgt spid="3">
                                            <p:txEl>
                                              <p:pRg st="2" end="2"/>
                                            </p:txEl>
                                          </p:spTgt>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heel(1)">
                                      <p:cBhvr>
                                        <p:cTn id="21" dur="2000"/>
                                        <p:tgtEl>
                                          <p:spTgt spid="3">
                                            <p:txEl>
                                              <p:pRg st="3" end="3"/>
                                            </p:txEl>
                                          </p:spTgt>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1)">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p:cTn id="3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556792"/>
            <a:ext cx="6347714" cy="3880773"/>
          </a:xfrm>
        </p:spPr>
        <p:txBody>
          <a:bodyPr/>
          <a:lstStyle/>
          <a:p>
            <a:pPr marL="0" indent="0">
              <a:buNone/>
            </a:pPr>
            <a:r>
              <a:rPr lang="fr-BE" b="1" dirty="0"/>
              <a:t>Tendre vers le 0 déchet entre les villages pour améliorer la Commune de </a:t>
            </a:r>
            <a:r>
              <a:rPr lang="fr-BE" b="1" dirty="0" err="1"/>
              <a:t>Gouvy</a:t>
            </a:r>
            <a:r>
              <a:rPr lang="fr-BE" b="1" dirty="0"/>
              <a:t> en terme de propreté.</a:t>
            </a:r>
          </a:p>
          <a:p>
            <a:pPr marL="0" indent="0">
              <a:buNone/>
            </a:pPr>
            <a:endParaRPr lang="fr-BE" dirty="0"/>
          </a:p>
          <a:p>
            <a:pPr marL="0" indent="0">
              <a:buNone/>
            </a:pPr>
            <a:r>
              <a:rPr lang="fr-BE" u="sng" dirty="0"/>
              <a:t>3 axes :</a:t>
            </a:r>
            <a:r>
              <a:rPr lang="fr-BE" dirty="0"/>
              <a:t> prévention – traitement – répression</a:t>
            </a:r>
          </a:p>
          <a:p>
            <a:pPr marL="0" indent="0">
              <a:buNone/>
            </a:pPr>
            <a:endParaRPr lang="fr-BE" dirty="0"/>
          </a:p>
          <a:p>
            <a:pPr marL="0" indent="0">
              <a:buNone/>
            </a:pPr>
            <a:endParaRPr lang="fr-BE" dirty="0"/>
          </a:p>
        </p:txBody>
      </p:sp>
      <p:pic>
        <p:nvPicPr>
          <p:cNvPr id="4" name="Image 3"/>
          <p:cNvPicPr>
            <a:picLocks noChangeAspect="1"/>
          </p:cNvPicPr>
          <p:nvPr/>
        </p:nvPicPr>
        <p:blipFill>
          <a:blip r:embed="rId3"/>
          <a:stretch>
            <a:fillRect/>
          </a:stretch>
        </p:blipFill>
        <p:spPr>
          <a:xfrm>
            <a:off x="6071592" y="2204864"/>
            <a:ext cx="1872208" cy="1872208"/>
          </a:xfrm>
          <a:prstGeom prst="rect">
            <a:avLst/>
          </a:prstGeom>
        </p:spPr>
      </p:pic>
      <p:sp>
        <p:nvSpPr>
          <p:cNvPr id="5" name="Ellipse 4">
            <a:extLst>
              <a:ext uri="{FF2B5EF4-FFF2-40B4-BE49-F238E27FC236}">
                <a16:creationId xmlns:a16="http://schemas.microsoft.com/office/drawing/2014/main" id="{1BB58F25-A847-4984-AA02-0D8C4E5984E2}"/>
              </a:ext>
            </a:extLst>
          </p:cNvPr>
          <p:cNvSpPr/>
          <p:nvPr/>
        </p:nvSpPr>
        <p:spPr>
          <a:xfrm>
            <a:off x="1115616" y="2420888"/>
            <a:ext cx="1368152" cy="779384"/>
          </a:xfrm>
          <a:prstGeom prst="ellipse">
            <a:avLst/>
          </a:prstGeom>
          <a:noFill/>
          <a:ln w="571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BE"/>
          </a:p>
        </p:txBody>
      </p:sp>
      <p:sp>
        <p:nvSpPr>
          <p:cNvPr id="7" name="Titre 1"/>
          <p:cNvSpPr>
            <a:spLocks noGrp="1"/>
          </p:cNvSpPr>
          <p:nvPr>
            <p:ph type="title"/>
          </p:nvPr>
        </p:nvSpPr>
        <p:spPr>
          <a:xfrm>
            <a:off x="457200" y="316410"/>
            <a:ext cx="7499176" cy="1320800"/>
          </a:xfrm>
          <a:ln w="28575">
            <a:noFill/>
          </a:ln>
        </p:spPr>
        <p:txBody>
          <a:bodyPr anchor="ctr" anchorCtr="0">
            <a:noAutofit/>
          </a:bodyPr>
          <a:lstStyle/>
          <a:p>
            <a:pPr defTabSz="914400"/>
            <a:r>
              <a:rPr lang="fr-BE" sz="4000" b="1" dirty="0" smtClean="0">
                <a:solidFill>
                  <a:schemeClr val="accent1">
                    <a:lumMod val="75000"/>
                  </a:schemeClr>
                </a:solidFill>
              </a:rPr>
              <a:t>5. Suites des actions du GT</a:t>
            </a:r>
            <a:endParaRPr lang="fr-BE" sz="4000" b="1" dirty="0">
              <a:solidFill>
                <a:schemeClr val="accent1">
                  <a:lumMod val="75000"/>
                </a:schemeClr>
              </a:solidFill>
            </a:endParaRPr>
          </a:p>
        </p:txBody>
      </p:sp>
      <p:sp>
        <p:nvSpPr>
          <p:cNvPr id="8" name="Rectangle 7">
            <a:extLst>
              <a:ext uri="{FF2B5EF4-FFF2-40B4-BE49-F238E27FC236}">
                <a16:creationId xmlns:a16="http://schemas.microsoft.com/office/drawing/2014/main" id="{20FD4E7C-2FD4-4363-920B-DBB0931E0624}"/>
              </a:ext>
            </a:extLst>
          </p:cNvPr>
          <p:cNvSpPr/>
          <p:nvPr/>
        </p:nvSpPr>
        <p:spPr>
          <a:xfrm>
            <a:off x="467544" y="3497178"/>
            <a:ext cx="7488832" cy="2923877"/>
          </a:xfrm>
          <a:prstGeom prst="rect">
            <a:avLst/>
          </a:prstGeom>
        </p:spPr>
        <p:txBody>
          <a:bodyPr wrap="square">
            <a:spAutoFit/>
          </a:bodyPr>
          <a:lstStyle/>
          <a:p>
            <a:pPr algn="ctr"/>
            <a:endParaRPr lang="fr-BE" sz="2400" dirty="0"/>
          </a:p>
          <a:p>
            <a:pPr marL="457200" indent="-457200">
              <a:buFont typeface="Arial" panose="020B0604020202020204" pitchFamily="34" charset="0"/>
              <a:buChar char="•"/>
            </a:pPr>
            <a:r>
              <a:rPr lang="fr-BE" sz="2000" b="1" dirty="0">
                <a:solidFill>
                  <a:schemeClr val="accent2"/>
                </a:solidFill>
              </a:rPr>
              <a:t>Sensibiliser les acteurs du tourisme</a:t>
            </a:r>
          </a:p>
          <a:p>
            <a:r>
              <a:rPr lang="fr-FR" sz="2000" b="1" dirty="0"/>
              <a:t>&gt;</a:t>
            </a:r>
            <a:r>
              <a:rPr lang="fr-FR" sz="2000" b="1" dirty="0">
                <a:solidFill>
                  <a:schemeClr val="accent2"/>
                </a:solidFill>
              </a:rPr>
              <a:t> </a:t>
            </a:r>
            <a:r>
              <a:rPr lang="fr-FR" sz="2000" b="1" i="1" dirty="0"/>
              <a:t>Retour du Syndicat d’initiative ?</a:t>
            </a:r>
          </a:p>
          <a:p>
            <a:endParaRPr lang="fr-FR" sz="2000" dirty="0"/>
          </a:p>
          <a:p>
            <a:endParaRPr lang="fr-FR" sz="2000" dirty="0"/>
          </a:p>
          <a:p>
            <a:endParaRPr lang="fr-BE" sz="2000" dirty="0"/>
          </a:p>
          <a:p>
            <a:pPr marL="457200" indent="-457200">
              <a:buFont typeface="Arial" panose="020B0604020202020204" pitchFamily="34" charset="0"/>
              <a:buChar char="•"/>
            </a:pPr>
            <a:r>
              <a:rPr lang="fr-FR" sz="2000" b="1" dirty="0" smtClean="0">
                <a:solidFill>
                  <a:schemeClr val="accent2">
                    <a:lumMod val="75000"/>
                  </a:schemeClr>
                </a:solidFill>
              </a:rPr>
              <a:t>S</a:t>
            </a:r>
            <a:r>
              <a:rPr lang="fr-BE" sz="2000" b="1" dirty="0" err="1" smtClean="0">
                <a:solidFill>
                  <a:schemeClr val="accent2">
                    <a:lumMod val="75000"/>
                  </a:schemeClr>
                </a:solidFill>
              </a:rPr>
              <a:t>ensibiliser</a:t>
            </a:r>
            <a:r>
              <a:rPr lang="fr-BE" sz="2000" b="1" dirty="0" smtClean="0">
                <a:solidFill>
                  <a:schemeClr val="accent2">
                    <a:lumMod val="75000"/>
                  </a:schemeClr>
                </a:solidFill>
              </a:rPr>
              <a:t> </a:t>
            </a:r>
            <a:r>
              <a:rPr lang="fr-BE" sz="2000" b="1" dirty="0">
                <a:solidFill>
                  <a:schemeClr val="accent2">
                    <a:lumMod val="75000"/>
                  </a:schemeClr>
                </a:solidFill>
              </a:rPr>
              <a:t>les entreprises : </a:t>
            </a:r>
          </a:p>
          <a:p>
            <a:r>
              <a:rPr lang="fr-BE" sz="2000" b="1" dirty="0">
                <a:solidFill>
                  <a:schemeClr val="accent2">
                    <a:lumMod val="75000"/>
                  </a:schemeClr>
                </a:solidFill>
              </a:rPr>
              <a:t>	en commençant par  </a:t>
            </a:r>
            <a:r>
              <a:rPr lang="fr-BE" sz="2000" b="1" dirty="0"/>
              <a:t>: </a:t>
            </a:r>
            <a:r>
              <a:rPr lang="fr-BE" sz="2000" dirty="0"/>
              <a:t>déchets près de 	la friterie &gt; contact avec le </a:t>
            </a:r>
            <a:r>
              <a:rPr lang="fr-BE" sz="2000" dirty="0" smtClean="0"/>
              <a:t>gérant</a:t>
            </a:r>
            <a:endParaRPr lang="fr-BE" sz="2000" dirty="0"/>
          </a:p>
        </p:txBody>
      </p:sp>
    </p:spTree>
    <p:extLst>
      <p:ext uri="{BB962C8B-B14F-4D97-AF65-F5344CB8AC3E}">
        <p14:creationId xmlns:p14="http://schemas.microsoft.com/office/powerpoint/2010/main" val="3727572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5400" b="1" dirty="0">
                <a:solidFill>
                  <a:srgbClr val="00ADBA"/>
                </a:solidFill>
              </a:rPr>
              <a:t>Agenda</a:t>
            </a:r>
          </a:p>
        </p:txBody>
      </p:sp>
      <p:pic>
        <p:nvPicPr>
          <p:cNvPr id="4" name="Espace réservé du contenu 3"/>
          <p:cNvPicPr>
            <a:picLocks noGrp="1" noChangeAspect="1"/>
          </p:cNvPicPr>
          <p:nvPr>
            <p:ph idx="1"/>
          </p:nvPr>
        </p:nvPicPr>
        <p:blipFill>
          <a:blip r:embed="rId3"/>
          <a:stretch>
            <a:fillRect/>
          </a:stretch>
        </p:blipFill>
        <p:spPr>
          <a:xfrm>
            <a:off x="1331640" y="1844824"/>
            <a:ext cx="4741987" cy="4741987"/>
          </a:xfrm>
          <a:prstGeom prst="rect">
            <a:avLst/>
          </a:prstGeom>
        </p:spPr>
      </p:pic>
    </p:spTree>
    <p:extLst>
      <p:ext uri="{BB962C8B-B14F-4D97-AF65-F5344CB8AC3E}">
        <p14:creationId xmlns:p14="http://schemas.microsoft.com/office/powerpoint/2010/main" val="137177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2132856"/>
            <a:ext cx="7632848" cy="1569660"/>
          </a:xfrm>
          <a:prstGeom prst="rect">
            <a:avLst/>
          </a:prstGeom>
          <a:noFill/>
        </p:spPr>
        <p:txBody>
          <a:bodyPr wrap="square" rtlCol="0">
            <a:spAutoFit/>
          </a:bodyPr>
          <a:lstStyle/>
          <a:p>
            <a:pPr algn="ctr"/>
            <a:r>
              <a:rPr lang="fr-BE" sz="4800" b="1" dirty="0">
                <a:solidFill>
                  <a:srgbClr val="00ADBA"/>
                </a:solidFill>
              </a:rPr>
              <a:t>Merci pour votre participation ! </a:t>
            </a:r>
            <a:r>
              <a:rPr lang="fr-BE" sz="4800" b="1" dirty="0">
                <a:solidFill>
                  <a:srgbClr val="00ADBA"/>
                </a:solidFill>
                <a:sym typeface="Wingdings" panose="05000000000000000000" pitchFamily="2" charset="2"/>
              </a:rPr>
              <a:t> </a:t>
            </a:r>
            <a:endParaRPr lang="fr-BE" sz="4800" b="1" dirty="0">
              <a:solidFill>
                <a:srgbClr val="00ADBA"/>
              </a:solidFill>
            </a:endParaRPr>
          </a:p>
        </p:txBody>
      </p:sp>
      <p:pic>
        <p:nvPicPr>
          <p:cNvPr id="3" name="Image 2"/>
          <p:cNvPicPr>
            <a:picLocks noChangeAspect="1"/>
          </p:cNvPicPr>
          <p:nvPr/>
        </p:nvPicPr>
        <p:blipFill>
          <a:blip r:embed="rId3"/>
          <a:stretch>
            <a:fillRect/>
          </a:stretch>
        </p:blipFill>
        <p:spPr>
          <a:xfrm>
            <a:off x="2123728" y="4005064"/>
            <a:ext cx="4857750" cy="2286000"/>
          </a:xfrm>
          <a:prstGeom prst="rect">
            <a:avLst/>
          </a:prstGeom>
        </p:spPr>
      </p:pic>
    </p:spTree>
    <p:extLst>
      <p:ext uri="{BB962C8B-B14F-4D97-AF65-F5344CB8AC3E}">
        <p14:creationId xmlns:p14="http://schemas.microsoft.com/office/powerpoint/2010/main" val="263946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6894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404664"/>
            <a:ext cx="6347713" cy="1019200"/>
          </a:xfrm>
          <a:ln w="28575">
            <a:solidFill>
              <a:schemeClr val="accent2"/>
            </a:solidFill>
          </a:ln>
        </p:spPr>
        <p:txBody>
          <a:bodyPr anchor="ctr" anchorCtr="0"/>
          <a:lstStyle/>
          <a:p>
            <a:pPr algn="ctr"/>
            <a:r>
              <a:rPr lang="fr-BE" b="1" dirty="0">
                <a:solidFill>
                  <a:schemeClr val="accent2"/>
                </a:solidFill>
              </a:rPr>
              <a:t>Challenge village propre</a:t>
            </a:r>
          </a:p>
        </p:txBody>
      </p:sp>
      <p:sp>
        <p:nvSpPr>
          <p:cNvPr id="3" name="Espace réservé du contenu 2"/>
          <p:cNvSpPr>
            <a:spLocks noGrp="1"/>
          </p:cNvSpPr>
          <p:nvPr>
            <p:ph idx="1"/>
          </p:nvPr>
        </p:nvSpPr>
        <p:spPr>
          <a:xfrm>
            <a:off x="457200" y="1700808"/>
            <a:ext cx="8229600" cy="2808311"/>
          </a:xfrm>
        </p:spPr>
        <p:txBody>
          <a:bodyPr>
            <a:normAutofit/>
          </a:bodyPr>
          <a:lstStyle/>
          <a:p>
            <a:r>
              <a:rPr lang="fr-BE" sz="2400" dirty="0"/>
              <a:t>Organisation d’un challenge propreté au sein</a:t>
            </a:r>
            <a:br>
              <a:rPr lang="fr-BE" sz="2400" dirty="0"/>
            </a:br>
            <a:r>
              <a:rPr lang="fr-BE" sz="2400" dirty="0"/>
              <a:t>de la commune, entre les villages.</a:t>
            </a:r>
            <a:br>
              <a:rPr lang="fr-BE" sz="2400" dirty="0"/>
            </a:br>
            <a:endParaRPr lang="fr-BE" sz="2400" dirty="0"/>
          </a:p>
          <a:p>
            <a:r>
              <a:rPr lang="fr-BE" sz="2400" dirty="0"/>
              <a:t>Incitant/récompense à la clé.</a:t>
            </a:r>
            <a:br>
              <a:rPr lang="fr-BE" sz="2400" dirty="0"/>
            </a:br>
            <a:endParaRPr lang="fr-BE" sz="2400" dirty="0"/>
          </a:p>
          <a:p>
            <a:r>
              <a:rPr lang="fr-BE" sz="2400" dirty="0"/>
              <a:t>Ex : Challenge Province « propre et fleurie » (2012)</a:t>
            </a:r>
          </a:p>
        </p:txBody>
      </p:sp>
      <p:pic>
        <p:nvPicPr>
          <p:cNvPr id="7" name="Image 6"/>
          <p:cNvPicPr>
            <a:picLocks noChangeAspect="1"/>
          </p:cNvPicPr>
          <p:nvPr/>
        </p:nvPicPr>
        <p:blipFill rotWithShape="1">
          <a:blip r:embed="rId3"/>
          <a:srcRect t="16879" b="26422"/>
          <a:stretch/>
        </p:blipFill>
        <p:spPr>
          <a:xfrm>
            <a:off x="432395" y="4692829"/>
            <a:ext cx="7019925" cy="1512168"/>
          </a:xfrm>
          <a:prstGeom prst="rect">
            <a:avLst/>
          </a:prstGeom>
        </p:spPr>
      </p:pic>
      <p:pic>
        <p:nvPicPr>
          <p:cNvPr id="8" name="Image 7"/>
          <p:cNvPicPr>
            <a:picLocks noChangeAspect="1"/>
          </p:cNvPicPr>
          <p:nvPr/>
        </p:nvPicPr>
        <p:blipFill rotWithShape="1">
          <a:blip r:embed="rId4"/>
          <a:srcRect l="27651" t="7767" r="26923" b="7306"/>
          <a:stretch/>
        </p:blipFill>
        <p:spPr>
          <a:xfrm>
            <a:off x="6959273" y="5371539"/>
            <a:ext cx="792088" cy="1480860"/>
          </a:xfrm>
          <a:prstGeom prst="rect">
            <a:avLst/>
          </a:prstGeom>
        </p:spPr>
      </p:pic>
      <p:pic>
        <p:nvPicPr>
          <p:cNvPr id="9" name="Image 8"/>
          <p:cNvPicPr>
            <a:picLocks noChangeAspect="1"/>
          </p:cNvPicPr>
          <p:nvPr/>
        </p:nvPicPr>
        <p:blipFill>
          <a:blip r:embed="rId5"/>
          <a:stretch>
            <a:fillRect/>
          </a:stretch>
        </p:blipFill>
        <p:spPr>
          <a:xfrm>
            <a:off x="7355316" y="4786063"/>
            <a:ext cx="1177123" cy="1100745"/>
          </a:xfrm>
          <a:prstGeom prst="rect">
            <a:avLst/>
          </a:prstGeom>
        </p:spPr>
      </p:pic>
    </p:spTree>
    <p:extLst>
      <p:ext uri="{BB962C8B-B14F-4D97-AF65-F5344CB8AC3E}">
        <p14:creationId xmlns:p14="http://schemas.microsoft.com/office/powerpoint/2010/main" val="859182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332656"/>
            <a:ext cx="5445623" cy="1320800"/>
          </a:xfrm>
          <a:ln w="28575">
            <a:solidFill>
              <a:schemeClr val="accent2"/>
            </a:solidFill>
          </a:ln>
        </p:spPr>
        <p:txBody>
          <a:bodyPr anchor="ctr" anchorCtr="0"/>
          <a:lstStyle/>
          <a:p>
            <a:r>
              <a:rPr lang="fr-BE" b="1" dirty="0">
                <a:solidFill>
                  <a:schemeClr val="accent2"/>
                </a:solidFill>
              </a:rPr>
              <a:t>Critères de sélection « propreté »</a:t>
            </a:r>
          </a:p>
        </p:txBody>
      </p:sp>
      <p:sp>
        <p:nvSpPr>
          <p:cNvPr id="3" name="Espace réservé du contenu 2"/>
          <p:cNvSpPr>
            <a:spLocks noGrp="1"/>
          </p:cNvSpPr>
          <p:nvPr>
            <p:ph idx="1"/>
          </p:nvPr>
        </p:nvSpPr>
        <p:spPr>
          <a:xfrm>
            <a:off x="0" y="1844824"/>
            <a:ext cx="7452320" cy="4104456"/>
          </a:xfrm>
        </p:spPr>
        <p:txBody>
          <a:bodyPr anchor="ctr" anchorCtr="0">
            <a:normAutofit/>
          </a:bodyPr>
          <a:lstStyle/>
          <a:p>
            <a:pPr lvl="0"/>
            <a:r>
              <a:rPr lang="fr-FR" b="1" dirty="0">
                <a:solidFill>
                  <a:srgbClr val="00ADBA"/>
                </a:solidFill>
              </a:rPr>
              <a:t>La sensibilisation des habitants</a:t>
            </a:r>
            <a:r>
              <a:rPr lang="fr-FR" dirty="0">
                <a:solidFill>
                  <a:srgbClr val="00ADBA"/>
                </a:solidFill>
              </a:rPr>
              <a:t> </a:t>
            </a:r>
            <a:r>
              <a:rPr lang="fr-FR" dirty="0"/>
              <a:t>à la propreté  (exemples: panneaux à l’entrée des villages, animations dans les écoles, articles dans la revue communale ou toute action publique,…) ;</a:t>
            </a:r>
            <a:br>
              <a:rPr lang="fr-FR" dirty="0"/>
            </a:br>
            <a:endParaRPr lang="fr-BE" dirty="0"/>
          </a:p>
          <a:p>
            <a:pPr lvl="0"/>
            <a:r>
              <a:rPr lang="fr-FR" b="1" dirty="0">
                <a:solidFill>
                  <a:srgbClr val="00ADBA"/>
                </a:solidFill>
              </a:rPr>
              <a:t>Les initiatives mobilisatrices</a:t>
            </a:r>
            <a:r>
              <a:rPr lang="fr-FR" dirty="0">
                <a:solidFill>
                  <a:srgbClr val="00ADBA"/>
                </a:solidFill>
              </a:rPr>
              <a:t> </a:t>
            </a:r>
            <a:r>
              <a:rPr lang="fr-FR" dirty="0"/>
              <a:t>comme la participation à l’Opération communes et rivières propres, qui invite la population, enfants et adultes, à participer à l’effort de nettoyage et donc à la propreté ;</a:t>
            </a:r>
            <a:br>
              <a:rPr lang="fr-FR" dirty="0"/>
            </a:br>
            <a:endParaRPr lang="fr-BE" dirty="0"/>
          </a:p>
          <a:p>
            <a:pPr lvl="0"/>
            <a:r>
              <a:rPr lang="fr-FR" b="1" dirty="0">
                <a:solidFill>
                  <a:srgbClr val="00ADBA"/>
                </a:solidFill>
              </a:rPr>
              <a:t>Le respect de l’environnement</a:t>
            </a:r>
            <a:r>
              <a:rPr lang="fr-FR" dirty="0">
                <a:solidFill>
                  <a:srgbClr val="00ADBA"/>
                </a:solidFill>
              </a:rPr>
              <a:t>. </a:t>
            </a:r>
            <a:r>
              <a:rPr lang="fr-FR" dirty="0"/>
              <a:t>Qui dit propreté, dit aussi respect de la nature. En réduisant l’utilisation de produits chimiques, en privilégiant les espèces végétales indigènes, vous favorisez la biodiversité et donc un environnement plus propre !</a:t>
            </a:r>
            <a:endParaRPr lang="fr-BE" dirty="0"/>
          </a:p>
          <a:p>
            <a:endParaRPr lang="fr-BE" dirty="0"/>
          </a:p>
        </p:txBody>
      </p:sp>
    </p:spTree>
    <p:extLst>
      <p:ext uri="{BB962C8B-B14F-4D97-AF65-F5344CB8AC3E}">
        <p14:creationId xmlns:p14="http://schemas.microsoft.com/office/powerpoint/2010/main" val="3807510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843E9-1876-4DA4-B5D8-F3D9160D4A76}"/>
              </a:ext>
            </a:extLst>
          </p:cNvPr>
          <p:cNvSpPr>
            <a:spLocks noGrp="1"/>
          </p:cNvSpPr>
          <p:nvPr>
            <p:ph type="title"/>
          </p:nvPr>
        </p:nvSpPr>
        <p:spPr>
          <a:xfrm>
            <a:off x="395536" y="344678"/>
            <a:ext cx="6624736" cy="1320800"/>
          </a:xfrm>
        </p:spPr>
        <p:txBody>
          <a:bodyPr/>
          <a:lstStyle/>
          <a:p>
            <a:pPr algn="ctr"/>
            <a:r>
              <a:rPr lang="fr-FR" b="1" dirty="0">
                <a:solidFill>
                  <a:schemeClr val="accent2"/>
                </a:solidFill>
              </a:rPr>
              <a:t>2. Plan local de propreté : infos et actions</a:t>
            </a:r>
            <a:endParaRPr lang="fr-BE" b="1" dirty="0">
              <a:solidFill>
                <a:schemeClr val="accent2"/>
              </a:solidFill>
            </a:endParaRPr>
          </a:p>
        </p:txBody>
      </p:sp>
      <p:sp>
        <p:nvSpPr>
          <p:cNvPr id="3" name="Espace réservé du contenu 2">
            <a:extLst>
              <a:ext uri="{FF2B5EF4-FFF2-40B4-BE49-F238E27FC236}">
                <a16:creationId xmlns:a16="http://schemas.microsoft.com/office/drawing/2014/main" id="{03A9F0A6-3927-49D9-B332-A486F57FC49C}"/>
              </a:ext>
            </a:extLst>
          </p:cNvPr>
          <p:cNvSpPr>
            <a:spLocks noGrp="1"/>
          </p:cNvSpPr>
          <p:nvPr>
            <p:ph idx="1"/>
          </p:nvPr>
        </p:nvSpPr>
        <p:spPr>
          <a:xfrm>
            <a:off x="289949" y="1653456"/>
            <a:ext cx="7274769" cy="4340555"/>
          </a:xfrm>
        </p:spPr>
        <p:txBody>
          <a:bodyPr>
            <a:noAutofit/>
          </a:bodyPr>
          <a:lstStyle/>
          <a:p>
            <a:pPr lvl="0"/>
            <a:r>
              <a:rPr lang="fr-BE" sz="2000" dirty="0">
                <a:latin typeface="Calibri" panose="020F0502020204030204" pitchFamily="34" charset="0"/>
                <a:cs typeface="Calibri" panose="020F0502020204030204" pitchFamily="34" charset="0"/>
              </a:rPr>
              <a:t>Les tronçons choisis par les citoyens pour les relevés Clic4Wapp </a:t>
            </a:r>
            <a:r>
              <a:rPr lang="fr-BE" sz="2000" b="1" dirty="0">
                <a:latin typeface="Calibri" panose="020F0502020204030204" pitchFamily="34" charset="0"/>
                <a:cs typeface="Calibri" panose="020F0502020204030204" pitchFamily="34" charset="0"/>
              </a:rPr>
              <a:t>se font aussi bien sur des routes régionales que communales</a:t>
            </a:r>
          </a:p>
          <a:p>
            <a:pPr lvl="0"/>
            <a:r>
              <a:rPr lang="fr-BE" sz="2000" b="1" dirty="0">
                <a:latin typeface="Calibri" panose="020F0502020204030204" pitchFamily="34" charset="0"/>
                <a:cs typeface="Calibri" panose="020F0502020204030204" pitchFamily="34" charset="0"/>
              </a:rPr>
              <a:t>En ce qui concerne les routes régionales sur la commune de </a:t>
            </a:r>
            <a:r>
              <a:rPr lang="fr-BE" sz="2000" b="1" dirty="0" err="1">
                <a:latin typeface="Calibri" panose="020F0502020204030204" pitchFamily="34" charset="0"/>
                <a:cs typeface="Calibri" panose="020F0502020204030204" pitchFamily="34" charset="0"/>
              </a:rPr>
              <a:t>Gouvy</a:t>
            </a:r>
            <a:r>
              <a:rPr lang="fr-BE" sz="2000" dirty="0">
                <a:latin typeface="Calibri" panose="020F0502020204030204" pitchFamily="34" charset="0"/>
                <a:cs typeface="Calibri" panose="020F0502020204030204" pitchFamily="34" charset="0"/>
              </a:rPr>
              <a:t> : le ramassage se fait 2x/an quand les moyens budgétaires le permettent. Idéalement, ils font ce ramassage au </a:t>
            </a:r>
            <a:r>
              <a:rPr lang="fr-BE" sz="2000" b="1" dirty="0">
                <a:latin typeface="Calibri" panose="020F0502020204030204" pitchFamily="34" charset="0"/>
                <a:cs typeface="Calibri" panose="020F0502020204030204" pitchFamily="34" charset="0"/>
              </a:rPr>
              <a:t>début du printemps</a:t>
            </a:r>
            <a:r>
              <a:rPr lang="fr-BE" sz="2000" dirty="0">
                <a:latin typeface="Calibri" panose="020F0502020204030204" pitchFamily="34" charset="0"/>
                <a:cs typeface="Calibri" panose="020F0502020204030204" pitchFamily="34" charset="0"/>
              </a:rPr>
              <a:t>. La 	route vers le Knauf est la pire. </a:t>
            </a:r>
          </a:p>
          <a:p>
            <a:pPr marL="0" lvl="0" indent="0">
              <a:buNone/>
            </a:pPr>
            <a:r>
              <a:rPr lang="fr-BE" sz="2000" dirty="0">
                <a:latin typeface="Calibri" panose="020F0502020204030204" pitchFamily="34" charset="0"/>
                <a:cs typeface="Calibri" panose="020F0502020204030204" pitchFamily="34" charset="0"/>
              </a:rPr>
              <a:t>	&gt; c’est une entreprise de travail adapté de Saint-Hubert qui a le 	marché 	&gt; les nettoyages sont réalisés en fonction  du nombre 	d'employés disponibles.</a:t>
            </a:r>
          </a:p>
          <a:p>
            <a:pPr lvl="0"/>
            <a:r>
              <a:rPr lang="fr-BE" sz="2000" dirty="0">
                <a:latin typeface="Calibri" panose="020F0502020204030204" pitchFamily="34" charset="0"/>
                <a:cs typeface="Calibri" panose="020F0502020204030204" pitchFamily="34" charset="0"/>
              </a:rPr>
              <a:t>Il serait intéressant de renseigner sur la plateforme Clic4Wapp </a:t>
            </a:r>
            <a:r>
              <a:rPr lang="fr-BE" sz="2000" b="1" dirty="0">
                <a:latin typeface="Calibri" panose="020F0502020204030204" pitchFamily="34" charset="0"/>
                <a:cs typeface="Calibri" panose="020F0502020204030204" pitchFamily="34" charset="0"/>
              </a:rPr>
              <a:t>les tronçons réalisés régulièrement par les ambassadeurs </a:t>
            </a:r>
            <a:r>
              <a:rPr lang="fr-BE" sz="2000" b="1" dirty="0" err="1">
                <a:latin typeface="Calibri" panose="020F0502020204030204" pitchFamily="34" charset="0"/>
                <a:cs typeface="Calibri" panose="020F0502020204030204" pitchFamily="34" charset="0"/>
              </a:rPr>
              <a:t>BeWapp</a:t>
            </a:r>
            <a:r>
              <a:rPr lang="fr-BE" sz="2000" b="1" dirty="0">
                <a:latin typeface="Calibri" panose="020F0502020204030204" pitchFamily="34" charset="0"/>
                <a:cs typeface="Calibri" panose="020F0502020204030204" pitchFamily="34" charset="0"/>
              </a:rPr>
              <a:t> et compléter avec eux les tronçons sur la plateforme Clic4Wapp.</a:t>
            </a:r>
            <a:endParaRPr lang="fr-BE" sz="2000" b="1" dirty="0"/>
          </a:p>
        </p:txBody>
      </p:sp>
    </p:spTree>
    <p:extLst>
      <p:ext uri="{BB962C8B-B14F-4D97-AF65-F5344CB8AC3E}">
        <p14:creationId xmlns:p14="http://schemas.microsoft.com/office/powerpoint/2010/main" val="399247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D3AF5F5-49D7-4F5B-BDBD-CD45A80294C3}"/>
              </a:ext>
            </a:extLst>
          </p:cNvPr>
          <p:cNvPicPr>
            <a:picLocks noChangeAspect="1"/>
          </p:cNvPicPr>
          <p:nvPr/>
        </p:nvPicPr>
        <p:blipFill rotWithShape="1">
          <a:blip r:embed="rId2"/>
          <a:srcRect r="2068" b="66143"/>
          <a:stretch/>
        </p:blipFill>
        <p:spPr>
          <a:xfrm>
            <a:off x="395536" y="875445"/>
            <a:ext cx="6492280" cy="3096344"/>
          </a:xfrm>
          <a:prstGeom prst="rect">
            <a:avLst/>
          </a:prstGeom>
        </p:spPr>
      </p:pic>
      <p:sp>
        <p:nvSpPr>
          <p:cNvPr id="3" name="ZoneTexte 2">
            <a:extLst>
              <a:ext uri="{FF2B5EF4-FFF2-40B4-BE49-F238E27FC236}">
                <a16:creationId xmlns:a16="http://schemas.microsoft.com/office/drawing/2014/main" id="{2D80D2A7-E858-40DD-A8E5-75025AF52F65}"/>
              </a:ext>
            </a:extLst>
          </p:cNvPr>
          <p:cNvSpPr txBox="1"/>
          <p:nvPr/>
        </p:nvSpPr>
        <p:spPr>
          <a:xfrm>
            <a:off x="251520" y="188640"/>
            <a:ext cx="4752528" cy="646331"/>
          </a:xfrm>
          <a:prstGeom prst="rect">
            <a:avLst/>
          </a:prstGeom>
          <a:noFill/>
        </p:spPr>
        <p:txBody>
          <a:bodyPr wrap="square" rtlCol="0">
            <a:spAutoFit/>
          </a:bodyPr>
          <a:lstStyle/>
          <a:p>
            <a:r>
              <a:rPr lang="fr-FR" sz="3600" b="1" dirty="0">
                <a:solidFill>
                  <a:schemeClr val="accent2"/>
                </a:solidFill>
                <a:latin typeface="+mj-lt"/>
                <a:cs typeface="Calibri" panose="020F0502020204030204" pitchFamily="34" charset="0"/>
              </a:rPr>
              <a:t>Fix </a:t>
            </a:r>
            <a:r>
              <a:rPr lang="fr-FR" sz="3600" b="1" dirty="0" err="1">
                <a:solidFill>
                  <a:schemeClr val="accent2"/>
                </a:solidFill>
                <a:latin typeface="+mj-lt"/>
                <a:cs typeface="Calibri" panose="020F0502020204030204" pitchFamily="34" charset="0"/>
              </a:rPr>
              <a:t>My</a:t>
            </a:r>
            <a:r>
              <a:rPr lang="fr-FR" sz="3600" b="1" dirty="0">
                <a:solidFill>
                  <a:schemeClr val="accent2"/>
                </a:solidFill>
                <a:latin typeface="+mj-lt"/>
                <a:cs typeface="Calibri" panose="020F0502020204030204" pitchFamily="34" charset="0"/>
              </a:rPr>
              <a:t> Street : infos</a:t>
            </a:r>
            <a:endParaRPr lang="fr-BE" sz="3600" b="1" dirty="0">
              <a:solidFill>
                <a:schemeClr val="accent2"/>
              </a:solidFill>
              <a:latin typeface="+mj-lt"/>
              <a:cs typeface="Calibri" panose="020F0502020204030204" pitchFamily="34" charset="0"/>
            </a:endParaRPr>
          </a:p>
        </p:txBody>
      </p:sp>
      <p:pic>
        <p:nvPicPr>
          <p:cNvPr id="4" name="Image 3">
            <a:extLst>
              <a:ext uri="{FF2B5EF4-FFF2-40B4-BE49-F238E27FC236}">
                <a16:creationId xmlns:a16="http://schemas.microsoft.com/office/drawing/2014/main" id="{D319FB2A-32AD-4AD2-BB76-97DEE908B904}"/>
              </a:ext>
            </a:extLst>
          </p:cNvPr>
          <p:cNvPicPr>
            <a:picLocks noChangeAspect="1"/>
          </p:cNvPicPr>
          <p:nvPr/>
        </p:nvPicPr>
        <p:blipFill>
          <a:blip r:embed="rId3"/>
          <a:stretch>
            <a:fillRect/>
          </a:stretch>
        </p:blipFill>
        <p:spPr>
          <a:xfrm>
            <a:off x="1835696" y="4014808"/>
            <a:ext cx="2736304" cy="2703664"/>
          </a:xfrm>
          <a:prstGeom prst="rect">
            <a:avLst/>
          </a:prstGeom>
        </p:spPr>
      </p:pic>
      <p:sp>
        <p:nvSpPr>
          <p:cNvPr id="5" name="ZoneTexte 4">
            <a:extLst>
              <a:ext uri="{FF2B5EF4-FFF2-40B4-BE49-F238E27FC236}">
                <a16:creationId xmlns:a16="http://schemas.microsoft.com/office/drawing/2014/main" id="{FDB35F5F-FB38-4F2C-9F87-BB16EFE905AA}"/>
              </a:ext>
            </a:extLst>
          </p:cNvPr>
          <p:cNvSpPr txBox="1"/>
          <p:nvPr/>
        </p:nvSpPr>
        <p:spPr>
          <a:xfrm>
            <a:off x="4860032" y="5366640"/>
            <a:ext cx="3168352" cy="707886"/>
          </a:xfrm>
          <a:prstGeom prst="rect">
            <a:avLst/>
          </a:prstGeom>
          <a:noFill/>
        </p:spPr>
        <p:txBody>
          <a:bodyPr wrap="square" rtlCol="0">
            <a:spAutoFit/>
          </a:bodyPr>
          <a:lstStyle/>
          <a:p>
            <a:r>
              <a:rPr lang="fr-FR" sz="4000" dirty="0"/>
              <a:t>Et à </a:t>
            </a:r>
            <a:r>
              <a:rPr lang="fr-FR" sz="4000" dirty="0" err="1"/>
              <a:t>Gouvy</a:t>
            </a:r>
            <a:r>
              <a:rPr lang="fr-FR" sz="4000" dirty="0"/>
              <a:t> ? </a:t>
            </a:r>
            <a:endParaRPr lang="fr-BE" sz="4000" dirty="0"/>
          </a:p>
        </p:txBody>
      </p:sp>
    </p:spTree>
    <p:extLst>
      <p:ext uri="{BB962C8B-B14F-4D97-AF65-F5344CB8AC3E}">
        <p14:creationId xmlns:p14="http://schemas.microsoft.com/office/powerpoint/2010/main" val="71550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412776"/>
            <a:ext cx="6912768" cy="5170646"/>
          </a:xfrm>
          <a:prstGeom prst="rect">
            <a:avLst/>
          </a:prstGeom>
        </p:spPr>
        <p:txBody>
          <a:bodyPr wrap="square">
            <a:spAutoFit/>
          </a:bodyPr>
          <a:lstStyle/>
          <a:p>
            <a:r>
              <a:rPr lang="fr-BE" sz="2400" b="1" i="1" dirty="0">
                <a:solidFill>
                  <a:srgbClr val="1A1C1E"/>
                </a:solidFill>
                <a:latin typeface="Noto Serif"/>
              </a:rPr>
              <a:t>Le </a:t>
            </a:r>
            <a:r>
              <a:rPr lang="fr-BE" sz="2400" b="1" i="1" dirty="0" err="1">
                <a:solidFill>
                  <a:srgbClr val="1A1C1E"/>
                </a:solidFill>
                <a:latin typeface="Noto Serif"/>
              </a:rPr>
              <a:t>nudge</a:t>
            </a:r>
            <a:r>
              <a:rPr lang="fr-BE" sz="2400" b="1" i="1" dirty="0">
                <a:solidFill>
                  <a:srgbClr val="1A1C1E"/>
                </a:solidFill>
                <a:latin typeface="Noto Serif"/>
              </a:rPr>
              <a:t> marketing, une communication incitative adaptée au tourisme bienveillant</a:t>
            </a:r>
          </a:p>
          <a:p>
            <a:endParaRPr lang="fr-BE" b="1" dirty="0">
              <a:solidFill>
                <a:srgbClr val="1A1C1E"/>
              </a:solidFill>
              <a:latin typeface="Noto Serif"/>
            </a:endParaRPr>
          </a:p>
          <a:p>
            <a:r>
              <a:rPr lang="fr-BE" sz="2200" dirty="0">
                <a:solidFill>
                  <a:srgbClr val="6A6C6E"/>
                </a:solidFill>
                <a:latin typeface="Lato"/>
              </a:rPr>
              <a:t>Ce sont des messages d’incitation utilisés pour faire évoluer le comportement des individus sans les contraindre. </a:t>
            </a:r>
          </a:p>
          <a:p>
            <a:endParaRPr lang="fr-BE" sz="2200" dirty="0">
              <a:solidFill>
                <a:srgbClr val="6A6C6E"/>
              </a:solidFill>
              <a:latin typeface="Lato"/>
            </a:endParaRPr>
          </a:p>
          <a:p>
            <a:r>
              <a:rPr lang="fr-BE" sz="2200" dirty="0">
                <a:solidFill>
                  <a:srgbClr val="6A6C6E"/>
                </a:solidFill>
                <a:latin typeface="Lato"/>
              </a:rPr>
              <a:t>Particulièrement efficaces dans le cadre de la préservation de l’environnement, ces leviers décisionnels participent aux valeurs consciencieuses et durables du tourisme bienveillant.</a:t>
            </a:r>
          </a:p>
          <a:p>
            <a:endParaRPr lang="fr-BE" sz="2200" dirty="0">
              <a:solidFill>
                <a:srgbClr val="6A6C6E"/>
              </a:solidFill>
              <a:latin typeface="Lato"/>
            </a:endParaRPr>
          </a:p>
          <a:p>
            <a:r>
              <a:rPr lang="fr-BE" sz="2200" dirty="0">
                <a:solidFill>
                  <a:srgbClr val="6A6C6E"/>
                </a:solidFill>
                <a:latin typeface="Lato"/>
              </a:rPr>
              <a:t>Ils ont l’avantage de pouvoir être mis en place facilement et de véhiculer une image positive de l’établissement ou de la destination </a:t>
            </a:r>
            <a:endParaRPr lang="fr-BE" sz="2200" b="0" i="0" dirty="0">
              <a:solidFill>
                <a:srgbClr val="6A6C6E"/>
              </a:solidFill>
              <a:effectLst/>
              <a:latin typeface="Lato"/>
            </a:endParaRPr>
          </a:p>
        </p:txBody>
      </p:sp>
      <p:sp>
        <p:nvSpPr>
          <p:cNvPr id="3" name="Rectangle 2"/>
          <p:cNvSpPr/>
          <p:nvPr/>
        </p:nvSpPr>
        <p:spPr>
          <a:xfrm>
            <a:off x="683568" y="260648"/>
            <a:ext cx="5400600" cy="830997"/>
          </a:xfrm>
          <a:prstGeom prst="rect">
            <a:avLst/>
          </a:prstGeom>
        </p:spPr>
        <p:txBody>
          <a:bodyPr wrap="square">
            <a:spAutoFit/>
          </a:bodyPr>
          <a:lstStyle/>
          <a:p>
            <a:r>
              <a:rPr lang="fr-BE" sz="2400" b="1" dirty="0">
                <a:solidFill>
                  <a:srgbClr val="00ADBA"/>
                </a:solidFill>
              </a:rPr>
              <a:t>Sensibiliser les acteurs du tourisme </a:t>
            </a:r>
            <a:r>
              <a:rPr lang="fr-BE" sz="2400" dirty="0"/>
              <a:t>(propriétaires de gîte...) </a:t>
            </a:r>
          </a:p>
        </p:txBody>
      </p:sp>
    </p:spTree>
    <p:extLst>
      <p:ext uri="{BB962C8B-B14F-4D97-AF65-F5344CB8AC3E}">
        <p14:creationId xmlns:p14="http://schemas.microsoft.com/office/powerpoint/2010/main" val="259648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CA2BE6-D151-4EFB-AEFD-BECABBCDA336}"/>
              </a:ext>
            </a:extLst>
          </p:cNvPr>
          <p:cNvSpPr/>
          <p:nvPr/>
        </p:nvSpPr>
        <p:spPr>
          <a:xfrm>
            <a:off x="539552" y="371817"/>
            <a:ext cx="7272808" cy="646331"/>
          </a:xfrm>
          <a:prstGeom prst="rect">
            <a:avLst/>
          </a:prstGeom>
        </p:spPr>
        <p:txBody>
          <a:bodyPr wrap="square">
            <a:spAutoFit/>
          </a:bodyPr>
          <a:lstStyle/>
          <a:p>
            <a:pPr lvl="0"/>
            <a:r>
              <a:rPr lang="fr-BE" sz="3600" b="1" dirty="0">
                <a:solidFill>
                  <a:schemeClr val="accent2"/>
                </a:solidFill>
                <a:latin typeface="+mj-lt"/>
                <a:ea typeface="+mj-ea"/>
                <a:cs typeface="+mj-cs"/>
              </a:rPr>
              <a:t>1</a:t>
            </a:r>
            <a:r>
              <a:rPr lang="fr-BE" sz="3600" b="1" dirty="0">
                <a:solidFill>
                  <a:schemeClr val="accent2"/>
                </a:solidFill>
                <a:latin typeface="+mj-lt"/>
                <a:ea typeface="+mj-ea"/>
                <a:cs typeface="+mj-cs"/>
              </a:rPr>
              <a:t>.  Clic4 </a:t>
            </a:r>
            <a:r>
              <a:rPr lang="fr-BE" sz="3600" b="1" dirty="0" err="1">
                <a:solidFill>
                  <a:schemeClr val="accent2"/>
                </a:solidFill>
                <a:latin typeface="+mj-lt"/>
                <a:ea typeface="+mj-ea"/>
                <a:cs typeface="+mj-cs"/>
              </a:rPr>
              <a:t>Wapp</a:t>
            </a:r>
            <a:r>
              <a:rPr lang="fr-BE" sz="3600" b="1" dirty="0">
                <a:solidFill>
                  <a:schemeClr val="accent2"/>
                </a:solidFill>
                <a:latin typeface="+mj-lt"/>
                <a:ea typeface="+mj-ea"/>
                <a:cs typeface="+mj-cs"/>
              </a:rPr>
              <a:t> </a:t>
            </a:r>
          </a:p>
        </p:txBody>
      </p:sp>
      <p:sp>
        <p:nvSpPr>
          <p:cNvPr id="3" name="Rectangle 2"/>
          <p:cNvSpPr/>
          <p:nvPr/>
        </p:nvSpPr>
        <p:spPr>
          <a:xfrm>
            <a:off x="776168" y="1375230"/>
            <a:ext cx="6335452" cy="954107"/>
          </a:xfrm>
          <a:prstGeom prst="rect">
            <a:avLst/>
          </a:prstGeom>
        </p:spPr>
        <p:txBody>
          <a:bodyPr wrap="square">
            <a:spAutoFit/>
          </a:bodyPr>
          <a:lstStyle/>
          <a:p>
            <a:pPr lvl="0"/>
            <a:r>
              <a:rPr lang="fr-BE" sz="2800" dirty="0"/>
              <a:t>Affectation de la « prime » de 500€ - quel achat/projet/action </a:t>
            </a:r>
            <a:r>
              <a:rPr lang="fr-BE" sz="2800" dirty="0"/>
              <a:t>?</a:t>
            </a:r>
            <a:endParaRPr lang="fr-BE" sz="2800" dirty="0"/>
          </a:p>
        </p:txBody>
      </p:sp>
      <p:pic>
        <p:nvPicPr>
          <p:cNvPr id="9" name="Image 8"/>
          <p:cNvPicPr>
            <a:picLocks noChangeAspect="1"/>
          </p:cNvPicPr>
          <p:nvPr/>
        </p:nvPicPr>
        <p:blipFill>
          <a:blip r:embed="rId3"/>
          <a:stretch>
            <a:fillRect/>
          </a:stretch>
        </p:blipFill>
        <p:spPr>
          <a:xfrm>
            <a:off x="6874296" y="-8024"/>
            <a:ext cx="2308176" cy="2261014"/>
          </a:xfrm>
          <a:prstGeom prst="rect">
            <a:avLst/>
          </a:prstGeom>
        </p:spPr>
      </p:pic>
      <p:grpSp>
        <p:nvGrpSpPr>
          <p:cNvPr id="12" name="Groupe 11"/>
          <p:cNvGrpSpPr/>
          <p:nvPr/>
        </p:nvGrpSpPr>
        <p:grpSpPr>
          <a:xfrm>
            <a:off x="-8056" y="2577092"/>
            <a:ext cx="6113605" cy="4280909"/>
            <a:chOff x="-8056" y="2577092"/>
            <a:chExt cx="6113605" cy="4280909"/>
          </a:xfrm>
        </p:grpSpPr>
        <p:pic>
          <p:nvPicPr>
            <p:cNvPr id="7" name="Image 6"/>
            <p:cNvPicPr>
              <a:picLocks noChangeAspect="1"/>
            </p:cNvPicPr>
            <p:nvPr/>
          </p:nvPicPr>
          <p:blipFill>
            <a:blip r:embed="rId4"/>
            <a:stretch>
              <a:fillRect/>
            </a:stretch>
          </p:blipFill>
          <p:spPr>
            <a:xfrm>
              <a:off x="-8056" y="2577092"/>
              <a:ext cx="6065640" cy="1976047"/>
            </a:xfrm>
            <a:prstGeom prst="rect">
              <a:avLst/>
            </a:prstGeom>
          </p:spPr>
        </p:pic>
        <p:pic>
          <p:nvPicPr>
            <p:cNvPr id="10" name="Image 9"/>
            <p:cNvPicPr>
              <a:picLocks noChangeAspect="1"/>
            </p:cNvPicPr>
            <p:nvPr/>
          </p:nvPicPr>
          <p:blipFill>
            <a:blip r:embed="rId5"/>
            <a:stretch>
              <a:fillRect/>
            </a:stretch>
          </p:blipFill>
          <p:spPr>
            <a:xfrm>
              <a:off x="-8056" y="4800895"/>
              <a:ext cx="6113605" cy="2057106"/>
            </a:xfrm>
            <a:prstGeom prst="rect">
              <a:avLst/>
            </a:prstGeom>
          </p:spPr>
        </p:pic>
      </p:grpSp>
    </p:spTree>
    <p:extLst>
      <p:ext uri="{BB962C8B-B14F-4D97-AF65-F5344CB8AC3E}">
        <p14:creationId xmlns:p14="http://schemas.microsoft.com/office/powerpoint/2010/main" val="396356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28610"/>
            <a:ext cx="9173070" cy="5056574"/>
          </a:xfrm>
          <a:prstGeom prst="rect">
            <a:avLst/>
          </a:prstGeom>
        </p:spPr>
      </p:pic>
      <p:pic>
        <p:nvPicPr>
          <p:cNvPr id="7" name="Image 6"/>
          <p:cNvPicPr>
            <a:picLocks noChangeAspect="1"/>
          </p:cNvPicPr>
          <p:nvPr/>
        </p:nvPicPr>
        <p:blipFill>
          <a:blip r:embed="rId3"/>
          <a:stretch>
            <a:fillRect/>
          </a:stretch>
        </p:blipFill>
        <p:spPr>
          <a:xfrm>
            <a:off x="0" y="5085183"/>
            <a:ext cx="9173070" cy="1809461"/>
          </a:xfrm>
          <a:prstGeom prst="rect">
            <a:avLst/>
          </a:prstGeom>
        </p:spPr>
      </p:pic>
    </p:spTree>
    <p:extLst>
      <p:ext uri="{BB962C8B-B14F-4D97-AF65-F5344CB8AC3E}">
        <p14:creationId xmlns:p14="http://schemas.microsoft.com/office/powerpoint/2010/main" val="591203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99392"/>
            <a:ext cx="9497519" cy="6957392"/>
          </a:xfrm>
          <a:prstGeom prst="rect">
            <a:avLst/>
          </a:prstGeom>
        </p:spPr>
      </p:pic>
    </p:spTree>
    <p:extLst>
      <p:ext uri="{BB962C8B-B14F-4D97-AF65-F5344CB8AC3E}">
        <p14:creationId xmlns:p14="http://schemas.microsoft.com/office/powerpoint/2010/main" val="3023116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 name="Image 2"/>
          <p:cNvPicPr>
            <a:picLocks noChangeAspect="1"/>
          </p:cNvPicPr>
          <p:nvPr/>
        </p:nvPicPr>
        <p:blipFill>
          <a:blip r:embed="rId3"/>
          <a:stretch>
            <a:fillRect/>
          </a:stretch>
        </p:blipFill>
        <p:spPr>
          <a:xfrm>
            <a:off x="0" y="-99391"/>
            <a:ext cx="4905771" cy="3960440"/>
          </a:xfrm>
          <a:prstGeom prst="rect">
            <a:avLst/>
          </a:prstGeom>
        </p:spPr>
      </p:pic>
      <p:pic>
        <p:nvPicPr>
          <p:cNvPr id="5" name="Image 4"/>
          <p:cNvPicPr>
            <a:picLocks noChangeAspect="1"/>
          </p:cNvPicPr>
          <p:nvPr/>
        </p:nvPicPr>
        <p:blipFill>
          <a:blip r:embed="rId4"/>
          <a:stretch>
            <a:fillRect/>
          </a:stretch>
        </p:blipFill>
        <p:spPr>
          <a:xfrm>
            <a:off x="4924425" y="1419225"/>
            <a:ext cx="4219575" cy="5438775"/>
          </a:xfrm>
          <a:prstGeom prst="rect">
            <a:avLst/>
          </a:prstGeom>
        </p:spPr>
      </p:pic>
      <p:sp>
        <p:nvSpPr>
          <p:cNvPr id="4" name="ZoneTexte 3"/>
          <p:cNvSpPr txBox="1"/>
          <p:nvPr/>
        </p:nvSpPr>
        <p:spPr>
          <a:xfrm>
            <a:off x="5076056" y="294114"/>
            <a:ext cx="4302225" cy="830997"/>
          </a:xfrm>
          <a:prstGeom prst="rect">
            <a:avLst/>
          </a:prstGeom>
          <a:noFill/>
        </p:spPr>
        <p:txBody>
          <a:bodyPr wrap="square" rtlCol="0">
            <a:spAutoFit/>
          </a:bodyPr>
          <a:lstStyle/>
          <a:p>
            <a:r>
              <a:rPr lang="fr-BE" sz="2400" dirty="0"/>
              <a:t>Quid des installations dans les logements de vacances ?</a:t>
            </a:r>
          </a:p>
        </p:txBody>
      </p:sp>
      <p:sp>
        <p:nvSpPr>
          <p:cNvPr id="7" name="ZoneTexte 6"/>
          <p:cNvSpPr txBox="1"/>
          <p:nvPr/>
        </p:nvSpPr>
        <p:spPr>
          <a:xfrm>
            <a:off x="637829" y="4437112"/>
            <a:ext cx="3934171" cy="1569660"/>
          </a:xfrm>
          <a:prstGeom prst="rect">
            <a:avLst/>
          </a:prstGeom>
          <a:noFill/>
        </p:spPr>
        <p:txBody>
          <a:bodyPr wrap="square" rtlCol="0">
            <a:spAutoFit/>
          </a:bodyPr>
          <a:lstStyle/>
          <a:p>
            <a:r>
              <a:rPr lang="fr-BE" sz="2400" dirty="0"/>
              <a:t>Que proposer ?</a:t>
            </a:r>
          </a:p>
          <a:p>
            <a:pPr marL="285750" indent="-285750">
              <a:buFontTx/>
              <a:buChar char="-"/>
            </a:pPr>
            <a:r>
              <a:rPr lang="fr-BE" sz="2400" dirty="0"/>
              <a:t>Coaching</a:t>
            </a:r>
          </a:p>
          <a:p>
            <a:pPr marL="285750" indent="-285750">
              <a:buFontTx/>
              <a:buChar char="-"/>
            </a:pPr>
            <a:r>
              <a:rPr lang="fr-BE" sz="2400" dirty="0"/>
              <a:t>Poubelles de tri</a:t>
            </a:r>
          </a:p>
          <a:p>
            <a:pPr marL="285750" indent="-285750">
              <a:buFontTx/>
              <a:buChar char="-"/>
            </a:pPr>
            <a:r>
              <a:rPr lang="fr-BE" sz="2400" dirty="0"/>
              <a:t>Panneaux d’info</a:t>
            </a:r>
          </a:p>
        </p:txBody>
      </p:sp>
    </p:spTree>
    <p:extLst>
      <p:ext uri="{BB962C8B-B14F-4D97-AF65-F5344CB8AC3E}">
        <p14:creationId xmlns:p14="http://schemas.microsoft.com/office/powerpoint/2010/main" val="186072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52536" y="-12546"/>
            <a:ext cx="9721080" cy="1795665"/>
          </a:xfrm>
          <a:prstGeom prst="rect">
            <a:avLst/>
          </a:prstGeom>
        </p:spPr>
      </p:pic>
      <p:pic>
        <p:nvPicPr>
          <p:cNvPr id="6" name="Image 5"/>
          <p:cNvPicPr>
            <a:picLocks noChangeAspect="1"/>
          </p:cNvPicPr>
          <p:nvPr/>
        </p:nvPicPr>
        <p:blipFill>
          <a:blip r:embed="rId4"/>
          <a:stretch>
            <a:fillRect/>
          </a:stretch>
        </p:blipFill>
        <p:spPr>
          <a:xfrm>
            <a:off x="539553" y="2204865"/>
            <a:ext cx="1871232" cy="3096344"/>
          </a:xfrm>
          <a:prstGeom prst="rect">
            <a:avLst/>
          </a:prstGeom>
        </p:spPr>
      </p:pic>
      <p:pic>
        <p:nvPicPr>
          <p:cNvPr id="7" name="Image 6"/>
          <p:cNvPicPr>
            <a:picLocks noChangeAspect="1"/>
          </p:cNvPicPr>
          <p:nvPr/>
        </p:nvPicPr>
        <p:blipFill>
          <a:blip r:embed="rId5"/>
          <a:stretch>
            <a:fillRect/>
          </a:stretch>
        </p:blipFill>
        <p:spPr>
          <a:xfrm>
            <a:off x="3131841" y="4327389"/>
            <a:ext cx="1728192" cy="2523770"/>
          </a:xfrm>
          <a:prstGeom prst="rect">
            <a:avLst/>
          </a:prstGeom>
        </p:spPr>
      </p:pic>
      <p:pic>
        <p:nvPicPr>
          <p:cNvPr id="8" name="Image 7"/>
          <p:cNvPicPr>
            <a:picLocks noChangeAspect="1"/>
          </p:cNvPicPr>
          <p:nvPr/>
        </p:nvPicPr>
        <p:blipFill>
          <a:blip r:embed="rId6"/>
          <a:stretch>
            <a:fillRect/>
          </a:stretch>
        </p:blipFill>
        <p:spPr>
          <a:xfrm>
            <a:off x="3491880" y="1988840"/>
            <a:ext cx="4712593" cy="1911966"/>
          </a:xfrm>
          <a:prstGeom prst="rect">
            <a:avLst/>
          </a:prstGeom>
        </p:spPr>
      </p:pic>
    </p:spTree>
    <p:extLst>
      <p:ext uri="{BB962C8B-B14F-4D97-AF65-F5344CB8AC3E}">
        <p14:creationId xmlns:p14="http://schemas.microsoft.com/office/powerpoint/2010/main" val="980987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xfrm>
            <a:off x="628302" y="410172"/>
            <a:ext cx="6347713" cy="1038219"/>
          </a:xfrm>
          <a:ln w="28575">
            <a:solidFill>
              <a:schemeClr val="accent2"/>
            </a:solidFill>
          </a:ln>
        </p:spPr>
        <p:txBody>
          <a:bodyPr anchor="ctr" anchorCtr="0">
            <a:normAutofit fontScale="90000"/>
          </a:bodyPr>
          <a:lstStyle/>
          <a:p>
            <a:r>
              <a:rPr lang="fr-BE" sz="3200" b="1" dirty="0">
                <a:solidFill>
                  <a:schemeClr val="accent2"/>
                </a:solidFill>
              </a:rPr>
              <a:t>Exemples de panneaux de sensibilisation</a:t>
            </a:r>
          </a:p>
        </p:txBody>
      </p:sp>
      <p:pic>
        <p:nvPicPr>
          <p:cNvPr id="7" name="Image 6"/>
          <p:cNvPicPr>
            <a:picLocks noChangeAspect="1"/>
          </p:cNvPicPr>
          <p:nvPr/>
        </p:nvPicPr>
        <p:blipFill>
          <a:blip r:embed="rId3"/>
          <a:stretch>
            <a:fillRect/>
          </a:stretch>
        </p:blipFill>
        <p:spPr>
          <a:xfrm>
            <a:off x="457200" y="1772816"/>
            <a:ext cx="2484958" cy="3524763"/>
          </a:xfrm>
          <a:prstGeom prst="rect">
            <a:avLst/>
          </a:prstGeom>
        </p:spPr>
      </p:pic>
      <p:pic>
        <p:nvPicPr>
          <p:cNvPr id="8" name="Image 7"/>
          <p:cNvPicPr>
            <a:picLocks noChangeAspect="1"/>
          </p:cNvPicPr>
          <p:nvPr/>
        </p:nvPicPr>
        <p:blipFill>
          <a:blip r:embed="rId4"/>
          <a:stretch>
            <a:fillRect/>
          </a:stretch>
        </p:blipFill>
        <p:spPr>
          <a:xfrm>
            <a:off x="628302" y="5495757"/>
            <a:ext cx="2313856" cy="1217088"/>
          </a:xfrm>
          <a:prstGeom prst="rect">
            <a:avLst/>
          </a:prstGeom>
        </p:spPr>
      </p:pic>
      <p:pic>
        <p:nvPicPr>
          <p:cNvPr id="9" name="Image 8"/>
          <p:cNvPicPr>
            <a:picLocks noChangeAspect="1"/>
          </p:cNvPicPr>
          <p:nvPr/>
        </p:nvPicPr>
        <p:blipFill rotWithShape="1">
          <a:blip r:embed="rId5"/>
          <a:srcRect l="50454"/>
          <a:stretch/>
        </p:blipFill>
        <p:spPr>
          <a:xfrm>
            <a:off x="5005060" y="1782350"/>
            <a:ext cx="1767764" cy="2376264"/>
          </a:xfrm>
          <a:prstGeom prst="rect">
            <a:avLst/>
          </a:prstGeom>
        </p:spPr>
      </p:pic>
      <p:pic>
        <p:nvPicPr>
          <p:cNvPr id="10" name="Image 9"/>
          <p:cNvPicPr>
            <a:picLocks noChangeAspect="1"/>
          </p:cNvPicPr>
          <p:nvPr/>
        </p:nvPicPr>
        <p:blipFill rotWithShape="1">
          <a:blip r:embed="rId6"/>
          <a:srcRect l="46926"/>
          <a:stretch/>
        </p:blipFill>
        <p:spPr>
          <a:xfrm>
            <a:off x="6948264" y="1782350"/>
            <a:ext cx="1926551" cy="1905720"/>
          </a:xfrm>
          <a:prstGeom prst="rect">
            <a:avLst/>
          </a:prstGeom>
        </p:spPr>
      </p:pic>
      <p:pic>
        <p:nvPicPr>
          <p:cNvPr id="11" name="Image 10"/>
          <p:cNvPicPr>
            <a:picLocks noChangeAspect="1"/>
          </p:cNvPicPr>
          <p:nvPr/>
        </p:nvPicPr>
        <p:blipFill>
          <a:blip r:embed="rId7"/>
          <a:stretch>
            <a:fillRect/>
          </a:stretch>
        </p:blipFill>
        <p:spPr>
          <a:xfrm>
            <a:off x="3433762" y="4523326"/>
            <a:ext cx="3022898" cy="2264848"/>
          </a:xfrm>
          <a:prstGeom prst="rect">
            <a:avLst/>
          </a:prstGeom>
        </p:spPr>
      </p:pic>
      <p:pic>
        <p:nvPicPr>
          <p:cNvPr id="13" name="Image 12"/>
          <p:cNvPicPr>
            <a:picLocks noChangeAspect="1"/>
          </p:cNvPicPr>
          <p:nvPr/>
        </p:nvPicPr>
        <p:blipFill>
          <a:blip r:embed="rId8"/>
          <a:stretch>
            <a:fillRect/>
          </a:stretch>
        </p:blipFill>
        <p:spPr>
          <a:xfrm>
            <a:off x="7191408" y="3967547"/>
            <a:ext cx="1471524" cy="2660063"/>
          </a:xfrm>
          <a:prstGeom prst="rect">
            <a:avLst/>
          </a:prstGeom>
        </p:spPr>
      </p:pic>
      <p:pic>
        <p:nvPicPr>
          <p:cNvPr id="14" name="Image 13"/>
          <p:cNvPicPr>
            <a:picLocks noChangeAspect="1"/>
          </p:cNvPicPr>
          <p:nvPr/>
        </p:nvPicPr>
        <p:blipFill>
          <a:blip r:embed="rId9"/>
          <a:stretch>
            <a:fillRect/>
          </a:stretch>
        </p:blipFill>
        <p:spPr>
          <a:xfrm>
            <a:off x="3035746" y="1772816"/>
            <a:ext cx="1846064" cy="2625513"/>
          </a:xfrm>
          <a:prstGeom prst="rect">
            <a:avLst/>
          </a:prstGeom>
        </p:spPr>
      </p:pic>
    </p:spTree>
    <p:extLst>
      <p:ext uri="{BB962C8B-B14F-4D97-AF65-F5344CB8AC3E}">
        <p14:creationId xmlns:p14="http://schemas.microsoft.com/office/powerpoint/2010/main" val="16896184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stretch>
            <a:fillRect/>
          </a:stretch>
        </p:blipFill>
        <p:spPr>
          <a:xfrm>
            <a:off x="539552" y="238601"/>
            <a:ext cx="4253865" cy="3190399"/>
          </a:xfrm>
          <a:prstGeom prst="rect">
            <a:avLst/>
          </a:prstGeom>
        </p:spPr>
      </p:pic>
      <p:pic>
        <p:nvPicPr>
          <p:cNvPr id="5" name="Image 4"/>
          <p:cNvPicPr>
            <a:picLocks noChangeAspect="1"/>
          </p:cNvPicPr>
          <p:nvPr/>
        </p:nvPicPr>
        <p:blipFill>
          <a:blip r:embed="rId4"/>
          <a:stretch>
            <a:fillRect/>
          </a:stretch>
        </p:blipFill>
        <p:spPr>
          <a:xfrm>
            <a:off x="800152" y="3714289"/>
            <a:ext cx="3814910" cy="2857500"/>
          </a:xfrm>
          <a:prstGeom prst="rect">
            <a:avLst/>
          </a:prstGeom>
        </p:spPr>
      </p:pic>
      <p:pic>
        <p:nvPicPr>
          <p:cNvPr id="6" name="Image 5"/>
          <p:cNvPicPr>
            <a:picLocks noChangeAspect="1"/>
          </p:cNvPicPr>
          <p:nvPr/>
        </p:nvPicPr>
        <p:blipFill>
          <a:blip r:embed="rId5"/>
          <a:stretch>
            <a:fillRect/>
          </a:stretch>
        </p:blipFill>
        <p:spPr>
          <a:xfrm>
            <a:off x="5337882" y="1052736"/>
            <a:ext cx="3372966" cy="4497288"/>
          </a:xfrm>
          <a:prstGeom prst="rect">
            <a:avLst/>
          </a:prstGeom>
        </p:spPr>
      </p:pic>
    </p:spTree>
    <p:extLst>
      <p:ext uri="{BB962C8B-B14F-4D97-AF65-F5344CB8AC3E}">
        <p14:creationId xmlns:p14="http://schemas.microsoft.com/office/powerpoint/2010/main" val="2249091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a:ln w="28575">
            <a:solidFill>
              <a:schemeClr val="accent2"/>
            </a:solidFill>
          </a:ln>
        </p:spPr>
        <p:txBody>
          <a:bodyPr anchor="ctr" anchorCtr="0">
            <a:normAutofit/>
          </a:bodyPr>
          <a:lstStyle/>
          <a:p>
            <a:r>
              <a:rPr lang="fr-BE" b="1" dirty="0">
                <a:solidFill>
                  <a:schemeClr val="accent2"/>
                </a:solidFill>
              </a:rPr>
              <a:t>Bâche FJA </a:t>
            </a:r>
            <a:br>
              <a:rPr lang="fr-BE" b="1" dirty="0">
                <a:solidFill>
                  <a:schemeClr val="accent2"/>
                </a:solidFill>
              </a:rPr>
            </a:br>
            <a:r>
              <a:rPr lang="fr-BE" sz="2700" b="1" dirty="0">
                <a:solidFill>
                  <a:schemeClr val="accent2"/>
                </a:solidFill>
              </a:rPr>
              <a:t>(Fédération des Jeunes Agriculteurs)</a:t>
            </a:r>
          </a:p>
        </p:txBody>
      </p:sp>
      <p:pic>
        <p:nvPicPr>
          <p:cNvPr id="4" name="Espace réservé du contenu 3"/>
          <p:cNvPicPr>
            <a:picLocks noGrp="1" noChangeAspect="1"/>
          </p:cNvPicPr>
          <p:nvPr>
            <p:ph idx="1"/>
          </p:nvPr>
        </p:nvPicPr>
        <p:blipFill>
          <a:blip r:embed="rId3"/>
          <a:stretch>
            <a:fillRect/>
          </a:stretch>
        </p:blipFill>
        <p:spPr>
          <a:xfrm>
            <a:off x="609600" y="2315815"/>
            <a:ext cx="6348413" cy="3570982"/>
          </a:xfrm>
          <a:prstGeom prst="rect">
            <a:avLst/>
          </a:prstGeom>
        </p:spPr>
      </p:pic>
    </p:spTree>
    <p:extLst>
      <p:ext uri="{BB962C8B-B14F-4D97-AF65-F5344CB8AC3E}">
        <p14:creationId xmlns:p14="http://schemas.microsoft.com/office/powerpoint/2010/main" val="104587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756" y="11659"/>
            <a:ext cx="7524328" cy="1296144"/>
          </a:xfrm>
          <a:ln w="28575">
            <a:solidFill>
              <a:schemeClr val="accent2"/>
            </a:solidFill>
          </a:ln>
        </p:spPr>
        <p:txBody>
          <a:bodyPr anchor="ctr" anchorCtr="0">
            <a:normAutofit/>
          </a:bodyPr>
          <a:lstStyle/>
          <a:p>
            <a:pPr algn="ctr"/>
            <a:r>
              <a:rPr lang="fr-BE" i="1" dirty="0">
                <a:solidFill>
                  <a:schemeClr val="accent2"/>
                </a:solidFill>
              </a:rPr>
              <a:t>Article dans la « Vie Communale »</a:t>
            </a:r>
          </a:p>
        </p:txBody>
      </p:sp>
      <p:pic>
        <p:nvPicPr>
          <p:cNvPr id="5" name="Espace réservé du contenu 4"/>
          <p:cNvPicPr>
            <a:picLocks noGrp="1" noChangeAspect="1"/>
          </p:cNvPicPr>
          <p:nvPr>
            <p:ph idx="1"/>
          </p:nvPr>
        </p:nvPicPr>
        <p:blipFill rotWithShape="1">
          <a:blip r:embed="rId3"/>
          <a:stretch/>
        </p:blipFill>
        <p:spPr>
          <a:xfrm>
            <a:off x="323528" y="1402902"/>
            <a:ext cx="7290556" cy="5455098"/>
          </a:xfrm>
          <a:prstGeom prst="rect">
            <a:avLst/>
          </a:prstGeom>
        </p:spPr>
      </p:pic>
    </p:spTree>
    <p:extLst>
      <p:ext uri="{BB962C8B-B14F-4D97-AF65-F5344CB8AC3E}">
        <p14:creationId xmlns:p14="http://schemas.microsoft.com/office/powerpoint/2010/main" val="251238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r="11309"/>
          <a:stretch/>
        </p:blipFill>
        <p:spPr>
          <a:xfrm>
            <a:off x="0" y="0"/>
            <a:ext cx="9181020" cy="6875180"/>
          </a:xfrm>
          <a:prstGeom prst="rect">
            <a:avLst/>
          </a:prstGeom>
        </p:spPr>
      </p:pic>
      <p:sp>
        <p:nvSpPr>
          <p:cNvPr id="5" name="ZoneTexte 4"/>
          <p:cNvSpPr txBox="1"/>
          <p:nvPr/>
        </p:nvSpPr>
        <p:spPr>
          <a:xfrm>
            <a:off x="323528" y="188640"/>
            <a:ext cx="9001000" cy="707886"/>
          </a:xfrm>
          <a:prstGeom prst="rect">
            <a:avLst/>
          </a:prstGeom>
          <a:noFill/>
        </p:spPr>
        <p:txBody>
          <a:bodyPr wrap="square" rtlCol="0">
            <a:spAutoFit/>
          </a:bodyPr>
          <a:lstStyle/>
          <a:p>
            <a:r>
              <a:rPr lang="fr-BE" sz="3600" dirty="0">
                <a:solidFill>
                  <a:schemeClr val="bg1"/>
                </a:solidFill>
              </a:rPr>
              <a:t>Vous entrez dans une </a:t>
            </a:r>
            <a:r>
              <a:rPr lang="fr-BE" sz="4000" dirty="0">
                <a:solidFill>
                  <a:schemeClr val="bg1"/>
                </a:solidFill>
              </a:rPr>
              <a:t>commune propre</a:t>
            </a:r>
          </a:p>
        </p:txBody>
      </p:sp>
      <p:sp>
        <p:nvSpPr>
          <p:cNvPr id="6" name="ZoneTexte 5"/>
          <p:cNvSpPr txBox="1"/>
          <p:nvPr/>
        </p:nvSpPr>
        <p:spPr>
          <a:xfrm>
            <a:off x="179512" y="1340768"/>
            <a:ext cx="3513514" cy="1569660"/>
          </a:xfrm>
          <a:prstGeom prst="rect">
            <a:avLst/>
          </a:prstGeom>
          <a:noFill/>
        </p:spPr>
        <p:txBody>
          <a:bodyPr wrap="square" rtlCol="0">
            <a:spAutoFit/>
          </a:bodyPr>
          <a:lstStyle/>
          <a:p>
            <a:r>
              <a:rPr lang="fr-BE" sz="3200" dirty="0">
                <a:solidFill>
                  <a:schemeClr val="bg1"/>
                </a:solidFill>
              </a:rPr>
              <a:t>Merci de nous aider à ce qu’elle le reste </a:t>
            </a:r>
            <a:r>
              <a:rPr lang="fr-BE" sz="3200" dirty="0">
                <a:solidFill>
                  <a:schemeClr val="bg1"/>
                </a:solidFill>
                <a:sym typeface="Wingdings" panose="05000000000000000000" pitchFamily="2" charset="2"/>
              </a:rPr>
              <a:t></a:t>
            </a:r>
            <a:endParaRPr lang="fr-BE" sz="3600" dirty="0">
              <a:solidFill>
                <a:schemeClr val="bg1"/>
              </a:solidFill>
            </a:endParaRPr>
          </a:p>
        </p:txBody>
      </p:sp>
    </p:spTree>
    <p:extLst>
      <p:ext uri="{BB962C8B-B14F-4D97-AF65-F5344CB8AC3E}">
        <p14:creationId xmlns:p14="http://schemas.microsoft.com/office/powerpoint/2010/main" val="2839365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r="11309"/>
          <a:stretch/>
        </p:blipFill>
        <p:spPr>
          <a:xfrm>
            <a:off x="0" y="0"/>
            <a:ext cx="9181020" cy="6875180"/>
          </a:xfrm>
          <a:prstGeom prst="rect">
            <a:avLst/>
          </a:prstGeom>
        </p:spPr>
      </p:pic>
      <p:sp>
        <p:nvSpPr>
          <p:cNvPr id="5" name="ZoneTexte 4"/>
          <p:cNvSpPr txBox="1"/>
          <p:nvPr/>
        </p:nvSpPr>
        <p:spPr>
          <a:xfrm>
            <a:off x="323528" y="188640"/>
            <a:ext cx="9001000" cy="707886"/>
          </a:xfrm>
          <a:prstGeom prst="rect">
            <a:avLst/>
          </a:prstGeom>
          <a:noFill/>
        </p:spPr>
        <p:txBody>
          <a:bodyPr wrap="square" rtlCol="0">
            <a:spAutoFit/>
          </a:bodyPr>
          <a:lstStyle/>
          <a:p>
            <a:r>
              <a:rPr lang="fr-BE" sz="3600" dirty="0">
                <a:solidFill>
                  <a:schemeClr val="bg1"/>
                </a:solidFill>
              </a:rPr>
              <a:t>Vous entrez dans un village</a:t>
            </a:r>
            <a:r>
              <a:rPr lang="fr-BE" sz="4000" dirty="0">
                <a:solidFill>
                  <a:schemeClr val="bg1"/>
                </a:solidFill>
              </a:rPr>
              <a:t> propre</a:t>
            </a:r>
          </a:p>
        </p:txBody>
      </p:sp>
      <p:sp>
        <p:nvSpPr>
          <p:cNvPr id="6" name="ZoneTexte 5"/>
          <p:cNvSpPr txBox="1"/>
          <p:nvPr/>
        </p:nvSpPr>
        <p:spPr>
          <a:xfrm>
            <a:off x="179512" y="1340768"/>
            <a:ext cx="3384376" cy="1569660"/>
          </a:xfrm>
          <a:prstGeom prst="rect">
            <a:avLst/>
          </a:prstGeom>
          <a:noFill/>
        </p:spPr>
        <p:txBody>
          <a:bodyPr wrap="square" rtlCol="0">
            <a:spAutoFit/>
          </a:bodyPr>
          <a:lstStyle/>
          <a:p>
            <a:r>
              <a:rPr lang="fr-BE" sz="3200" dirty="0">
                <a:solidFill>
                  <a:schemeClr val="bg1"/>
                </a:solidFill>
              </a:rPr>
              <a:t>Merci de nous aider à ce qu’il le reste </a:t>
            </a:r>
            <a:r>
              <a:rPr lang="fr-BE" sz="3200" dirty="0">
                <a:solidFill>
                  <a:schemeClr val="bg1"/>
                </a:solidFill>
                <a:sym typeface="Wingdings" panose="05000000000000000000" pitchFamily="2" charset="2"/>
              </a:rPr>
              <a:t></a:t>
            </a:r>
            <a:endParaRPr lang="fr-BE" sz="3600" dirty="0">
              <a:solidFill>
                <a:schemeClr val="bg1"/>
              </a:solidFill>
            </a:endParaRPr>
          </a:p>
        </p:txBody>
      </p:sp>
    </p:spTree>
    <p:extLst>
      <p:ext uri="{BB962C8B-B14F-4D97-AF65-F5344CB8AC3E}">
        <p14:creationId xmlns:p14="http://schemas.microsoft.com/office/powerpoint/2010/main" val="276125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CA2BE6-D151-4EFB-AEFD-BECABBCDA336}"/>
              </a:ext>
            </a:extLst>
          </p:cNvPr>
          <p:cNvSpPr/>
          <p:nvPr/>
        </p:nvSpPr>
        <p:spPr>
          <a:xfrm>
            <a:off x="755576" y="414709"/>
            <a:ext cx="7272808" cy="646331"/>
          </a:xfrm>
          <a:prstGeom prst="rect">
            <a:avLst/>
          </a:prstGeom>
        </p:spPr>
        <p:txBody>
          <a:bodyPr wrap="square">
            <a:spAutoFit/>
          </a:bodyPr>
          <a:lstStyle/>
          <a:p>
            <a:pPr lvl="0"/>
            <a:r>
              <a:rPr lang="fr-BE" sz="3600" b="1" dirty="0">
                <a:solidFill>
                  <a:schemeClr val="accent2"/>
                </a:solidFill>
                <a:latin typeface="+mj-lt"/>
                <a:ea typeface="+mj-ea"/>
                <a:cs typeface="+mj-cs"/>
              </a:rPr>
              <a:t>1</a:t>
            </a:r>
            <a:r>
              <a:rPr lang="fr-BE" sz="3600" b="1" dirty="0">
                <a:solidFill>
                  <a:schemeClr val="accent2"/>
                </a:solidFill>
                <a:latin typeface="+mj-lt"/>
                <a:ea typeface="+mj-ea"/>
                <a:cs typeface="+mj-cs"/>
              </a:rPr>
              <a:t>.  Clic4 </a:t>
            </a:r>
            <a:r>
              <a:rPr lang="fr-BE" sz="3600" b="1" dirty="0" err="1">
                <a:solidFill>
                  <a:schemeClr val="accent2"/>
                </a:solidFill>
                <a:latin typeface="+mj-lt"/>
                <a:ea typeface="+mj-ea"/>
                <a:cs typeface="+mj-cs"/>
              </a:rPr>
              <a:t>Wapp</a:t>
            </a:r>
            <a:r>
              <a:rPr lang="fr-BE" sz="3600" b="1" dirty="0">
                <a:solidFill>
                  <a:schemeClr val="accent2"/>
                </a:solidFill>
                <a:latin typeface="+mj-lt"/>
                <a:ea typeface="+mj-ea"/>
                <a:cs typeface="+mj-cs"/>
              </a:rPr>
              <a:t> </a:t>
            </a:r>
          </a:p>
        </p:txBody>
      </p:sp>
      <p:sp>
        <p:nvSpPr>
          <p:cNvPr id="3" name="Rectangle 2"/>
          <p:cNvSpPr/>
          <p:nvPr/>
        </p:nvSpPr>
        <p:spPr>
          <a:xfrm>
            <a:off x="776168" y="1375230"/>
            <a:ext cx="6335452" cy="954107"/>
          </a:xfrm>
          <a:prstGeom prst="rect">
            <a:avLst/>
          </a:prstGeom>
        </p:spPr>
        <p:txBody>
          <a:bodyPr wrap="square">
            <a:spAutoFit/>
          </a:bodyPr>
          <a:lstStyle/>
          <a:p>
            <a:pPr lvl="0"/>
            <a:r>
              <a:rPr lang="fr-BE" sz="2800" dirty="0"/>
              <a:t>Affectation de la « prime » de 500€ - quel achat/projet/action </a:t>
            </a:r>
            <a:r>
              <a:rPr lang="fr-BE" sz="2800" dirty="0"/>
              <a:t>?</a:t>
            </a:r>
            <a:endParaRPr lang="fr-BE" sz="2800" dirty="0"/>
          </a:p>
        </p:txBody>
      </p:sp>
      <p:grpSp>
        <p:nvGrpSpPr>
          <p:cNvPr id="5" name="Groupe 4"/>
          <p:cNvGrpSpPr/>
          <p:nvPr/>
        </p:nvGrpSpPr>
        <p:grpSpPr>
          <a:xfrm>
            <a:off x="0" y="2503277"/>
            <a:ext cx="8350997" cy="4354722"/>
            <a:chOff x="0" y="2503277"/>
            <a:chExt cx="8350997" cy="4354722"/>
          </a:xfrm>
        </p:grpSpPr>
        <p:pic>
          <p:nvPicPr>
            <p:cNvPr id="14" name="Image 13"/>
            <p:cNvPicPr>
              <a:picLocks noChangeAspect="1"/>
            </p:cNvPicPr>
            <p:nvPr/>
          </p:nvPicPr>
          <p:blipFill>
            <a:blip r:embed="rId3"/>
            <a:stretch>
              <a:fillRect/>
            </a:stretch>
          </p:blipFill>
          <p:spPr>
            <a:xfrm>
              <a:off x="0" y="4718850"/>
              <a:ext cx="5940152" cy="2139149"/>
            </a:xfrm>
            <a:prstGeom prst="rect">
              <a:avLst/>
            </a:prstGeom>
          </p:spPr>
        </p:pic>
        <p:pic>
          <p:nvPicPr>
            <p:cNvPr id="6" name="Image 5"/>
            <p:cNvPicPr>
              <a:picLocks noChangeAspect="1"/>
            </p:cNvPicPr>
            <p:nvPr/>
          </p:nvPicPr>
          <p:blipFill>
            <a:blip r:embed="rId4"/>
            <a:stretch>
              <a:fillRect/>
            </a:stretch>
          </p:blipFill>
          <p:spPr>
            <a:xfrm>
              <a:off x="2272" y="2503277"/>
              <a:ext cx="6063333" cy="2140772"/>
            </a:xfrm>
            <a:prstGeom prst="rect">
              <a:avLst/>
            </a:prstGeom>
          </p:spPr>
        </p:pic>
        <p:pic>
          <p:nvPicPr>
            <p:cNvPr id="11" name="Image 10"/>
            <p:cNvPicPr>
              <a:picLocks noChangeAspect="1"/>
            </p:cNvPicPr>
            <p:nvPr/>
          </p:nvPicPr>
          <p:blipFill>
            <a:blip r:embed="rId5"/>
            <a:stretch>
              <a:fillRect/>
            </a:stretch>
          </p:blipFill>
          <p:spPr>
            <a:xfrm>
              <a:off x="6081541" y="4738250"/>
              <a:ext cx="2269456" cy="1691551"/>
            </a:xfrm>
            <a:prstGeom prst="rect">
              <a:avLst/>
            </a:prstGeom>
          </p:spPr>
        </p:pic>
      </p:grpSp>
      <p:sp>
        <p:nvSpPr>
          <p:cNvPr id="2" name="Rectangle 1"/>
          <p:cNvSpPr/>
          <p:nvPr/>
        </p:nvSpPr>
        <p:spPr>
          <a:xfrm>
            <a:off x="6156176" y="2852936"/>
            <a:ext cx="1728192" cy="1569660"/>
          </a:xfrm>
          <a:prstGeom prst="rect">
            <a:avLst/>
          </a:prstGeom>
        </p:spPr>
        <p:txBody>
          <a:bodyPr wrap="square">
            <a:spAutoFit/>
          </a:bodyPr>
          <a:lstStyle/>
          <a:p>
            <a:r>
              <a:rPr lang="fr-BE" sz="1200" dirty="0">
                <a:hlinkClick r:id="rId6"/>
              </a:rPr>
              <a:t>https://</a:t>
            </a:r>
            <a:r>
              <a:rPr lang="fr-BE" sz="1200" dirty="0" smtClean="0">
                <a:hlinkClick r:id="rId6"/>
              </a:rPr>
              <a:t>www.seton.be/fr/equipement-exterieur-amenagement-parking/zone-fumeur/cendrier-exterieur?mode=list&amp;sortprice=asc</a:t>
            </a:r>
            <a:r>
              <a:rPr lang="fr-BE" sz="1200" dirty="0" smtClean="0"/>
              <a:t> </a:t>
            </a:r>
            <a:endParaRPr lang="fr-BE" sz="1200" dirty="0"/>
          </a:p>
        </p:txBody>
      </p:sp>
    </p:spTree>
    <p:extLst>
      <p:ext uri="{BB962C8B-B14F-4D97-AF65-F5344CB8AC3E}">
        <p14:creationId xmlns:p14="http://schemas.microsoft.com/office/powerpoint/2010/main" val="28152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r="11309"/>
          <a:stretch/>
        </p:blipFill>
        <p:spPr>
          <a:xfrm>
            <a:off x="0" y="-17180"/>
            <a:ext cx="9181020" cy="6875180"/>
          </a:xfrm>
          <a:prstGeom prst="rect">
            <a:avLst/>
          </a:prstGeom>
        </p:spPr>
      </p:pic>
      <p:sp>
        <p:nvSpPr>
          <p:cNvPr id="2" name="Organigramme : Stockage à accès séquentiel 1"/>
          <p:cNvSpPr/>
          <p:nvPr/>
        </p:nvSpPr>
        <p:spPr>
          <a:xfrm>
            <a:off x="171560" y="-45720"/>
            <a:ext cx="3752368" cy="2088232"/>
          </a:xfrm>
          <a:prstGeom prst="flowChartMagneticTap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 name="ZoneTexte 4"/>
          <p:cNvSpPr txBox="1"/>
          <p:nvPr/>
        </p:nvSpPr>
        <p:spPr>
          <a:xfrm>
            <a:off x="285850" y="521342"/>
            <a:ext cx="3672408" cy="954107"/>
          </a:xfrm>
          <a:prstGeom prst="rect">
            <a:avLst/>
          </a:prstGeom>
          <a:noFill/>
        </p:spPr>
        <p:txBody>
          <a:bodyPr wrap="square" rtlCol="0">
            <a:spAutoFit/>
          </a:bodyPr>
          <a:lstStyle/>
          <a:p>
            <a:r>
              <a:rPr lang="fr-BE" sz="2800" dirty="0">
                <a:solidFill>
                  <a:schemeClr val="tx2"/>
                </a:solidFill>
              </a:rPr>
              <a:t>Vous entrez dans une commune propre</a:t>
            </a:r>
          </a:p>
        </p:txBody>
      </p:sp>
      <p:sp>
        <p:nvSpPr>
          <p:cNvPr id="7" name="Organigramme : Stockage à accès séquentiel 6"/>
          <p:cNvSpPr/>
          <p:nvPr/>
        </p:nvSpPr>
        <p:spPr>
          <a:xfrm flipH="1">
            <a:off x="7164288" y="116632"/>
            <a:ext cx="2016732" cy="3270640"/>
          </a:xfrm>
          <a:prstGeom prst="flowChartMagneticTape">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7480152" y="692696"/>
            <a:ext cx="1691680" cy="1938992"/>
          </a:xfrm>
          <a:prstGeom prst="rect">
            <a:avLst/>
          </a:prstGeom>
          <a:noFill/>
        </p:spPr>
        <p:txBody>
          <a:bodyPr wrap="square" rtlCol="0">
            <a:spAutoFit/>
          </a:bodyPr>
          <a:lstStyle/>
          <a:p>
            <a:r>
              <a:rPr lang="fr-BE" sz="2400" dirty="0">
                <a:solidFill>
                  <a:schemeClr val="tx2"/>
                </a:solidFill>
              </a:rPr>
              <a:t>Merci de nous aider à ce qu’elle le reste </a:t>
            </a:r>
            <a:r>
              <a:rPr lang="fr-BE" sz="2400" dirty="0">
                <a:solidFill>
                  <a:schemeClr val="tx2"/>
                </a:solidFill>
                <a:sym typeface="Wingdings" panose="05000000000000000000" pitchFamily="2" charset="2"/>
              </a:rPr>
              <a:t></a:t>
            </a:r>
            <a:endParaRPr lang="fr-BE" sz="2800" dirty="0">
              <a:solidFill>
                <a:schemeClr val="tx2"/>
              </a:solidFill>
            </a:endParaRPr>
          </a:p>
        </p:txBody>
      </p:sp>
    </p:spTree>
    <p:extLst>
      <p:ext uri="{BB962C8B-B14F-4D97-AF65-F5344CB8AC3E}">
        <p14:creationId xmlns:p14="http://schemas.microsoft.com/office/powerpoint/2010/main" val="472425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r="11309"/>
          <a:stretch/>
        </p:blipFill>
        <p:spPr>
          <a:xfrm>
            <a:off x="0" y="0"/>
            <a:ext cx="9181020" cy="6875180"/>
          </a:xfrm>
          <a:prstGeom prst="rect">
            <a:avLst/>
          </a:prstGeom>
        </p:spPr>
      </p:pic>
      <p:sp>
        <p:nvSpPr>
          <p:cNvPr id="5" name="ZoneTexte 4"/>
          <p:cNvSpPr txBox="1"/>
          <p:nvPr/>
        </p:nvSpPr>
        <p:spPr>
          <a:xfrm>
            <a:off x="323528" y="188640"/>
            <a:ext cx="9001000" cy="646331"/>
          </a:xfrm>
          <a:prstGeom prst="rect">
            <a:avLst/>
          </a:prstGeom>
          <a:noFill/>
        </p:spPr>
        <p:txBody>
          <a:bodyPr wrap="square" rtlCol="0">
            <a:spAutoFit/>
          </a:bodyPr>
          <a:lstStyle/>
          <a:p>
            <a:r>
              <a:rPr lang="fr-BE" sz="3600" dirty="0">
                <a:solidFill>
                  <a:schemeClr val="bg1"/>
                </a:solidFill>
              </a:rPr>
              <a:t>Des champignons ou des canettes ?</a:t>
            </a:r>
            <a:endParaRPr lang="fr-BE" sz="4000" dirty="0">
              <a:solidFill>
                <a:schemeClr val="bg1"/>
              </a:solidFill>
            </a:endParaRPr>
          </a:p>
        </p:txBody>
      </p:sp>
      <p:sp>
        <p:nvSpPr>
          <p:cNvPr id="8" name="Rectangle 7"/>
          <p:cNvSpPr/>
          <p:nvPr/>
        </p:nvSpPr>
        <p:spPr>
          <a:xfrm>
            <a:off x="5796136" y="995966"/>
            <a:ext cx="2088232" cy="14901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 name="Image 6"/>
          <p:cNvPicPr>
            <a:picLocks noChangeAspect="1"/>
          </p:cNvPicPr>
          <p:nvPr/>
        </p:nvPicPr>
        <p:blipFill>
          <a:blip r:embed="rId4"/>
          <a:stretch>
            <a:fillRect/>
          </a:stretch>
        </p:blipFill>
        <p:spPr>
          <a:xfrm>
            <a:off x="5980820" y="1174179"/>
            <a:ext cx="1718863" cy="1182811"/>
          </a:xfrm>
          <a:prstGeom prst="rect">
            <a:avLst/>
          </a:prstGeom>
        </p:spPr>
      </p:pic>
      <p:sp>
        <p:nvSpPr>
          <p:cNvPr id="9" name="Rectangle 8"/>
          <p:cNvSpPr/>
          <p:nvPr/>
        </p:nvSpPr>
        <p:spPr>
          <a:xfrm>
            <a:off x="7416613" y="2424475"/>
            <a:ext cx="1511572" cy="13367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
          <p:cNvPicPr>
            <a:picLocks noChangeAspect="1"/>
          </p:cNvPicPr>
          <p:nvPr/>
        </p:nvPicPr>
        <p:blipFill>
          <a:blip r:embed="rId5"/>
          <a:stretch>
            <a:fillRect/>
          </a:stretch>
        </p:blipFill>
        <p:spPr>
          <a:xfrm>
            <a:off x="7558037" y="2559444"/>
            <a:ext cx="1228725" cy="1066800"/>
          </a:xfrm>
          <a:prstGeom prst="rect">
            <a:avLst/>
          </a:prstGeom>
        </p:spPr>
      </p:pic>
    </p:spTree>
    <p:extLst>
      <p:ext uri="{BB962C8B-B14F-4D97-AF65-F5344CB8AC3E}">
        <p14:creationId xmlns:p14="http://schemas.microsoft.com/office/powerpoint/2010/main" val="4181720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Image 3"/>
          <p:cNvPicPr>
            <a:picLocks noChangeAspect="1"/>
          </p:cNvPicPr>
          <p:nvPr/>
        </p:nvPicPr>
        <p:blipFill>
          <a:blip r:embed="rId2"/>
          <a:stretch>
            <a:fillRect/>
          </a:stretch>
        </p:blipFill>
        <p:spPr>
          <a:xfrm>
            <a:off x="1043608" y="332656"/>
            <a:ext cx="7715421" cy="3096344"/>
          </a:xfrm>
          <a:prstGeom prst="rect">
            <a:avLst/>
          </a:prstGeom>
        </p:spPr>
      </p:pic>
      <p:pic>
        <p:nvPicPr>
          <p:cNvPr id="5" name="Image 4"/>
          <p:cNvPicPr>
            <a:picLocks noChangeAspect="1"/>
          </p:cNvPicPr>
          <p:nvPr/>
        </p:nvPicPr>
        <p:blipFill>
          <a:blip r:embed="rId3"/>
          <a:stretch>
            <a:fillRect/>
          </a:stretch>
        </p:blipFill>
        <p:spPr>
          <a:xfrm>
            <a:off x="0" y="3669660"/>
            <a:ext cx="6460232" cy="3230116"/>
          </a:xfrm>
          <a:prstGeom prst="rect">
            <a:avLst/>
          </a:prstGeom>
        </p:spPr>
      </p:pic>
    </p:spTree>
    <p:extLst>
      <p:ext uri="{BB962C8B-B14F-4D97-AF65-F5344CB8AC3E}">
        <p14:creationId xmlns:p14="http://schemas.microsoft.com/office/powerpoint/2010/main" val="36972302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ZoneTexte 2"/>
          <p:cNvSpPr txBox="1"/>
          <p:nvPr/>
        </p:nvSpPr>
        <p:spPr>
          <a:xfrm>
            <a:off x="1403648" y="836712"/>
            <a:ext cx="3384376" cy="646331"/>
          </a:xfrm>
          <a:prstGeom prst="rect">
            <a:avLst/>
          </a:prstGeom>
          <a:noFill/>
        </p:spPr>
        <p:txBody>
          <a:bodyPr wrap="square" rtlCol="0">
            <a:spAutoFit/>
          </a:bodyPr>
          <a:lstStyle/>
          <a:p>
            <a:r>
              <a:rPr lang="fr-BE" dirty="0"/>
              <a:t>Pas de place pour les ordures dans la nature</a:t>
            </a:r>
          </a:p>
        </p:txBody>
      </p:sp>
      <p:sp>
        <p:nvSpPr>
          <p:cNvPr id="6" name="ZoneTexte 5"/>
          <p:cNvSpPr txBox="1"/>
          <p:nvPr/>
        </p:nvSpPr>
        <p:spPr>
          <a:xfrm>
            <a:off x="5940152" y="3933056"/>
            <a:ext cx="3384376" cy="646331"/>
          </a:xfrm>
          <a:prstGeom prst="rect">
            <a:avLst/>
          </a:prstGeom>
          <a:noFill/>
        </p:spPr>
        <p:txBody>
          <a:bodyPr wrap="square" rtlCol="0">
            <a:spAutoFit/>
          </a:bodyPr>
          <a:lstStyle/>
          <a:p>
            <a:r>
              <a:rPr lang="fr-BE" dirty="0"/>
              <a:t>La vie est belle avec les déchets à la poubelle</a:t>
            </a:r>
          </a:p>
        </p:txBody>
      </p:sp>
      <p:sp>
        <p:nvSpPr>
          <p:cNvPr id="5" name="ZoneTexte 4"/>
          <p:cNvSpPr txBox="1"/>
          <p:nvPr/>
        </p:nvSpPr>
        <p:spPr>
          <a:xfrm>
            <a:off x="1763688" y="4725144"/>
            <a:ext cx="4320480" cy="369332"/>
          </a:xfrm>
          <a:prstGeom prst="rect">
            <a:avLst/>
          </a:prstGeom>
          <a:noFill/>
        </p:spPr>
        <p:txBody>
          <a:bodyPr wrap="square" rtlCol="0">
            <a:spAutoFit/>
          </a:bodyPr>
          <a:lstStyle/>
          <a:p>
            <a:r>
              <a:rPr lang="fr-BE" dirty="0"/>
              <a:t>Pas de canettes pour une route nette</a:t>
            </a:r>
          </a:p>
        </p:txBody>
      </p:sp>
      <p:sp>
        <p:nvSpPr>
          <p:cNvPr id="7" name="ZoneTexte 6"/>
          <p:cNvSpPr txBox="1"/>
          <p:nvPr/>
        </p:nvSpPr>
        <p:spPr>
          <a:xfrm>
            <a:off x="1187624" y="2638454"/>
            <a:ext cx="3384376" cy="369332"/>
          </a:xfrm>
          <a:prstGeom prst="rect">
            <a:avLst/>
          </a:prstGeom>
          <a:noFill/>
        </p:spPr>
        <p:txBody>
          <a:bodyPr wrap="square" rtlCol="0">
            <a:spAutoFit/>
          </a:bodyPr>
          <a:lstStyle/>
          <a:p>
            <a:r>
              <a:rPr lang="fr-BE" dirty="0"/>
              <a:t>Ben, c’est du propre !</a:t>
            </a:r>
          </a:p>
        </p:txBody>
      </p:sp>
      <p:sp>
        <p:nvSpPr>
          <p:cNvPr id="8" name="ZoneTexte 7"/>
          <p:cNvSpPr txBox="1"/>
          <p:nvPr/>
        </p:nvSpPr>
        <p:spPr>
          <a:xfrm>
            <a:off x="5364088" y="1947674"/>
            <a:ext cx="3384376" cy="646331"/>
          </a:xfrm>
          <a:prstGeom prst="rect">
            <a:avLst/>
          </a:prstGeom>
          <a:noFill/>
        </p:spPr>
        <p:txBody>
          <a:bodyPr wrap="square" rtlCol="0">
            <a:spAutoFit/>
          </a:bodyPr>
          <a:lstStyle/>
          <a:p>
            <a:r>
              <a:rPr lang="fr-BE" dirty="0"/>
              <a:t>Ta canettes dans les PMC, pas sur la route !</a:t>
            </a:r>
          </a:p>
        </p:txBody>
      </p:sp>
    </p:spTree>
    <p:extLst>
      <p:ext uri="{BB962C8B-B14F-4D97-AF65-F5344CB8AC3E}">
        <p14:creationId xmlns:p14="http://schemas.microsoft.com/office/powerpoint/2010/main" val="1243872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80116-9B85-4757-A356-CC5C798D9BB9}"/>
              </a:ext>
            </a:extLst>
          </p:cNvPr>
          <p:cNvSpPr>
            <a:spLocks noGrp="1"/>
          </p:cNvSpPr>
          <p:nvPr>
            <p:ph type="title"/>
          </p:nvPr>
        </p:nvSpPr>
        <p:spPr>
          <a:xfrm>
            <a:off x="4570809" y="1593850"/>
            <a:ext cx="3601639" cy="977900"/>
          </a:xfrm>
        </p:spPr>
        <p:txBody>
          <a:bodyPr>
            <a:normAutofit/>
          </a:bodyPr>
          <a:lstStyle/>
          <a:p>
            <a:pPr>
              <a:lnSpc>
                <a:spcPct val="90000"/>
              </a:lnSpc>
            </a:pPr>
            <a:r>
              <a:rPr lang="fr-FR" sz="3075" dirty="0">
                <a:solidFill>
                  <a:srgbClr val="262626"/>
                </a:solidFill>
              </a:rPr>
              <a:t>Comité de pilotage « propreté »</a:t>
            </a:r>
            <a:endParaRPr lang="fr-BE" sz="3075" dirty="0">
              <a:solidFill>
                <a:srgbClr val="262626"/>
              </a:solidFill>
            </a:endParaRPr>
          </a:p>
        </p:txBody>
      </p:sp>
      <p:pic>
        <p:nvPicPr>
          <p:cNvPr id="5" name="Image 4" descr="Une image contenant personne, intérieur, table, mur&#10;&#10;Description générée automatiquement">
            <a:extLst>
              <a:ext uri="{FF2B5EF4-FFF2-40B4-BE49-F238E27FC236}">
                <a16:creationId xmlns:a16="http://schemas.microsoft.com/office/drawing/2014/main" id="{48EA8E75-A504-4FB2-ADD2-1E5ABD1A8194}"/>
              </a:ext>
            </a:extLst>
          </p:cNvPr>
          <p:cNvPicPr>
            <a:picLocks noChangeAspect="1"/>
          </p:cNvPicPr>
          <p:nvPr/>
        </p:nvPicPr>
        <p:blipFill>
          <a:blip r:embed="rId2"/>
          <a:stretch>
            <a:fillRect/>
          </a:stretch>
        </p:blipFill>
        <p:spPr>
          <a:xfrm>
            <a:off x="1059513" y="2344289"/>
            <a:ext cx="2907601" cy="2035320"/>
          </a:xfrm>
          <a:prstGeom prst="rect">
            <a:avLst/>
          </a:prstGeom>
        </p:spPr>
      </p:pic>
      <p:sp>
        <p:nvSpPr>
          <p:cNvPr id="3" name="Espace réservé du contenu 2">
            <a:extLst>
              <a:ext uri="{FF2B5EF4-FFF2-40B4-BE49-F238E27FC236}">
                <a16:creationId xmlns:a16="http://schemas.microsoft.com/office/drawing/2014/main" id="{9D7AC37E-B02F-466C-A9A8-D7074BD9CC10}"/>
              </a:ext>
            </a:extLst>
          </p:cNvPr>
          <p:cNvSpPr>
            <a:spLocks noGrp="1"/>
          </p:cNvSpPr>
          <p:nvPr>
            <p:ph idx="1"/>
          </p:nvPr>
        </p:nvSpPr>
        <p:spPr>
          <a:xfrm>
            <a:off x="4570809" y="2774949"/>
            <a:ext cx="3601638" cy="2489202"/>
          </a:xfrm>
        </p:spPr>
        <p:txBody>
          <a:bodyPr>
            <a:normAutofit lnSpcReduction="10000"/>
          </a:bodyPr>
          <a:lstStyle/>
          <a:p>
            <a:pPr marL="0" indent="0" algn="just">
              <a:buNone/>
            </a:pPr>
            <a:r>
              <a:rPr lang="fr-FR" sz="1650" dirty="0">
                <a:solidFill>
                  <a:srgbClr val="3A3E37"/>
                </a:solidFill>
                <a:latin typeface="Aller-Regular"/>
              </a:rPr>
              <a:t>Chers citoyens, membres du GT propreté, la commune de Gouvy vous propose une </a:t>
            </a:r>
            <a:r>
              <a:rPr lang="fr-FR" sz="2100" b="1" dirty="0">
                <a:solidFill>
                  <a:schemeClr val="accent4"/>
                </a:solidFill>
                <a:latin typeface="Aller-Regular"/>
              </a:rPr>
              <a:t>action bien concrète </a:t>
            </a:r>
            <a:r>
              <a:rPr lang="fr-FR" sz="1650" dirty="0">
                <a:solidFill>
                  <a:srgbClr val="3A3E37"/>
                </a:solidFill>
                <a:latin typeface="Aller-Regular"/>
              </a:rPr>
              <a:t>en tant que comité de pilotage: </a:t>
            </a:r>
            <a:r>
              <a:rPr lang="fr-FR" sz="1650" b="1" dirty="0">
                <a:solidFill>
                  <a:srgbClr val="3A3E37"/>
                </a:solidFill>
                <a:latin typeface="Aller-Regular"/>
              </a:rPr>
              <a:t>Participer au PLP en effectuant des relevés détaillés en remplissant le formulaire pour que l’agent communal encode correctement vos relevés. </a:t>
            </a:r>
            <a:r>
              <a:rPr lang="fr-FR" sz="1650" dirty="0">
                <a:solidFill>
                  <a:srgbClr val="3A3E37"/>
                </a:solidFill>
                <a:latin typeface="Aller-Regular"/>
                <a:sym typeface="Wingdings" panose="05000000000000000000" pitchFamily="2" charset="2"/>
              </a:rPr>
              <a:t> Le formulaire</a:t>
            </a:r>
            <a:endParaRPr lang="fr-FR" sz="1650" dirty="0">
              <a:solidFill>
                <a:srgbClr val="3A3E37"/>
              </a:solidFill>
              <a:latin typeface="Aller-Regular"/>
            </a:endParaRPr>
          </a:p>
          <a:p>
            <a:pPr marL="0" indent="0">
              <a:buNone/>
            </a:pPr>
            <a:endParaRPr lang="fr-BE" dirty="0">
              <a:solidFill>
                <a:srgbClr val="262626"/>
              </a:solidFill>
            </a:endParaRPr>
          </a:p>
        </p:txBody>
      </p:sp>
    </p:spTree>
    <p:extLst>
      <p:ext uri="{BB962C8B-B14F-4D97-AF65-F5344CB8AC3E}">
        <p14:creationId xmlns:p14="http://schemas.microsoft.com/office/powerpoint/2010/main" val="339976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80116-9B85-4757-A356-CC5C798D9BB9}"/>
              </a:ext>
            </a:extLst>
          </p:cNvPr>
          <p:cNvSpPr>
            <a:spLocks noGrp="1"/>
          </p:cNvSpPr>
          <p:nvPr>
            <p:ph type="title"/>
          </p:nvPr>
        </p:nvSpPr>
        <p:spPr/>
        <p:txBody>
          <a:bodyPr>
            <a:noAutofit/>
          </a:bodyPr>
          <a:lstStyle/>
          <a:p>
            <a:r>
              <a:rPr lang="fr-FR" sz="2700" dirty="0">
                <a:latin typeface="Aller-Regular"/>
              </a:rPr>
              <a:t>Be </a:t>
            </a:r>
            <a:r>
              <a:rPr lang="fr-FR" sz="2700" dirty="0" err="1">
                <a:latin typeface="Aller-Regular"/>
              </a:rPr>
              <a:t>Wapp</a:t>
            </a:r>
            <a:r>
              <a:rPr lang="fr-FR" sz="2700" dirty="0">
                <a:latin typeface="Aller-Regular"/>
              </a:rPr>
              <a:t> et Clic 4 </a:t>
            </a:r>
            <a:r>
              <a:rPr lang="fr-FR" sz="2700" dirty="0" err="1">
                <a:latin typeface="Aller-Regular"/>
              </a:rPr>
              <a:t>Wapp</a:t>
            </a:r>
            <a:r>
              <a:rPr lang="fr-FR" sz="2700" dirty="0">
                <a:latin typeface="Aller-Regular"/>
              </a:rPr>
              <a:t>: méthode et tronçons</a:t>
            </a:r>
            <a:endParaRPr lang="fr-BE" sz="2700" dirty="0">
              <a:latin typeface="Aller-Regular"/>
            </a:endParaRPr>
          </a:p>
        </p:txBody>
      </p:sp>
      <p:sp>
        <p:nvSpPr>
          <p:cNvPr id="3" name="Espace réservé du contenu 2">
            <a:extLst>
              <a:ext uri="{FF2B5EF4-FFF2-40B4-BE49-F238E27FC236}">
                <a16:creationId xmlns:a16="http://schemas.microsoft.com/office/drawing/2014/main" id="{9D7AC37E-B02F-466C-A9A8-D7074BD9CC10}"/>
              </a:ext>
            </a:extLst>
          </p:cNvPr>
          <p:cNvSpPr>
            <a:spLocks noGrp="1"/>
          </p:cNvSpPr>
          <p:nvPr>
            <p:ph idx="1"/>
          </p:nvPr>
        </p:nvSpPr>
        <p:spPr>
          <a:xfrm>
            <a:off x="1003398" y="2564904"/>
            <a:ext cx="7200897" cy="2537855"/>
          </a:xfrm>
        </p:spPr>
        <p:txBody>
          <a:bodyPr>
            <a:noAutofit/>
          </a:bodyPr>
          <a:lstStyle/>
          <a:p>
            <a:pPr marL="0" indent="0">
              <a:buNone/>
            </a:pPr>
            <a:r>
              <a:rPr lang="fr-BE" sz="2400" b="1" dirty="0">
                <a:solidFill>
                  <a:srgbClr val="000000"/>
                </a:solidFill>
                <a:latin typeface="Aller-Regular"/>
              </a:rPr>
              <a:t>Outil Clic4Wapp développé par l’ASBL Be </a:t>
            </a:r>
            <a:r>
              <a:rPr lang="fr-BE" sz="2400" b="1" dirty="0" err="1">
                <a:solidFill>
                  <a:srgbClr val="000000"/>
                </a:solidFill>
                <a:latin typeface="Aller-Regular"/>
              </a:rPr>
              <a:t>Wapp</a:t>
            </a:r>
            <a:endParaRPr lang="fr-BE" sz="2400" b="1" dirty="0">
              <a:solidFill>
                <a:srgbClr val="000000"/>
              </a:solidFill>
              <a:latin typeface="Aller-Regular"/>
            </a:endParaRPr>
          </a:p>
          <a:p>
            <a:r>
              <a:rPr lang="fr-BE" sz="2400" dirty="0">
                <a:solidFill>
                  <a:srgbClr val="000000"/>
                </a:solidFill>
                <a:latin typeface="Aller-Regular"/>
              </a:rPr>
              <a:t>Objectif</a:t>
            </a:r>
          </a:p>
          <a:p>
            <a:pPr lvl="1"/>
            <a:r>
              <a:rPr lang="fr-FR" sz="2400" b="1" dirty="0">
                <a:solidFill>
                  <a:schemeClr val="accent4"/>
                </a:solidFill>
                <a:latin typeface="Aller-Regular"/>
              </a:rPr>
              <a:t>Recenser les nuisances en matière de propreté publique sur le territoire de la commune</a:t>
            </a:r>
          </a:p>
          <a:p>
            <a:r>
              <a:rPr lang="fr-FR" sz="2400" dirty="0">
                <a:solidFill>
                  <a:srgbClr val="000000"/>
                </a:solidFill>
                <a:latin typeface="Aller-Regular"/>
              </a:rPr>
              <a:t>Principes généraux de la méthode</a:t>
            </a:r>
          </a:p>
          <a:p>
            <a:pPr lvl="1"/>
            <a:r>
              <a:rPr lang="fr-FR" sz="2400" b="1" dirty="0">
                <a:solidFill>
                  <a:schemeClr val="accent4"/>
                </a:solidFill>
                <a:latin typeface="Aller-Regular"/>
              </a:rPr>
              <a:t>Quoi ? Recenser les déchets sauvages et les «autres nuisances»</a:t>
            </a:r>
          </a:p>
        </p:txBody>
      </p:sp>
    </p:spTree>
    <p:extLst>
      <p:ext uri="{BB962C8B-B14F-4D97-AF65-F5344CB8AC3E}">
        <p14:creationId xmlns:p14="http://schemas.microsoft.com/office/powerpoint/2010/main" val="2661798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484CFA-70F3-469E-8FE4-2FE5EFC91BA2}"/>
              </a:ext>
            </a:extLst>
          </p:cNvPr>
          <p:cNvSpPr>
            <a:spLocks noGrp="1"/>
          </p:cNvSpPr>
          <p:nvPr>
            <p:ph type="ctrTitle"/>
          </p:nvPr>
        </p:nvSpPr>
        <p:spPr/>
        <p:txBody>
          <a:bodyPr/>
          <a:lstStyle/>
          <a:p>
            <a:r>
              <a:rPr lang="fr-FR" dirty="0">
                <a:latin typeface="Aller-Regular"/>
              </a:rPr>
              <a:t>Plan Local de Propreté</a:t>
            </a:r>
            <a:endParaRPr lang="fr-BE" dirty="0">
              <a:latin typeface="Aller-Regular"/>
            </a:endParaRPr>
          </a:p>
        </p:txBody>
      </p:sp>
      <p:sp>
        <p:nvSpPr>
          <p:cNvPr id="3" name="Sous-titre 2">
            <a:extLst>
              <a:ext uri="{FF2B5EF4-FFF2-40B4-BE49-F238E27FC236}">
                <a16:creationId xmlns:a16="http://schemas.microsoft.com/office/drawing/2014/main" id="{E8F7DC51-CD51-4EB0-B593-CB5F4AE4FA0D}"/>
              </a:ext>
            </a:extLst>
          </p:cNvPr>
          <p:cNvSpPr>
            <a:spLocks noGrp="1"/>
          </p:cNvSpPr>
          <p:nvPr>
            <p:ph type="subTitle" idx="1"/>
          </p:nvPr>
        </p:nvSpPr>
        <p:spPr/>
        <p:txBody>
          <a:bodyPr>
            <a:normAutofit lnSpcReduction="10000"/>
          </a:bodyPr>
          <a:lstStyle/>
          <a:p>
            <a:pPr marL="257175" indent="-257175">
              <a:buFont typeface="Arial" panose="020B0604020202020204" pitchFamily="34" charset="0"/>
              <a:buChar char="•"/>
            </a:pPr>
            <a:r>
              <a:rPr lang="fr-FR" dirty="0">
                <a:latin typeface="Aller-Regular"/>
              </a:rPr>
              <a:t>C’est quoi?</a:t>
            </a:r>
          </a:p>
          <a:p>
            <a:pPr marL="257175" indent="-257175">
              <a:buFont typeface="Arial" panose="020B0604020202020204" pitchFamily="34" charset="0"/>
              <a:buChar char="•"/>
            </a:pPr>
            <a:r>
              <a:rPr lang="fr-FR" dirty="0">
                <a:latin typeface="Aller-Regular"/>
              </a:rPr>
              <a:t>Comité de pilotage « propreté »</a:t>
            </a:r>
          </a:p>
          <a:p>
            <a:pPr marL="257175" indent="-257175">
              <a:buFont typeface="Arial" panose="020B0604020202020204" pitchFamily="34" charset="0"/>
              <a:buChar char="•"/>
            </a:pPr>
            <a:r>
              <a:rPr lang="fr-FR" dirty="0">
                <a:latin typeface="Aller-Regular"/>
              </a:rPr>
              <a:t>Be </a:t>
            </a:r>
            <a:r>
              <a:rPr lang="fr-FR" dirty="0" err="1">
                <a:latin typeface="Aller-Regular"/>
              </a:rPr>
              <a:t>Wapp</a:t>
            </a:r>
            <a:r>
              <a:rPr lang="fr-FR" dirty="0">
                <a:latin typeface="Aller-Regular"/>
              </a:rPr>
              <a:t> et Clic 4 </a:t>
            </a:r>
            <a:r>
              <a:rPr lang="fr-FR" dirty="0" err="1">
                <a:latin typeface="Aller-Regular"/>
              </a:rPr>
              <a:t>Wapp</a:t>
            </a:r>
            <a:r>
              <a:rPr lang="fr-FR" dirty="0">
                <a:latin typeface="Aller-Regular"/>
              </a:rPr>
              <a:t>: méthode et tronçons</a:t>
            </a:r>
            <a:endParaRPr lang="fr-BE" dirty="0">
              <a:latin typeface="Aller-Regular"/>
            </a:endParaRPr>
          </a:p>
        </p:txBody>
      </p:sp>
    </p:spTree>
    <p:extLst>
      <p:ext uri="{BB962C8B-B14F-4D97-AF65-F5344CB8AC3E}">
        <p14:creationId xmlns:p14="http://schemas.microsoft.com/office/powerpoint/2010/main" val="183033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7BCA4E-BF07-4D91-8214-3DC647ABB1D7}"/>
              </a:ext>
            </a:extLst>
          </p:cNvPr>
          <p:cNvSpPr>
            <a:spLocks noGrp="1"/>
          </p:cNvSpPr>
          <p:nvPr>
            <p:ph type="title"/>
          </p:nvPr>
        </p:nvSpPr>
        <p:spPr>
          <a:xfrm>
            <a:off x="971552" y="1593850"/>
            <a:ext cx="7200897" cy="977900"/>
          </a:xfrm>
        </p:spPr>
        <p:txBody>
          <a:bodyPr>
            <a:normAutofit fontScale="90000"/>
          </a:bodyPr>
          <a:lstStyle/>
          <a:p>
            <a:r>
              <a:rPr lang="fr-FR" sz="3075" dirty="0">
                <a:solidFill>
                  <a:srgbClr val="262626"/>
                </a:solidFill>
              </a:rPr>
              <a:t>Un Plan Local de Propreté (PLP), c’est quoi?</a:t>
            </a:r>
            <a:endParaRPr lang="fr-BE" sz="3075" dirty="0">
              <a:solidFill>
                <a:srgbClr val="262626"/>
              </a:solidFill>
            </a:endParaRPr>
          </a:p>
        </p:txBody>
      </p:sp>
      <p:sp>
        <p:nvSpPr>
          <p:cNvPr id="3" name="Espace réservé du contenu 2">
            <a:extLst>
              <a:ext uri="{FF2B5EF4-FFF2-40B4-BE49-F238E27FC236}">
                <a16:creationId xmlns:a16="http://schemas.microsoft.com/office/drawing/2014/main" id="{59B59528-52F3-44DA-915F-12ED5E5B50FA}"/>
              </a:ext>
            </a:extLst>
          </p:cNvPr>
          <p:cNvSpPr>
            <a:spLocks noGrp="1"/>
          </p:cNvSpPr>
          <p:nvPr>
            <p:ph idx="1"/>
          </p:nvPr>
        </p:nvSpPr>
        <p:spPr>
          <a:xfrm>
            <a:off x="971551" y="2774949"/>
            <a:ext cx="4692650" cy="2489202"/>
          </a:xfrm>
        </p:spPr>
        <p:txBody>
          <a:bodyPr>
            <a:normAutofit fontScale="92500"/>
          </a:bodyPr>
          <a:lstStyle/>
          <a:p>
            <a:pPr algn="just" fontAlgn="base">
              <a:lnSpc>
                <a:spcPct val="90000"/>
              </a:lnSpc>
            </a:pPr>
            <a:r>
              <a:rPr lang="fr-FR" sz="1125" dirty="0">
                <a:solidFill>
                  <a:srgbClr val="262626"/>
                </a:solidFill>
                <a:latin typeface="Aller-Regular"/>
              </a:rPr>
              <a:t>C'est indéniable, la présence de déchets sauvages et de dépôts clandestins est une source majeure de désagrément; elle engendre également un sérieux sentiment d’insécurité. Partant de ce constat, on peut, sans hésiter, affirmer que </a:t>
            </a:r>
            <a:r>
              <a:rPr lang="fr-FR" sz="1125" dirty="0">
                <a:solidFill>
                  <a:srgbClr val="262626"/>
                </a:solidFill>
                <a:latin typeface="Aller-Bold"/>
              </a:rPr>
              <a:t>le maintien de la propreté de l'espace public est un défi majeur, qui nous concerne TOUS</a:t>
            </a:r>
            <a:r>
              <a:rPr lang="fr-FR" sz="1125" dirty="0">
                <a:solidFill>
                  <a:srgbClr val="262626"/>
                </a:solidFill>
                <a:latin typeface="Aller-Regular"/>
              </a:rPr>
              <a:t>.</a:t>
            </a:r>
          </a:p>
          <a:p>
            <a:pPr algn="just" fontAlgn="base">
              <a:lnSpc>
                <a:spcPct val="90000"/>
              </a:lnSpc>
            </a:pPr>
            <a:r>
              <a:rPr lang="fr-FR" sz="1125" dirty="0">
                <a:solidFill>
                  <a:srgbClr val="262626"/>
                </a:solidFill>
                <a:latin typeface="Aller-Regular"/>
              </a:rPr>
              <a:t>Afin d'y parvenir, de nombreuses actions voient le jour dans les 262 communes que compte la Wallonie. Cependant, celles-ci ne sont pas toujours à la hauteur des espérances. De surcroît, ces actions ne sont que très rarement évaluées et sont, dès lors, parfois réitérées sans certitude quant à leur efficacité. </a:t>
            </a:r>
          </a:p>
          <a:p>
            <a:pPr algn="just" fontAlgn="base">
              <a:lnSpc>
                <a:spcPct val="90000"/>
              </a:lnSpc>
            </a:pPr>
            <a:r>
              <a:rPr lang="fr-FR" sz="1125" b="1" dirty="0">
                <a:solidFill>
                  <a:srgbClr val="262626"/>
                </a:solidFill>
                <a:latin typeface="Aller-Regular"/>
              </a:rPr>
              <a:t>Valoriser l'expérience acquise mais sans forcément la dupliquer telle quelle car chaque commune est unique, tel est l'objectif du « Plan Local de Propreté ». </a:t>
            </a:r>
            <a:r>
              <a:rPr lang="fr-FR" sz="1125" b="1" dirty="0">
                <a:solidFill>
                  <a:srgbClr val="262626"/>
                </a:solidFill>
                <a:latin typeface="Aller-Bold"/>
              </a:rPr>
              <a:t>Créer une véritable stratégie de lutte contre la malpropreté publique propre à chaque commune concernée</a:t>
            </a:r>
            <a:r>
              <a:rPr lang="fr-FR" sz="1125" dirty="0">
                <a:solidFill>
                  <a:srgbClr val="262626"/>
                </a:solidFill>
                <a:latin typeface="Aller-Bold"/>
              </a:rPr>
              <a:t>.</a:t>
            </a:r>
            <a:endParaRPr lang="fr-FR" sz="1125" dirty="0">
              <a:solidFill>
                <a:srgbClr val="262626"/>
              </a:solidFill>
              <a:latin typeface="Aller-Regular"/>
            </a:endParaRPr>
          </a:p>
        </p:txBody>
      </p:sp>
      <p:pic>
        <p:nvPicPr>
          <p:cNvPr id="1026" name="Picture 2" descr="Établissons notre plan local de propreté ensemble ! — Commune de Quiévrain">
            <a:extLst>
              <a:ext uri="{FF2B5EF4-FFF2-40B4-BE49-F238E27FC236}">
                <a16:creationId xmlns:a16="http://schemas.microsoft.com/office/drawing/2014/main" id="{51295F48-35C8-471B-A856-E3CF5B7876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63770" y="3413492"/>
            <a:ext cx="2054796" cy="1078767"/>
          </a:xfrm>
          <a:prstGeom prst="rect">
            <a:avLst/>
          </a:prstGeom>
          <a:noFill/>
          <a:ln w="57150" cmpd="thickThin">
            <a:solidFill>
              <a:srgbClr val="7F7F7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545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7BCA4E-BF07-4D91-8214-3DC647ABB1D7}"/>
              </a:ext>
            </a:extLst>
          </p:cNvPr>
          <p:cNvSpPr>
            <a:spLocks noGrp="1"/>
          </p:cNvSpPr>
          <p:nvPr>
            <p:ph type="title"/>
          </p:nvPr>
        </p:nvSpPr>
        <p:spPr/>
        <p:txBody>
          <a:bodyPr>
            <a:normAutofit/>
          </a:bodyPr>
          <a:lstStyle/>
          <a:p>
            <a:r>
              <a:rPr lang="fr-FR" dirty="0"/>
              <a:t>Un Plan Local de Propreté (PLP), c’est quoi?</a:t>
            </a:r>
            <a:endParaRPr lang="fr-BE" dirty="0"/>
          </a:p>
        </p:txBody>
      </p:sp>
      <p:sp>
        <p:nvSpPr>
          <p:cNvPr id="3" name="Espace réservé du contenu 2">
            <a:extLst>
              <a:ext uri="{FF2B5EF4-FFF2-40B4-BE49-F238E27FC236}">
                <a16:creationId xmlns:a16="http://schemas.microsoft.com/office/drawing/2014/main" id="{59B59528-52F3-44DA-915F-12ED5E5B50FA}"/>
              </a:ext>
            </a:extLst>
          </p:cNvPr>
          <p:cNvSpPr>
            <a:spLocks noGrp="1"/>
          </p:cNvSpPr>
          <p:nvPr>
            <p:ph idx="1"/>
          </p:nvPr>
        </p:nvSpPr>
        <p:spPr/>
        <p:txBody>
          <a:bodyPr>
            <a:normAutofit fontScale="92500" lnSpcReduction="20000"/>
          </a:bodyPr>
          <a:lstStyle/>
          <a:p>
            <a:pPr marL="0" indent="0" algn="ctr" fontAlgn="base">
              <a:buNone/>
            </a:pPr>
            <a:r>
              <a:rPr lang="fr-FR" b="0" i="0" dirty="0">
                <a:solidFill>
                  <a:srgbClr val="FFB000"/>
                </a:solidFill>
                <a:effectLst/>
                <a:latin typeface="Aller-Bold"/>
              </a:rPr>
              <a:t>Le Plan Local de Propreté, en pratique</a:t>
            </a:r>
          </a:p>
          <a:p>
            <a:pPr algn="just" fontAlgn="base"/>
            <a:r>
              <a:rPr lang="fr-FR" b="0" i="0" dirty="0">
                <a:solidFill>
                  <a:srgbClr val="3A3E37"/>
                </a:solidFill>
                <a:effectLst/>
                <a:latin typeface="Aller-Bold"/>
              </a:rPr>
              <a:t>Un Plan Local de Propreté </a:t>
            </a:r>
            <a:r>
              <a:rPr lang="fr-FR" b="1" i="0" dirty="0">
                <a:solidFill>
                  <a:srgbClr val="3A3E37"/>
                </a:solidFill>
                <a:effectLst/>
                <a:latin typeface="Aller-Bold"/>
              </a:rPr>
              <a:t>est un ensemble d’actions coordonnées visant à réduire la présence de déchets sauvages et de dépôts clandestins sur le territoire.</a:t>
            </a:r>
            <a:endParaRPr lang="fr-FR" b="1" i="0" dirty="0">
              <a:solidFill>
                <a:srgbClr val="3A3E37"/>
              </a:solidFill>
              <a:effectLst/>
              <a:latin typeface="Aller-Regular"/>
            </a:endParaRPr>
          </a:p>
          <a:p>
            <a:pPr algn="just" fontAlgn="base"/>
            <a:r>
              <a:rPr lang="fr-FR" b="1" dirty="0">
                <a:solidFill>
                  <a:srgbClr val="3A3E37"/>
                </a:solidFill>
                <a:effectLst/>
                <a:latin typeface="Aller-Regular"/>
              </a:rPr>
              <a:t>Il est fondé sur un état des lieux </a:t>
            </a:r>
            <a:r>
              <a:rPr lang="fr-FR" b="0" i="0" dirty="0">
                <a:solidFill>
                  <a:srgbClr val="3A3E37"/>
                </a:solidFill>
                <a:effectLst/>
                <a:latin typeface="Aller-Regular"/>
              </a:rPr>
              <a:t>(quantitatif et qualitatif) et combine plusieurs types d’actions, de manière équilibrée : actions de sensibilisation, de nettoyage et de répression, amélioration des infrastructures de propreté et meilleure gestion de l’espace public.</a:t>
            </a:r>
          </a:p>
          <a:p>
            <a:pPr algn="just" fontAlgn="base"/>
            <a:r>
              <a:rPr lang="fr-FR" b="0" i="0" dirty="0">
                <a:solidFill>
                  <a:srgbClr val="3A3E37"/>
                </a:solidFill>
                <a:effectLst/>
                <a:latin typeface="Aller-Regular"/>
              </a:rPr>
              <a:t>Pour réussir et produire les résultats espérés, l’élaboration d’un Plan Local de Propreté doit nécessairement </a:t>
            </a:r>
            <a:r>
              <a:rPr lang="fr-FR" b="1" i="0" dirty="0">
                <a:solidFill>
                  <a:srgbClr val="3A3E37"/>
                </a:solidFill>
                <a:effectLst/>
                <a:latin typeface="Aller-Regular"/>
              </a:rPr>
              <a:t>être le fruit d’</a:t>
            </a:r>
            <a:r>
              <a:rPr lang="fr-FR" b="1" i="0" dirty="0">
                <a:solidFill>
                  <a:srgbClr val="3A3E37"/>
                </a:solidFill>
                <a:effectLst/>
                <a:latin typeface="Aller-Bold"/>
              </a:rPr>
              <a:t>une démarche collective impliquant toutes les parties prenantes concernées par la problématique</a:t>
            </a:r>
            <a:r>
              <a:rPr lang="fr-FR" b="1" i="0" dirty="0">
                <a:solidFill>
                  <a:srgbClr val="3A3E37"/>
                </a:solidFill>
                <a:effectLst/>
                <a:latin typeface="Aller-Regular"/>
              </a:rPr>
              <a:t> (services communaux, écoles, associations, commerces et citoyens).</a:t>
            </a:r>
          </a:p>
        </p:txBody>
      </p:sp>
    </p:spTree>
    <p:extLst>
      <p:ext uri="{BB962C8B-B14F-4D97-AF65-F5344CB8AC3E}">
        <p14:creationId xmlns:p14="http://schemas.microsoft.com/office/powerpoint/2010/main" val="2286819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80116-9B85-4757-A356-CC5C798D9BB9}"/>
              </a:ext>
            </a:extLst>
          </p:cNvPr>
          <p:cNvSpPr>
            <a:spLocks noGrp="1"/>
          </p:cNvSpPr>
          <p:nvPr>
            <p:ph type="title"/>
          </p:nvPr>
        </p:nvSpPr>
        <p:spPr/>
        <p:txBody>
          <a:bodyPr/>
          <a:lstStyle/>
          <a:p>
            <a:r>
              <a:rPr lang="fr-FR" dirty="0"/>
              <a:t>Comité de pilotage « propreté »</a:t>
            </a:r>
            <a:endParaRPr lang="fr-BE" dirty="0"/>
          </a:p>
        </p:txBody>
      </p:sp>
      <p:sp>
        <p:nvSpPr>
          <p:cNvPr id="3" name="Espace réservé du contenu 2">
            <a:extLst>
              <a:ext uri="{FF2B5EF4-FFF2-40B4-BE49-F238E27FC236}">
                <a16:creationId xmlns:a16="http://schemas.microsoft.com/office/drawing/2014/main" id="{9D7AC37E-B02F-466C-A9A8-D7074BD9CC10}"/>
              </a:ext>
            </a:extLst>
          </p:cNvPr>
          <p:cNvSpPr>
            <a:spLocks noGrp="1"/>
          </p:cNvSpPr>
          <p:nvPr>
            <p:ph idx="1"/>
          </p:nvPr>
        </p:nvSpPr>
        <p:spPr/>
        <p:txBody>
          <a:bodyPr>
            <a:normAutofit/>
          </a:bodyPr>
          <a:lstStyle/>
          <a:p>
            <a:r>
              <a:rPr lang="fr-FR" sz="1500" b="1" dirty="0">
                <a:solidFill>
                  <a:srgbClr val="3A3E37"/>
                </a:solidFill>
                <a:latin typeface="Aller-Regular"/>
              </a:rPr>
              <a:t>Comité de pilotage du PLP =</a:t>
            </a:r>
          </a:p>
          <a:p>
            <a:pPr lvl="1"/>
            <a:r>
              <a:rPr lang="fr-FR" dirty="0">
                <a:solidFill>
                  <a:srgbClr val="3A3E37"/>
                </a:solidFill>
                <a:latin typeface="Aller-Regular"/>
              </a:rPr>
              <a:t>Citoyens du GT propreté (vous)</a:t>
            </a:r>
          </a:p>
          <a:p>
            <a:pPr lvl="1"/>
            <a:r>
              <a:rPr lang="fr-FR" dirty="0">
                <a:solidFill>
                  <a:srgbClr val="3A3E37"/>
                </a:solidFill>
                <a:latin typeface="Aller-Regular"/>
              </a:rPr>
              <a:t>Échevine en charge</a:t>
            </a:r>
          </a:p>
          <a:p>
            <a:pPr lvl="1"/>
            <a:r>
              <a:rPr lang="fr-FR" dirty="0">
                <a:solidFill>
                  <a:srgbClr val="3A3E37"/>
                </a:solidFill>
                <a:latin typeface="Aller-Regular"/>
              </a:rPr>
              <a:t>Services communaux en charge du PLP (gestionnaire du projet, agent </a:t>
            </a:r>
            <a:r>
              <a:rPr lang="fr-FR" dirty="0" err="1">
                <a:solidFill>
                  <a:srgbClr val="3A3E37"/>
                </a:solidFill>
                <a:latin typeface="Aller-Regular"/>
              </a:rPr>
              <a:t>constatateur</a:t>
            </a:r>
            <a:r>
              <a:rPr lang="fr-FR" dirty="0">
                <a:solidFill>
                  <a:srgbClr val="3A3E37"/>
                </a:solidFill>
                <a:latin typeface="Aller-Regular"/>
              </a:rPr>
              <a:t>, police, directrice générale,…)</a:t>
            </a:r>
          </a:p>
          <a:p>
            <a:r>
              <a:rPr lang="fr-FR" sz="1500" b="1" dirty="0">
                <a:solidFill>
                  <a:srgbClr val="3A3E37"/>
                </a:solidFill>
                <a:latin typeface="Aller-Regular"/>
              </a:rPr>
              <a:t>Rôles</a:t>
            </a:r>
          </a:p>
          <a:p>
            <a:pPr lvl="1"/>
            <a:r>
              <a:rPr lang="fr-FR" dirty="0">
                <a:solidFill>
                  <a:srgbClr val="3A3E37"/>
                </a:solidFill>
                <a:latin typeface="Aller-Regular"/>
              </a:rPr>
              <a:t>Assurer le bon déroulement du projet, apporter leur vision de la propreté et leur expérience de terrain. </a:t>
            </a:r>
          </a:p>
          <a:p>
            <a:pPr lvl="1"/>
            <a:r>
              <a:rPr lang="fr-FR" dirty="0">
                <a:solidFill>
                  <a:srgbClr val="3A3E37"/>
                </a:solidFill>
                <a:latin typeface="Aller-Regular"/>
              </a:rPr>
              <a:t>Prise de recul sur l’état d’avancement du PLP (phase de mise en œuvre)  </a:t>
            </a:r>
          </a:p>
        </p:txBody>
      </p:sp>
    </p:spTree>
    <p:extLst>
      <p:ext uri="{BB962C8B-B14F-4D97-AF65-F5344CB8AC3E}">
        <p14:creationId xmlns:p14="http://schemas.microsoft.com/office/powerpoint/2010/main" val="868203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CA2BE6-D151-4EFB-AEFD-BECABBCDA336}"/>
              </a:ext>
            </a:extLst>
          </p:cNvPr>
          <p:cNvSpPr/>
          <p:nvPr/>
        </p:nvSpPr>
        <p:spPr>
          <a:xfrm>
            <a:off x="755576" y="414709"/>
            <a:ext cx="7272808" cy="646331"/>
          </a:xfrm>
          <a:prstGeom prst="rect">
            <a:avLst/>
          </a:prstGeom>
        </p:spPr>
        <p:txBody>
          <a:bodyPr wrap="square">
            <a:spAutoFit/>
          </a:bodyPr>
          <a:lstStyle/>
          <a:p>
            <a:pPr lvl="0"/>
            <a:r>
              <a:rPr lang="fr-BE" sz="3600" b="1" dirty="0">
                <a:solidFill>
                  <a:schemeClr val="accent2"/>
                </a:solidFill>
                <a:latin typeface="+mj-lt"/>
                <a:ea typeface="+mj-ea"/>
                <a:cs typeface="+mj-cs"/>
              </a:rPr>
              <a:t>1</a:t>
            </a:r>
            <a:r>
              <a:rPr lang="fr-BE" sz="3600" b="1" dirty="0">
                <a:solidFill>
                  <a:schemeClr val="accent2"/>
                </a:solidFill>
                <a:latin typeface="+mj-lt"/>
                <a:ea typeface="+mj-ea"/>
                <a:cs typeface="+mj-cs"/>
              </a:rPr>
              <a:t>.  Clic4 </a:t>
            </a:r>
            <a:r>
              <a:rPr lang="fr-BE" sz="3600" b="1" dirty="0" err="1">
                <a:solidFill>
                  <a:schemeClr val="accent2"/>
                </a:solidFill>
                <a:latin typeface="+mj-lt"/>
                <a:ea typeface="+mj-ea"/>
                <a:cs typeface="+mj-cs"/>
              </a:rPr>
              <a:t>Wapp</a:t>
            </a:r>
            <a:r>
              <a:rPr lang="fr-BE" sz="3600" b="1" dirty="0">
                <a:solidFill>
                  <a:schemeClr val="accent2"/>
                </a:solidFill>
                <a:latin typeface="+mj-lt"/>
                <a:ea typeface="+mj-ea"/>
                <a:cs typeface="+mj-cs"/>
              </a:rPr>
              <a:t> </a:t>
            </a:r>
          </a:p>
        </p:txBody>
      </p:sp>
      <p:sp>
        <p:nvSpPr>
          <p:cNvPr id="3" name="Rectangle 2"/>
          <p:cNvSpPr/>
          <p:nvPr/>
        </p:nvSpPr>
        <p:spPr>
          <a:xfrm>
            <a:off x="776168" y="1375230"/>
            <a:ext cx="6335452" cy="954107"/>
          </a:xfrm>
          <a:prstGeom prst="rect">
            <a:avLst/>
          </a:prstGeom>
        </p:spPr>
        <p:txBody>
          <a:bodyPr wrap="square">
            <a:spAutoFit/>
          </a:bodyPr>
          <a:lstStyle/>
          <a:p>
            <a:pPr lvl="0"/>
            <a:r>
              <a:rPr lang="fr-BE" sz="2800" dirty="0"/>
              <a:t>Affectation de la « prime » de 500€ - quel achat/projet/action </a:t>
            </a:r>
            <a:r>
              <a:rPr lang="fr-BE" sz="2800" dirty="0"/>
              <a:t>?</a:t>
            </a:r>
            <a:endParaRPr lang="fr-BE" sz="2800" dirty="0"/>
          </a:p>
        </p:txBody>
      </p:sp>
      <p:pic>
        <p:nvPicPr>
          <p:cNvPr id="8" name="Image 7"/>
          <p:cNvPicPr>
            <a:picLocks noChangeAspect="1"/>
          </p:cNvPicPr>
          <p:nvPr/>
        </p:nvPicPr>
        <p:blipFill rotWithShape="1">
          <a:blip r:embed="rId3"/>
          <a:srcRect r="84151"/>
          <a:stretch/>
        </p:blipFill>
        <p:spPr>
          <a:xfrm>
            <a:off x="1939419" y="4291311"/>
            <a:ext cx="1152129" cy="2566689"/>
          </a:xfrm>
          <a:prstGeom prst="rect">
            <a:avLst/>
          </a:prstGeom>
        </p:spPr>
      </p:pic>
      <p:pic>
        <p:nvPicPr>
          <p:cNvPr id="9" name="Image 8"/>
          <p:cNvPicPr>
            <a:picLocks noChangeAspect="1"/>
          </p:cNvPicPr>
          <p:nvPr/>
        </p:nvPicPr>
        <p:blipFill rotWithShape="1">
          <a:blip r:embed="rId4"/>
          <a:srcRect r="82572"/>
          <a:stretch/>
        </p:blipFill>
        <p:spPr>
          <a:xfrm>
            <a:off x="7007312" y="1751560"/>
            <a:ext cx="2458184" cy="5079501"/>
          </a:xfrm>
          <a:prstGeom prst="rect">
            <a:avLst/>
          </a:prstGeom>
        </p:spPr>
      </p:pic>
      <p:pic>
        <p:nvPicPr>
          <p:cNvPr id="10" name="Image 9"/>
          <p:cNvPicPr>
            <a:picLocks noChangeAspect="1"/>
          </p:cNvPicPr>
          <p:nvPr/>
        </p:nvPicPr>
        <p:blipFill rotWithShape="1">
          <a:blip r:embed="rId5"/>
          <a:srcRect l="83673" b="80627"/>
          <a:stretch/>
        </p:blipFill>
        <p:spPr>
          <a:xfrm>
            <a:off x="5415921" y="2636913"/>
            <a:ext cx="1295476" cy="517200"/>
          </a:xfrm>
          <a:prstGeom prst="rect">
            <a:avLst/>
          </a:prstGeom>
        </p:spPr>
      </p:pic>
      <p:pic>
        <p:nvPicPr>
          <p:cNvPr id="12" name="Image 11"/>
          <p:cNvPicPr>
            <a:picLocks noChangeAspect="1"/>
          </p:cNvPicPr>
          <p:nvPr/>
        </p:nvPicPr>
        <p:blipFill rotWithShape="1">
          <a:blip r:embed="rId5"/>
          <a:srcRect r="73375"/>
          <a:stretch/>
        </p:blipFill>
        <p:spPr>
          <a:xfrm>
            <a:off x="3497127" y="2443735"/>
            <a:ext cx="1918794" cy="2424952"/>
          </a:xfrm>
          <a:prstGeom prst="rect">
            <a:avLst/>
          </a:prstGeom>
        </p:spPr>
      </p:pic>
      <p:pic>
        <p:nvPicPr>
          <p:cNvPr id="13" name="Image 12"/>
          <p:cNvPicPr>
            <a:picLocks noChangeAspect="1"/>
          </p:cNvPicPr>
          <p:nvPr/>
        </p:nvPicPr>
        <p:blipFill rotWithShape="1">
          <a:blip r:embed="rId6"/>
          <a:srcRect l="83818" b="82396"/>
          <a:stretch/>
        </p:blipFill>
        <p:spPr>
          <a:xfrm>
            <a:off x="1979711" y="2636912"/>
            <a:ext cx="1387895" cy="491868"/>
          </a:xfrm>
          <a:prstGeom prst="rect">
            <a:avLst/>
          </a:prstGeom>
        </p:spPr>
      </p:pic>
      <p:pic>
        <p:nvPicPr>
          <p:cNvPr id="15" name="Image 14"/>
          <p:cNvPicPr>
            <a:picLocks noChangeAspect="1"/>
          </p:cNvPicPr>
          <p:nvPr/>
        </p:nvPicPr>
        <p:blipFill rotWithShape="1">
          <a:blip r:embed="rId6"/>
          <a:srcRect r="69742"/>
          <a:stretch/>
        </p:blipFill>
        <p:spPr>
          <a:xfrm>
            <a:off x="144344" y="2729492"/>
            <a:ext cx="1835368" cy="1976047"/>
          </a:xfrm>
          <a:prstGeom prst="rect">
            <a:avLst/>
          </a:prstGeom>
        </p:spPr>
      </p:pic>
      <p:pic>
        <p:nvPicPr>
          <p:cNvPr id="6" name="Image 5"/>
          <p:cNvPicPr>
            <a:picLocks noChangeAspect="1"/>
          </p:cNvPicPr>
          <p:nvPr/>
        </p:nvPicPr>
        <p:blipFill rotWithShape="1">
          <a:blip r:embed="rId3"/>
          <a:srcRect l="81305" b="82302"/>
          <a:stretch/>
        </p:blipFill>
        <p:spPr>
          <a:xfrm>
            <a:off x="2860697" y="4618627"/>
            <a:ext cx="1496284" cy="500119"/>
          </a:xfrm>
          <a:prstGeom prst="rect">
            <a:avLst/>
          </a:prstGeom>
        </p:spPr>
      </p:pic>
      <p:pic>
        <p:nvPicPr>
          <p:cNvPr id="14" name="Image 13"/>
          <p:cNvPicPr>
            <a:picLocks noChangeAspect="1"/>
          </p:cNvPicPr>
          <p:nvPr/>
        </p:nvPicPr>
        <p:blipFill rotWithShape="1">
          <a:blip r:embed="rId4"/>
          <a:srcRect l="81817" b="82875"/>
          <a:stretch/>
        </p:blipFill>
        <p:spPr>
          <a:xfrm>
            <a:off x="6063659" y="4582755"/>
            <a:ext cx="1506140" cy="510823"/>
          </a:xfrm>
          <a:prstGeom prst="rect">
            <a:avLst/>
          </a:prstGeom>
        </p:spPr>
      </p:pic>
    </p:spTree>
    <p:extLst>
      <p:ext uri="{BB962C8B-B14F-4D97-AF65-F5344CB8AC3E}">
        <p14:creationId xmlns:p14="http://schemas.microsoft.com/office/powerpoint/2010/main" val="14936677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80116-9B85-4757-A356-CC5C798D9BB9}"/>
              </a:ext>
            </a:extLst>
          </p:cNvPr>
          <p:cNvSpPr>
            <a:spLocks noGrp="1"/>
          </p:cNvSpPr>
          <p:nvPr>
            <p:ph type="title"/>
          </p:nvPr>
        </p:nvSpPr>
        <p:spPr/>
        <p:txBody>
          <a:bodyPr>
            <a:noAutofit/>
          </a:bodyPr>
          <a:lstStyle/>
          <a:p>
            <a:r>
              <a:rPr lang="fr-FR" sz="2700" dirty="0">
                <a:latin typeface="Aller-Regular"/>
              </a:rPr>
              <a:t>Be </a:t>
            </a:r>
            <a:r>
              <a:rPr lang="fr-FR" sz="2700" dirty="0" err="1">
                <a:latin typeface="Aller-Regular"/>
              </a:rPr>
              <a:t>Wapp</a:t>
            </a:r>
            <a:r>
              <a:rPr lang="fr-FR" sz="2700" dirty="0">
                <a:latin typeface="Aller-Regular"/>
              </a:rPr>
              <a:t> et Clic 4 </a:t>
            </a:r>
            <a:r>
              <a:rPr lang="fr-FR" sz="2700" dirty="0" err="1">
                <a:latin typeface="Aller-Regular"/>
              </a:rPr>
              <a:t>Wapp</a:t>
            </a:r>
            <a:r>
              <a:rPr lang="fr-FR" sz="2700" dirty="0">
                <a:latin typeface="Aller-Regular"/>
              </a:rPr>
              <a:t>: méthode et tronçons</a:t>
            </a:r>
            <a:endParaRPr lang="fr-BE" sz="2700" dirty="0">
              <a:latin typeface="Aller-Regular"/>
            </a:endParaRPr>
          </a:p>
        </p:txBody>
      </p:sp>
      <p:sp>
        <p:nvSpPr>
          <p:cNvPr id="3" name="Espace réservé du contenu 2">
            <a:extLst>
              <a:ext uri="{FF2B5EF4-FFF2-40B4-BE49-F238E27FC236}">
                <a16:creationId xmlns:a16="http://schemas.microsoft.com/office/drawing/2014/main" id="{9D7AC37E-B02F-466C-A9A8-D7074BD9CC10}"/>
              </a:ext>
            </a:extLst>
          </p:cNvPr>
          <p:cNvSpPr>
            <a:spLocks noGrp="1"/>
          </p:cNvSpPr>
          <p:nvPr>
            <p:ph idx="1"/>
          </p:nvPr>
        </p:nvSpPr>
        <p:spPr>
          <a:xfrm>
            <a:off x="971551" y="2726296"/>
            <a:ext cx="7200897" cy="2537855"/>
          </a:xfrm>
        </p:spPr>
        <p:txBody>
          <a:bodyPr>
            <a:normAutofit fontScale="92500" lnSpcReduction="10000"/>
          </a:bodyPr>
          <a:lstStyle/>
          <a:p>
            <a:r>
              <a:rPr lang="fr-FR" sz="1200" b="1" dirty="0">
                <a:solidFill>
                  <a:srgbClr val="000000"/>
                </a:solidFill>
                <a:latin typeface="Aller-Regular"/>
              </a:rPr>
              <a:t>Où ? </a:t>
            </a:r>
            <a:r>
              <a:rPr lang="fr-FR" sz="1200" b="1" dirty="0">
                <a:solidFill>
                  <a:schemeClr val="accent4"/>
                </a:solidFill>
                <a:latin typeface="Aller-Regular"/>
              </a:rPr>
              <a:t>12 tronçons obligatoires de 200 m répartis dans 8 types de lieux obligatoires </a:t>
            </a:r>
          </a:p>
          <a:p>
            <a:pPr lvl="1">
              <a:buFont typeface="Wingdings" panose="05000000000000000000" pitchFamily="2" charset="2"/>
              <a:buChar char="ü"/>
            </a:pPr>
            <a:r>
              <a:rPr lang="fr-FR" sz="1200" b="1" dirty="0">
                <a:solidFill>
                  <a:srgbClr val="000000"/>
                </a:solidFill>
                <a:latin typeface="Aller-Regular"/>
              </a:rPr>
              <a:t>Alentours écoles </a:t>
            </a:r>
            <a:r>
              <a:rPr lang="fr-FR" sz="1200" dirty="0">
                <a:solidFill>
                  <a:srgbClr val="000000"/>
                </a:solidFill>
                <a:latin typeface="Aller-Regular"/>
              </a:rPr>
              <a:t>: 1 tronçon minimum,</a:t>
            </a:r>
          </a:p>
          <a:p>
            <a:pPr lvl="1">
              <a:buFont typeface="Wingdings" panose="05000000000000000000" pitchFamily="2" charset="2"/>
              <a:buChar char="ü"/>
            </a:pPr>
            <a:r>
              <a:rPr lang="fr-FR" sz="1200" b="1" dirty="0">
                <a:solidFill>
                  <a:srgbClr val="000000"/>
                </a:solidFill>
                <a:latin typeface="Aller-Regular"/>
              </a:rPr>
              <a:t>Arrêts de transports en commun</a:t>
            </a:r>
            <a:r>
              <a:rPr lang="fr-FR" sz="1200" dirty="0">
                <a:solidFill>
                  <a:srgbClr val="000000"/>
                </a:solidFill>
                <a:latin typeface="Aller-Regular"/>
              </a:rPr>
              <a:t>: 1 tronçon minimum</a:t>
            </a:r>
          </a:p>
          <a:p>
            <a:pPr lvl="1">
              <a:buFont typeface="Wingdings" panose="05000000000000000000" pitchFamily="2" charset="2"/>
              <a:buChar char="ü"/>
            </a:pPr>
            <a:r>
              <a:rPr lang="fr-FR" sz="1200" b="1" dirty="0">
                <a:solidFill>
                  <a:srgbClr val="000000"/>
                </a:solidFill>
                <a:latin typeface="Aller-Regular"/>
              </a:rPr>
              <a:t>Quartiers commerçants</a:t>
            </a:r>
            <a:r>
              <a:rPr lang="fr-FR" sz="1200" dirty="0">
                <a:solidFill>
                  <a:srgbClr val="000000"/>
                </a:solidFill>
                <a:latin typeface="Aller-Regular"/>
              </a:rPr>
              <a:t>: 2 tronçons minimum</a:t>
            </a:r>
          </a:p>
          <a:p>
            <a:pPr lvl="1">
              <a:buFont typeface="Wingdings" panose="05000000000000000000" pitchFamily="2" charset="2"/>
              <a:buChar char="ü"/>
            </a:pPr>
            <a:r>
              <a:rPr lang="fr-FR" sz="1200" b="1" dirty="0">
                <a:solidFill>
                  <a:srgbClr val="000000"/>
                </a:solidFill>
                <a:latin typeface="Aller-Regular"/>
              </a:rPr>
              <a:t>Centres villes/centres de villages</a:t>
            </a:r>
            <a:r>
              <a:rPr lang="fr-FR" sz="1200" dirty="0">
                <a:solidFill>
                  <a:srgbClr val="000000"/>
                </a:solidFill>
                <a:latin typeface="Aller-Regular"/>
              </a:rPr>
              <a:t>: 2 tronçons minimum</a:t>
            </a:r>
          </a:p>
          <a:p>
            <a:pPr lvl="1">
              <a:buFont typeface="Wingdings" panose="05000000000000000000" pitchFamily="2" charset="2"/>
              <a:buChar char="ü"/>
            </a:pPr>
            <a:r>
              <a:rPr lang="fr-FR" sz="1200" b="1" dirty="0">
                <a:solidFill>
                  <a:srgbClr val="000000"/>
                </a:solidFill>
                <a:latin typeface="Aller-Regular"/>
              </a:rPr>
              <a:t>Stations-services et aires de parking</a:t>
            </a:r>
            <a:r>
              <a:rPr lang="fr-FR" sz="1200" dirty="0">
                <a:solidFill>
                  <a:srgbClr val="000000"/>
                </a:solidFill>
                <a:latin typeface="Aller-Regular"/>
              </a:rPr>
              <a:t>: 1 tronçon minimum</a:t>
            </a:r>
          </a:p>
          <a:p>
            <a:pPr lvl="1">
              <a:buFont typeface="Wingdings" panose="05000000000000000000" pitchFamily="2" charset="2"/>
              <a:buChar char="ü"/>
            </a:pPr>
            <a:r>
              <a:rPr lang="fr-FR" sz="1200" b="1" dirty="0">
                <a:solidFill>
                  <a:srgbClr val="000000"/>
                </a:solidFill>
                <a:latin typeface="Aller-Regular"/>
              </a:rPr>
              <a:t>Bords de route</a:t>
            </a:r>
            <a:r>
              <a:rPr lang="fr-FR" sz="1200" dirty="0">
                <a:solidFill>
                  <a:srgbClr val="000000"/>
                </a:solidFill>
                <a:latin typeface="Aller-Regular"/>
              </a:rPr>
              <a:t>: 1 tronçon minimum</a:t>
            </a:r>
          </a:p>
          <a:p>
            <a:pPr lvl="1">
              <a:buFont typeface="Wingdings" panose="05000000000000000000" pitchFamily="2" charset="2"/>
              <a:buChar char="ü"/>
            </a:pPr>
            <a:r>
              <a:rPr lang="fr-FR" sz="1200" b="1" dirty="0">
                <a:solidFill>
                  <a:srgbClr val="000000"/>
                </a:solidFill>
                <a:latin typeface="Aller-Regular"/>
              </a:rPr>
              <a:t>Espaces naturels fréquentés/parcs</a:t>
            </a:r>
            <a:r>
              <a:rPr lang="fr-FR" sz="1200" dirty="0">
                <a:solidFill>
                  <a:srgbClr val="000000"/>
                </a:solidFill>
                <a:latin typeface="Aller-Regular"/>
              </a:rPr>
              <a:t>: 2 tronçons minimum</a:t>
            </a:r>
          </a:p>
          <a:p>
            <a:pPr lvl="1">
              <a:buFont typeface="Wingdings" panose="05000000000000000000" pitchFamily="2" charset="2"/>
              <a:buChar char="ü"/>
            </a:pPr>
            <a:r>
              <a:rPr lang="fr-FR" sz="1200" b="1" dirty="0">
                <a:solidFill>
                  <a:srgbClr val="000000"/>
                </a:solidFill>
                <a:latin typeface="Aller-Regular"/>
              </a:rPr>
              <a:t>Quartier résidentiel</a:t>
            </a:r>
            <a:r>
              <a:rPr lang="fr-FR" sz="1200" dirty="0">
                <a:solidFill>
                  <a:srgbClr val="000000"/>
                </a:solidFill>
                <a:latin typeface="Aller-Regular"/>
              </a:rPr>
              <a:t>: 2 tronçons minimum</a:t>
            </a:r>
            <a:endParaRPr lang="fr-FR" sz="788" dirty="0">
              <a:solidFill>
                <a:srgbClr val="000000"/>
              </a:solidFill>
              <a:latin typeface="Aller-Regular"/>
            </a:endParaRPr>
          </a:p>
        </p:txBody>
      </p:sp>
    </p:spTree>
    <p:extLst>
      <p:ext uri="{BB962C8B-B14F-4D97-AF65-F5344CB8AC3E}">
        <p14:creationId xmlns:p14="http://schemas.microsoft.com/office/powerpoint/2010/main" val="579424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80116-9B85-4757-A356-CC5C798D9BB9}"/>
              </a:ext>
            </a:extLst>
          </p:cNvPr>
          <p:cNvSpPr>
            <a:spLocks noGrp="1"/>
          </p:cNvSpPr>
          <p:nvPr>
            <p:ph type="title"/>
          </p:nvPr>
        </p:nvSpPr>
        <p:spPr/>
        <p:txBody>
          <a:bodyPr>
            <a:noAutofit/>
          </a:bodyPr>
          <a:lstStyle/>
          <a:p>
            <a:r>
              <a:rPr lang="fr-FR" sz="2700" dirty="0">
                <a:latin typeface="Aller-Regular"/>
              </a:rPr>
              <a:t>Be </a:t>
            </a:r>
            <a:r>
              <a:rPr lang="fr-FR" sz="2700" dirty="0" err="1">
                <a:latin typeface="Aller-Regular"/>
              </a:rPr>
              <a:t>Wapp</a:t>
            </a:r>
            <a:r>
              <a:rPr lang="fr-FR" sz="2700" dirty="0">
                <a:latin typeface="Aller-Regular"/>
              </a:rPr>
              <a:t> et Clic 4 </a:t>
            </a:r>
            <a:r>
              <a:rPr lang="fr-FR" sz="2700" dirty="0" err="1">
                <a:latin typeface="Aller-Regular"/>
              </a:rPr>
              <a:t>Wapp</a:t>
            </a:r>
            <a:r>
              <a:rPr lang="fr-FR" sz="2700" dirty="0">
                <a:latin typeface="Aller-Regular"/>
              </a:rPr>
              <a:t>: méthode et tronçons</a:t>
            </a:r>
            <a:endParaRPr lang="fr-BE" sz="2700" dirty="0">
              <a:latin typeface="Aller-Regular"/>
            </a:endParaRPr>
          </a:p>
        </p:txBody>
      </p:sp>
      <p:sp>
        <p:nvSpPr>
          <p:cNvPr id="3" name="Espace réservé du contenu 2">
            <a:extLst>
              <a:ext uri="{FF2B5EF4-FFF2-40B4-BE49-F238E27FC236}">
                <a16:creationId xmlns:a16="http://schemas.microsoft.com/office/drawing/2014/main" id="{9D7AC37E-B02F-466C-A9A8-D7074BD9CC10}"/>
              </a:ext>
            </a:extLst>
          </p:cNvPr>
          <p:cNvSpPr>
            <a:spLocks noGrp="1"/>
          </p:cNvSpPr>
          <p:nvPr>
            <p:ph idx="1"/>
          </p:nvPr>
        </p:nvSpPr>
        <p:spPr>
          <a:xfrm>
            <a:off x="971551" y="2726296"/>
            <a:ext cx="7200897" cy="2537855"/>
          </a:xfrm>
        </p:spPr>
        <p:txBody>
          <a:bodyPr>
            <a:normAutofit/>
          </a:bodyPr>
          <a:lstStyle/>
          <a:p>
            <a:r>
              <a:rPr lang="fr-FR" b="0" i="0" u="none" strike="noStrike" baseline="0" dirty="0">
                <a:solidFill>
                  <a:srgbClr val="000000"/>
                </a:solidFill>
                <a:latin typeface="Aller-Regular"/>
              </a:rPr>
              <a:t>Quand ? </a:t>
            </a:r>
          </a:p>
          <a:p>
            <a:pPr lvl="1"/>
            <a:r>
              <a:rPr lang="fr-FR" sz="1350" b="1" dirty="0">
                <a:solidFill>
                  <a:schemeClr val="accent4"/>
                </a:solidFill>
                <a:latin typeface="Aller-Regular"/>
              </a:rPr>
              <a:t>4 fois par an (février, mai, août, novembre)</a:t>
            </a:r>
          </a:p>
          <a:p>
            <a:r>
              <a:rPr lang="fr-BE" b="0" i="0" u="none" strike="noStrike" baseline="0" dirty="0">
                <a:solidFill>
                  <a:srgbClr val="000000"/>
                </a:solidFill>
                <a:latin typeface="Aller-Regular"/>
              </a:rPr>
              <a:t>Comment ?</a:t>
            </a:r>
          </a:p>
          <a:p>
            <a:pPr lvl="1"/>
            <a:r>
              <a:rPr lang="fr-FR" sz="1350" b="1" dirty="0">
                <a:solidFill>
                  <a:schemeClr val="accent4"/>
                </a:solidFill>
                <a:latin typeface="Aller-Regular"/>
              </a:rPr>
              <a:t>parcours du tronçon à allure de marche normale</a:t>
            </a:r>
          </a:p>
          <a:p>
            <a:pPr lvl="1"/>
            <a:r>
              <a:rPr lang="fr-FR" sz="1350" b="1" dirty="0">
                <a:solidFill>
                  <a:schemeClr val="accent4"/>
                </a:solidFill>
                <a:latin typeface="Aller-Regular"/>
              </a:rPr>
              <a:t>comptage des déchets sauvages à l’aller&amp; comptage des autres nuisances au retour</a:t>
            </a:r>
          </a:p>
          <a:p>
            <a:pPr lvl="1"/>
            <a:r>
              <a:rPr lang="fr-FR" sz="1350" b="1" dirty="0">
                <a:solidFill>
                  <a:schemeClr val="accent4"/>
                </a:solidFill>
                <a:latin typeface="Aller-Regular"/>
              </a:rPr>
              <a:t>envoi des comptages à la Région wallonne via l’application en ligne</a:t>
            </a:r>
          </a:p>
        </p:txBody>
      </p:sp>
    </p:spTree>
    <p:extLst>
      <p:ext uri="{BB962C8B-B14F-4D97-AF65-F5344CB8AC3E}">
        <p14:creationId xmlns:p14="http://schemas.microsoft.com/office/powerpoint/2010/main" val="2841684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880116-9B85-4757-A356-CC5C798D9BB9}"/>
              </a:ext>
            </a:extLst>
          </p:cNvPr>
          <p:cNvSpPr>
            <a:spLocks noGrp="1"/>
          </p:cNvSpPr>
          <p:nvPr>
            <p:ph type="title"/>
          </p:nvPr>
        </p:nvSpPr>
        <p:spPr>
          <a:xfrm>
            <a:off x="971552" y="1593849"/>
            <a:ext cx="2745042" cy="994030"/>
          </a:xfrm>
        </p:spPr>
        <p:txBody>
          <a:bodyPr anchor="b">
            <a:normAutofit/>
          </a:bodyPr>
          <a:lstStyle/>
          <a:p>
            <a:pPr>
              <a:lnSpc>
                <a:spcPct val="90000"/>
              </a:lnSpc>
            </a:pPr>
            <a:r>
              <a:rPr lang="fr-FR" sz="2100">
                <a:solidFill>
                  <a:srgbClr val="262626"/>
                </a:solidFill>
                <a:latin typeface="Aller-Regular"/>
              </a:rPr>
              <a:t>Be Wapp et Clic 4 Wapp: méthode et tronçons</a:t>
            </a:r>
            <a:endParaRPr lang="fr-BE" sz="2100">
              <a:solidFill>
                <a:srgbClr val="262626"/>
              </a:solidFill>
              <a:latin typeface="Aller-Regular"/>
            </a:endParaRPr>
          </a:p>
        </p:txBody>
      </p:sp>
      <p:sp>
        <p:nvSpPr>
          <p:cNvPr id="3" name="Espace réservé du contenu 2">
            <a:extLst>
              <a:ext uri="{FF2B5EF4-FFF2-40B4-BE49-F238E27FC236}">
                <a16:creationId xmlns:a16="http://schemas.microsoft.com/office/drawing/2014/main" id="{9D7AC37E-B02F-466C-A9A8-D7074BD9CC10}"/>
              </a:ext>
            </a:extLst>
          </p:cNvPr>
          <p:cNvSpPr>
            <a:spLocks noGrp="1"/>
          </p:cNvSpPr>
          <p:nvPr>
            <p:ph idx="1"/>
          </p:nvPr>
        </p:nvSpPr>
        <p:spPr>
          <a:xfrm>
            <a:off x="971551" y="2727580"/>
            <a:ext cx="2745043" cy="2536571"/>
          </a:xfrm>
        </p:spPr>
        <p:txBody>
          <a:bodyPr>
            <a:normAutofit lnSpcReduction="10000"/>
          </a:bodyPr>
          <a:lstStyle/>
          <a:p>
            <a:pPr>
              <a:buFont typeface="Wingdings" panose="05000000000000000000" pitchFamily="2" charset="2"/>
              <a:buChar char="è"/>
            </a:pPr>
            <a:r>
              <a:rPr lang="fr-FR" sz="1500" b="1" dirty="0">
                <a:solidFill>
                  <a:srgbClr val="262626"/>
                </a:solidFill>
                <a:latin typeface="Aller-Regular"/>
                <a:sym typeface="Wingdings" panose="05000000000000000000" pitchFamily="2" charset="2"/>
              </a:rPr>
              <a:t>Choix et encodage des tronçons</a:t>
            </a:r>
          </a:p>
          <a:p>
            <a:pPr>
              <a:buFont typeface="Wingdings" panose="05000000000000000000" pitchFamily="2" charset="2"/>
              <a:buChar char="è"/>
            </a:pPr>
            <a:r>
              <a:rPr lang="fr-FR" sz="1500" b="1" dirty="0">
                <a:solidFill>
                  <a:srgbClr val="262626"/>
                </a:solidFill>
                <a:latin typeface="Aller-Regular"/>
                <a:sym typeface="Wingdings" panose="05000000000000000000" pitchFamily="2" charset="2"/>
              </a:rPr>
              <a:t>Répartition</a:t>
            </a:r>
          </a:p>
          <a:p>
            <a:pPr>
              <a:buFont typeface="Wingdings" panose="05000000000000000000" pitchFamily="2" charset="2"/>
              <a:buChar char="è"/>
            </a:pPr>
            <a:r>
              <a:rPr lang="fr-FR" sz="1500" b="1" dirty="0">
                <a:solidFill>
                  <a:srgbClr val="262626"/>
                </a:solidFill>
                <a:latin typeface="Aller-Regular"/>
                <a:sym typeface="Wingdings" panose="05000000000000000000" pitchFamily="2" charset="2"/>
              </a:rPr>
              <a:t>Formulaire</a:t>
            </a:r>
          </a:p>
          <a:p>
            <a:pPr>
              <a:buFont typeface="Wingdings" panose="05000000000000000000" pitchFamily="2" charset="2"/>
              <a:buChar char="è"/>
            </a:pPr>
            <a:r>
              <a:rPr lang="fr-FR" sz="1500" b="1" dirty="0">
                <a:solidFill>
                  <a:srgbClr val="262626"/>
                </a:solidFill>
                <a:latin typeface="Aller-Regular"/>
                <a:sym typeface="Wingdings" panose="05000000000000000000" pitchFamily="2" charset="2"/>
              </a:rPr>
              <a:t>Date limite: </a:t>
            </a:r>
            <a:r>
              <a:rPr lang="fr-FR" sz="1500" b="1" dirty="0">
                <a:solidFill>
                  <a:schemeClr val="accent4"/>
                </a:solidFill>
                <a:latin typeface="Aller-Regular"/>
                <a:sym typeface="Wingdings" panose="05000000000000000000" pitchFamily="2" charset="2"/>
              </a:rPr>
              <a:t>20 décembre au plus tard</a:t>
            </a:r>
          </a:p>
          <a:p>
            <a:pPr lvl="1">
              <a:buFont typeface="Wingdings" panose="05000000000000000000" pitchFamily="2" charset="2"/>
              <a:buChar char="è"/>
            </a:pPr>
            <a:r>
              <a:rPr lang="fr-FR" sz="1050" b="1" dirty="0">
                <a:solidFill>
                  <a:schemeClr val="accent4"/>
                </a:solidFill>
                <a:latin typeface="Aller-Regular"/>
                <a:sym typeface="Wingdings" panose="05000000000000000000" pitchFamily="2" charset="2"/>
              </a:rPr>
              <a:t>Par mail</a:t>
            </a:r>
          </a:p>
          <a:p>
            <a:pPr lvl="1">
              <a:buFont typeface="Wingdings" panose="05000000000000000000" pitchFamily="2" charset="2"/>
              <a:buChar char="è"/>
            </a:pPr>
            <a:r>
              <a:rPr lang="fr-FR" sz="1050" b="1" dirty="0">
                <a:solidFill>
                  <a:schemeClr val="accent4"/>
                </a:solidFill>
                <a:latin typeface="Aller-Regular"/>
                <a:sym typeface="Wingdings" panose="05000000000000000000" pitchFamily="2" charset="2"/>
              </a:rPr>
              <a:t>Dépôt à l’administration communale</a:t>
            </a:r>
          </a:p>
        </p:txBody>
      </p:sp>
      <p:pic>
        <p:nvPicPr>
          <p:cNvPr id="5" name="Image 4">
            <a:extLst>
              <a:ext uri="{FF2B5EF4-FFF2-40B4-BE49-F238E27FC236}">
                <a16:creationId xmlns:a16="http://schemas.microsoft.com/office/drawing/2014/main" id="{E9B9FEB9-38FF-4498-BD11-7C7BC9E3C763}"/>
              </a:ext>
            </a:extLst>
          </p:cNvPr>
          <p:cNvPicPr>
            <a:picLocks noChangeAspect="1"/>
          </p:cNvPicPr>
          <p:nvPr/>
        </p:nvPicPr>
        <p:blipFill>
          <a:blip r:embed="rId2"/>
          <a:stretch>
            <a:fillRect/>
          </a:stretch>
        </p:blipFill>
        <p:spPr>
          <a:xfrm>
            <a:off x="4064001" y="2275283"/>
            <a:ext cx="4102100" cy="2307431"/>
          </a:xfrm>
          <a:prstGeom prst="rect">
            <a:avLst/>
          </a:prstGeom>
          <a:ln w="57150" cmpd="thickThin">
            <a:solidFill>
              <a:srgbClr val="7F7F7F"/>
            </a:solidFill>
            <a:miter lim="800000"/>
          </a:ln>
        </p:spPr>
      </p:pic>
    </p:spTree>
    <p:extLst>
      <p:ext uri="{BB962C8B-B14F-4D97-AF65-F5344CB8AC3E}">
        <p14:creationId xmlns:p14="http://schemas.microsoft.com/office/powerpoint/2010/main" val="39704502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99792" y="2276872"/>
            <a:ext cx="4310978" cy="1089529"/>
          </a:xfrm>
          <a:prstGeom prst="rect">
            <a:avLst/>
          </a:prstGeom>
        </p:spPr>
        <p:txBody>
          <a:bodyPr wrap="square">
            <a:spAutoFit/>
          </a:bodyPr>
          <a:lstStyle/>
          <a:p>
            <a:pPr>
              <a:lnSpc>
                <a:spcPct val="90000"/>
              </a:lnSpc>
            </a:pPr>
            <a:r>
              <a:rPr lang="fr-FR" sz="3600" dirty="0">
                <a:solidFill>
                  <a:srgbClr val="262626"/>
                </a:solidFill>
                <a:latin typeface="Aller-Regular"/>
              </a:rPr>
              <a:t>Bonne mission « </a:t>
            </a:r>
            <a:r>
              <a:rPr lang="fr-FR" sz="3600" b="1" dirty="0">
                <a:solidFill>
                  <a:schemeClr val="accent4"/>
                </a:solidFill>
                <a:latin typeface="Aller-Regular"/>
              </a:rPr>
              <a:t>propreté</a:t>
            </a:r>
            <a:r>
              <a:rPr lang="fr-FR" sz="3600" dirty="0">
                <a:solidFill>
                  <a:srgbClr val="262626"/>
                </a:solidFill>
                <a:latin typeface="Aller-Regular"/>
              </a:rPr>
              <a:t> »!</a:t>
            </a:r>
            <a:endParaRPr lang="fr-BE" sz="3600" dirty="0">
              <a:solidFill>
                <a:srgbClr val="262626"/>
              </a:solidFill>
              <a:latin typeface="Aller-Regular"/>
            </a:endParaRPr>
          </a:p>
        </p:txBody>
      </p:sp>
    </p:spTree>
    <p:extLst>
      <p:ext uri="{BB962C8B-B14F-4D97-AF65-F5344CB8AC3E}">
        <p14:creationId xmlns:p14="http://schemas.microsoft.com/office/powerpoint/2010/main" val="73799114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CA2BE6-D151-4EFB-AEFD-BECABBCDA336}"/>
              </a:ext>
            </a:extLst>
          </p:cNvPr>
          <p:cNvSpPr/>
          <p:nvPr/>
        </p:nvSpPr>
        <p:spPr>
          <a:xfrm>
            <a:off x="755576" y="414709"/>
            <a:ext cx="7272808" cy="646331"/>
          </a:xfrm>
          <a:prstGeom prst="rect">
            <a:avLst/>
          </a:prstGeom>
        </p:spPr>
        <p:txBody>
          <a:bodyPr wrap="square">
            <a:spAutoFit/>
          </a:bodyPr>
          <a:lstStyle/>
          <a:p>
            <a:pPr lvl="0"/>
            <a:r>
              <a:rPr lang="fr-BE" sz="3600" b="1" dirty="0">
                <a:solidFill>
                  <a:schemeClr val="accent2"/>
                </a:solidFill>
                <a:latin typeface="+mj-lt"/>
                <a:ea typeface="+mj-ea"/>
                <a:cs typeface="+mj-cs"/>
              </a:rPr>
              <a:t>1</a:t>
            </a:r>
            <a:r>
              <a:rPr lang="fr-BE" sz="3600" b="1" dirty="0">
                <a:solidFill>
                  <a:schemeClr val="accent2"/>
                </a:solidFill>
                <a:latin typeface="+mj-lt"/>
                <a:ea typeface="+mj-ea"/>
                <a:cs typeface="+mj-cs"/>
              </a:rPr>
              <a:t>.  Clic4 </a:t>
            </a:r>
            <a:r>
              <a:rPr lang="fr-BE" sz="3600" b="1" dirty="0" err="1">
                <a:solidFill>
                  <a:schemeClr val="accent2"/>
                </a:solidFill>
                <a:latin typeface="+mj-lt"/>
                <a:ea typeface="+mj-ea"/>
                <a:cs typeface="+mj-cs"/>
              </a:rPr>
              <a:t>Wapp</a:t>
            </a:r>
            <a:r>
              <a:rPr lang="fr-BE" sz="3600" b="1" dirty="0">
                <a:solidFill>
                  <a:schemeClr val="accent2"/>
                </a:solidFill>
                <a:latin typeface="+mj-lt"/>
                <a:ea typeface="+mj-ea"/>
                <a:cs typeface="+mj-cs"/>
              </a:rPr>
              <a:t> </a:t>
            </a:r>
          </a:p>
        </p:txBody>
      </p:sp>
      <p:sp>
        <p:nvSpPr>
          <p:cNvPr id="3" name="Rectangle 2"/>
          <p:cNvSpPr/>
          <p:nvPr/>
        </p:nvSpPr>
        <p:spPr>
          <a:xfrm>
            <a:off x="776168" y="1375230"/>
            <a:ext cx="6335452" cy="954107"/>
          </a:xfrm>
          <a:prstGeom prst="rect">
            <a:avLst/>
          </a:prstGeom>
        </p:spPr>
        <p:txBody>
          <a:bodyPr wrap="square">
            <a:spAutoFit/>
          </a:bodyPr>
          <a:lstStyle/>
          <a:p>
            <a:pPr lvl="0"/>
            <a:r>
              <a:rPr lang="fr-BE" sz="2800" dirty="0"/>
              <a:t>Affectation de la « prime » de 500€ - quel achat/projet/action </a:t>
            </a:r>
            <a:r>
              <a:rPr lang="fr-BE" sz="2800" dirty="0"/>
              <a:t>?</a:t>
            </a:r>
            <a:endParaRPr lang="fr-BE" sz="2800" dirty="0"/>
          </a:p>
        </p:txBody>
      </p:sp>
      <p:pic>
        <p:nvPicPr>
          <p:cNvPr id="2" name="Image 1"/>
          <p:cNvPicPr>
            <a:picLocks noChangeAspect="1"/>
          </p:cNvPicPr>
          <p:nvPr/>
        </p:nvPicPr>
        <p:blipFill>
          <a:blip r:embed="rId3"/>
          <a:stretch>
            <a:fillRect/>
          </a:stretch>
        </p:blipFill>
        <p:spPr>
          <a:xfrm>
            <a:off x="0" y="2436761"/>
            <a:ext cx="6444208" cy="4421239"/>
          </a:xfrm>
          <a:prstGeom prst="rect">
            <a:avLst/>
          </a:prstGeom>
        </p:spPr>
      </p:pic>
      <p:sp>
        <p:nvSpPr>
          <p:cNvPr id="8" name="Rectangle 7"/>
          <p:cNvSpPr/>
          <p:nvPr/>
        </p:nvSpPr>
        <p:spPr>
          <a:xfrm>
            <a:off x="2843808" y="6093296"/>
            <a:ext cx="4464496" cy="707886"/>
          </a:xfrm>
          <a:prstGeom prst="rect">
            <a:avLst/>
          </a:prstGeom>
        </p:spPr>
        <p:txBody>
          <a:bodyPr wrap="square">
            <a:spAutoFit/>
          </a:bodyPr>
          <a:lstStyle/>
          <a:p>
            <a:pPr lvl="0"/>
            <a:r>
              <a:rPr lang="fr-BE" sz="4000" dirty="0" smtClean="0">
                <a:solidFill>
                  <a:schemeClr val="accent2">
                    <a:lumMod val="60000"/>
                    <a:lumOff val="40000"/>
                  </a:schemeClr>
                </a:solidFill>
              </a:rPr>
              <a:t>Autres idées ?</a:t>
            </a:r>
            <a:endParaRPr lang="fr-BE" sz="4000" dirty="0">
              <a:solidFill>
                <a:schemeClr val="accent2">
                  <a:lumMod val="60000"/>
                  <a:lumOff val="40000"/>
                </a:schemeClr>
              </a:solidFill>
            </a:endParaRPr>
          </a:p>
        </p:txBody>
      </p:sp>
    </p:spTree>
    <p:extLst>
      <p:ext uri="{BB962C8B-B14F-4D97-AF65-F5344CB8AC3E}">
        <p14:creationId xmlns:p14="http://schemas.microsoft.com/office/powerpoint/2010/main" val="41029450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CA2BE6-D151-4EFB-AEFD-BECABBCDA336}"/>
              </a:ext>
            </a:extLst>
          </p:cNvPr>
          <p:cNvSpPr/>
          <p:nvPr/>
        </p:nvSpPr>
        <p:spPr>
          <a:xfrm>
            <a:off x="755576" y="414709"/>
            <a:ext cx="7272808" cy="646331"/>
          </a:xfrm>
          <a:prstGeom prst="rect">
            <a:avLst/>
          </a:prstGeom>
        </p:spPr>
        <p:txBody>
          <a:bodyPr wrap="square">
            <a:spAutoFit/>
          </a:bodyPr>
          <a:lstStyle/>
          <a:p>
            <a:pPr lvl="0"/>
            <a:r>
              <a:rPr lang="fr-BE" sz="3600" b="1" dirty="0">
                <a:solidFill>
                  <a:schemeClr val="accent2"/>
                </a:solidFill>
                <a:latin typeface="+mj-lt"/>
                <a:ea typeface="+mj-ea"/>
                <a:cs typeface="+mj-cs"/>
              </a:rPr>
              <a:t>1</a:t>
            </a:r>
            <a:r>
              <a:rPr lang="fr-BE" sz="3600" b="1" dirty="0">
                <a:solidFill>
                  <a:schemeClr val="accent2"/>
                </a:solidFill>
                <a:latin typeface="+mj-lt"/>
                <a:ea typeface="+mj-ea"/>
                <a:cs typeface="+mj-cs"/>
              </a:rPr>
              <a:t>.  Clic4 </a:t>
            </a:r>
            <a:r>
              <a:rPr lang="fr-BE" sz="3600" b="1" dirty="0" err="1">
                <a:solidFill>
                  <a:schemeClr val="accent2"/>
                </a:solidFill>
                <a:latin typeface="+mj-lt"/>
                <a:ea typeface="+mj-ea"/>
                <a:cs typeface="+mj-cs"/>
              </a:rPr>
              <a:t>Wapp</a:t>
            </a:r>
            <a:r>
              <a:rPr lang="fr-BE" sz="3600" b="1" dirty="0">
                <a:solidFill>
                  <a:schemeClr val="accent2"/>
                </a:solidFill>
                <a:latin typeface="+mj-lt"/>
                <a:ea typeface="+mj-ea"/>
                <a:cs typeface="+mj-cs"/>
              </a:rPr>
              <a:t> </a:t>
            </a:r>
          </a:p>
        </p:txBody>
      </p:sp>
      <p:pic>
        <p:nvPicPr>
          <p:cNvPr id="3" name="Image 2"/>
          <p:cNvPicPr>
            <a:picLocks noChangeAspect="1"/>
          </p:cNvPicPr>
          <p:nvPr/>
        </p:nvPicPr>
        <p:blipFill>
          <a:blip r:embed="rId3"/>
          <a:stretch>
            <a:fillRect/>
          </a:stretch>
        </p:blipFill>
        <p:spPr>
          <a:xfrm>
            <a:off x="1" y="2145164"/>
            <a:ext cx="9144000" cy="4768474"/>
          </a:xfrm>
          <a:prstGeom prst="rect">
            <a:avLst/>
          </a:prstGeom>
        </p:spPr>
      </p:pic>
      <p:sp>
        <p:nvSpPr>
          <p:cNvPr id="5" name="Rectangle 4"/>
          <p:cNvSpPr/>
          <p:nvPr/>
        </p:nvSpPr>
        <p:spPr>
          <a:xfrm>
            <a:off x="1115616" y="2492896"/>
            <a:ext cx="2376264" cy="830997"/>
          </a:xfrm>
          <a:prstGeom prst="rect">
            <a:avLst/>
          </a:prstGeom>
        </p:spPr>
        <p:txBody>
          <a:bodyPr wrap="square">
            <a:spAutoFit/>
          </a:bodyPr>
          <a:lstStyle/>
          <a:p>
            <a:pPr lvl="0"/>
            <a:r>
              <a:rPr lang="fr-BE" sz="4800" dirty="0" smtClean="0"/>
              <a:t>Suites ?</a:t>
            </a:r>
            <a:endParaRPr lang="fr-BE" sz="4800" dirty="0"/>
          </a:p>
        </p:txBody>
      </p:sp>
    </p:spTree>
    <p:extLst>
      <p:ext uri="{BB962C8B-B14F-4D97-AF65-F5344CB8AC3E}">
        <p14:creationId xmlns:p14="http://schemas.microsoft.com/office/powerpoint/2010/main" val="5276625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8C1C2B-79B4-47E7-A2DC-AE292C17A08B}"/>
              </a:ext>
            </a:extLst>
          </p:cNvPr>
          <p:cNvSpPr/>
          <p:nvPr/>
        </p:nvSpPr>
        <p:spPr>
          <a:xfrm>
            <a:off x="467544" y="260648"/>
            <a:ext cx="7128792" cy="2923877"/>
          </a:xfrm>
          <a:prstGeom prst="rect">
            <a:avLst/>
          </a:prstGeom>
        </p:spPr>
        <p:txBody>
          <a:bodyPr wrap="square">
            <a:spAutoFit/>
          </a:bodyPr>
          <a:lstStyle/>
          <a:p>
            <a:endParaRPr lang="fr-BE" sz="2400" dirty="0"/>
          </a:p>
          <a:p>
            <a:r>
              <a:rPr lang="fr-FR" sz="3600" b="1" dirty="0">
                <a:solidFill>
                  <a:schemeClr val="accent2"/>
                </a:solidFill>
                <a:latin typeface="+mj-lt"/>
                <a:ea typeface="+mj-ea"/>
                <a:cs typeface="+mj-cs"/>
              </a:rPr>
              <a:t>Subside communal pour les </a:t>
            </a:r>
            <a:r>
              <a:rPr lang="fr-FR" sz="3600" b="1" dirty="0">
                <a:solidFill>
                  <a:schemeClr val="accent2"/>
                </a:solidFill>
                <a:latin typeface="+mj-lt"/>
                <a:ea typeface="+mj-ea"/>
                <a:cs typeface="+mj-cs"/>
              </a:rPr>
              <a:t>associations</a:t>
            </a:r>
          </a:p>
          <a:p>
            <a:endParaRPr lang="fr-FR" sz="2400" dirty="0"/>
          </a:p>
          <a:p>
            <a:endParaRPr lang="fr-FR" sz="2400" dirty="0" smtClean="0"/>
          </a:p>
          <a:p>
            <a:r>
              <a:rPr lang="fr-FR" sz="2000" dirty="0" smtClean="0"/>
              <a:t>supplément </a:t>
            </a:r>
            <a:r>
              <a:rPr lang="fr-FR" sz="2000" dirty="0"/>
              <a:t>pour associations qui réalisent des actions en faveur de l’environnement – retour </a:t>
            </a:r>
            <a:endParaRPr lang="fr-BE" sz="2000" dirty="0"/>
          </a:p>
        </p:txBody>
      </p:sp>
      <p:pic>
        <p:nvPicPr>
          <p:cNvPr id="6" name="Image 5"/>
          <p:cNvPicPr>
            <a:picLocks noChangeAspect="1"/>
          </p:cNvPicPr>
          <p:nvPr/>
        </p:nvPicPr>
        <p:blipFill>
          <a:blip r:embed="rId3"/>
          <a:stretch>
            <a:fillRect/>
          </a:stretch>
        </p:blipFill>
        <p:spPr>
          <a:xfrm>
            <a:off x="0" y="3545974"/>
            <a:ext cx="9144000" cy="3323458"/>
          </a:xfrm>
          <a:prstGeom prst="rect">
            <a:avLst/>
          </a:prstGeom>
        </p:spPr>
      </p:pic>
    </p:spTree>
    <p:extLst>
      <p:ext uri="{BB962C8B-B14F-4D97-AF65-F5344CB8AC3E}">
        <p14:creationId xmlns:p14="http://schemas.microsoft.com/office/powerpoint/2010/main" val="264307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3216</Words>
  <Application>Microsoft Office PowerPoint</Application>
  <PresentationFormat>Affichage à l'écran (4:3)</PresentationFormat>
  <Paragraphs>368</Paragraphs>
  <Slides>63</Slides>
  <Notes>26</Notes>
  <HiddenSlides>5</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63</vt:i4>
      </vt:variant>
    </vt:vector>
  </HeadingPairs>
  <TitlesOfParts>
    <vt:vector size="77" baseType="lpstr">
      <vt:lpstr>Aller-Bold</vt:lpstr>
      <vt:lpstr>Aller-Regular</vt:lpstr>
      <vt:lpstr>Arial</vt:lpstr>
      <vt:lpstr>Calibri</vt:lpstr>
      <vt:lpstr>Calibri Light</vt:lpstr>
      <vt:lpstr>Carlito</vt:lpstr>
      <vt:lpstr>Courier New</vt:lpstr>
      <vt:lpstr>Lato</vt:lpstr>
      <vt:lpstr>Noto Serif</vt:lpstr>
      <vt:lpstr>Times New Roman</vt:lpstr>
      <vt:lpstr>Trebuchet MS</vt:lpstr>
      <vt:lpstr>Wingdings</vt:lpstr>
      <vt:lpstr>Wingdings 3</vt:lpstr>
      <vt:lpstr>Facette</vt:lpstr>
      <vt:lpstr>Présentation PowerPoint</vt:lpstr>
      <vt:lpstr>Au programme de cette soirée…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Caméras de surveillance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4. Article Vie Communale :  propositions issues du GT</vt:lpstr>
      <vt:lpstr>5. Suites des actions du GT</vt:lpstr>
      <vt:lpstr>Agenda</vt:lpstr>
      <vt:lpstr>Présentation PowerPoint</vt:lpstr>
      <vt:lpstr>Présentation PowerPoint</vt:lpstr>
      <vt:lpstr>Challenge village propre</vt:lpstr>
      <vt:lpstr>Critères de sélection « propreté »</vt:lpstr>
      <vt:lpstr>2. Plan local de propreté : infos et actions</vt:lpstr>
      <vt:lpstr>Présentation PowerPoint</vt:lpstr>
      <vt:lpstr>Présentation PowerPoint</vt:lpstr>
      <vt:lpstr>Présentation PowerPoint</vt:lpstr>
      <vt:lpstr>Présentation PowerPoint</vt:lpstr>
      <vt:lpstr>Présentation PowerPoint</vt:lpstr>
      <vt:lpstr>Présentation PowerPoint</vt:lpstr>
      <vt:lpstr>Exemples de panneaux de sensibilisation</vt:lpstr>
      <vt:lpstr>Présentation PowerPoint</vt:lpstr>
      <vt:lpstr>Bâche FJA  (Fédération des Jeunes Agriculteurs)</vt:lpstr>
      <vt:lpstr>Article dans la « Vie Communale »</vt:lpstr>
      <vt:lpstr>Présentation PowerPoint</vt:lpstr>
      <vt:lpstr>Présentation PowerPoint</vt:lpstr>
      <vt:lpstr>Présentation PowerPoint</vt:lpstr>
      <vt:lpstr>Présentation PowerPoint</vt:lpstr>
      <vt:lpstr>Présentation PowerPoint</vt:lpstr>
      <vt:lpstr>Présentation PowerPoint</vt:lpstr>
      <vt:lpstr>Comité de pilotage « propreté »</vt:lpstr>
      <vt:lpstr>Be Wapp et Clic 4 Wapp: méthode et tronçons</vt:lpstr>
      <vt:lpstr>Plan Local de Propreté</vt:lpstr>
      <vt:lpstr>Un Plan Local de Propreté (PLP), c’est quoi?</vt:lpstr>
      <vt:lpstr>Un Plan Local de Propreté (PLP), c’est quoi?</vt:lpstr>
      <vt:lpstr>Comité de pilotage « propreté »</vt:lpstr>
      <vt:lpstr>Be Wapp et Clic 4 Wapp: méthode et tronçons</vt:lpstr>
      <vt:lpstr>Be Wapp et Clic 4 Wapp: méthode et tronçons</vt:lpstr>
      <vt:lpstr>Be Wapp et Clic 4 Wapp: méthode et tronçons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LOUIS Annick</dc:creator>
  <cp:lastModifiedBy>KLEIN Anne</cp:lastModifiedBy>
  <cp:revision>282</cp:revision>
  <cp:lastPrinted>2021-10-07T13:11:53Z</cp:lastPrinted>
  <dcterms:created xsi:type="dcterms:W3CDTF">2014-01-07T12:49:28Z</dcterms:created>
  <dcterms:modified xsi:type="dcterms:W3CDTF">2022-09-29T15:00:49Z</dcterms:modified>
</cp:coreProperties>
</file>