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25" r:id="rId3"/>
    <p:sldId id="504" r:id="rId4"/>
    <p:sldId id="528" r:id="rId5"/>
    <p:sldId id="530" r:id="rId6"/>
    <p:sldId id="531" r:id="rId7"/>
    <p:sldId id="532" r:id="rId8"/>
    <p:sldId id="533" r:id="rId9"/>
    <p:sldId id="535" r:id="rId10"/>
    <p:sldId id="536" r:id="rId11"/>
    <p:sldId id="537" r:id="rId12"/>
    <p:sldId id="538" r:id="rId13"/>
    <p:sldId id="539" r:id="rId14"/>
    <p:sldId id="512" r:id="rId15"/>
    <p:sldId id="540" r:id="rId16"/>
    <p:sldId id="547" r:id="rId17"/>
    <p:sldId id="542" r:id="rId18"/>
    <p:sldId id="543" r:id="rId19"/>
    <p:sldId id="544" r:id="rId20"/>
    <p:sldId id="525" r:id="rId21"/>
    <p:sldId id="267" r:id="rId22"/>
    <p:sldId id="269" r:id="rId2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TZ Florence" initials="SF" lastIdx="1" clrIdx="0">
    <p:extLst>
      <p:ext uri="{19B8F6BF-5375-455C-9EA6-DF929625EA0E}">
        <p15:presenceInfo xmlns:p15="http://schemas.microsoft.com/office/powerpoint/2012/main" userId="S-1-5-21-879237751-134070514-3792972216-12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4F81BD"/>
    <a:srgbClr val="FFFFFF"/>
    <a:srgbClr val="1ED5EE"/>
    <a:srgbClr val="059753"/>
    <a:srgbClr val="F7F7F7"/>
    <a:srgbClr val="F1E3C9"/>
    <a:srgbClr val="F6F6F6"/>
    <a:srgbClr val="EEEEEE"/>
    <a:srgbClr val="F9F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12" autoAdjust="0"/>
    <p:restoredTop sz="96374" autoAdjust="0"/>
  </p:normalViewPr>
  <p:slideViewPr>
    <p:cSldViewPr>
      <p:cViewPr varScale="1">
        <p:scale>
          <a:sx n="111" d="100"/>
          <a:sy n="111" d="100"/>
        </p:scale>
        <p:origin x="1170" y="78"/>
      </p:cViewPr>
      <p:guideLst>
        <p:guide orient="horz" pos="1842"/>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8" d="100"/>
          <a:sy n="58" d="100"/>
        </p:scale>
        <p:origin x="32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61EABD3-29B0-4A3C-8B35-BFE8D34B4B15}" type="datetimeFigureOut">
              <a:rPr lang="fr-BE" smtClean="0"/>
              <a:t>30-09-22</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08C7A61-617B-43C6-B437-09C03DA60B17}" type="slidenum">
              <a:rPr lang="fr-BE" smtClean="0"/>
              <a:t>‹N°›</a:t>
            </a:fld>
            <a:endParaRPr lang="fr-BE"/>
          </a:p>
        </p:txBody>
      </p:sp>
    </p:spTree>
    <p:extLst>
      <p:ext uri="{BB962C8B-B14F-4D97-AF65-F5344CB8AC3E}">
        <p14:creationId xmlns:p14="http://schemas.microsoft.com/office/powerpoint/2010/main" val="2788447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FBED36-2375-43F3-90BF-7D68E3B4CC12}" type="datetimeFigureOut">
              <a:rPr lang="fr-BE" smtClean="0"/>
              <a:t>30-09-22</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8F1F4EE-F6DD-4636-A738-294C696DDE4A}" type="slidenum">
              <a:rPr lang="fr-BE" smtClean="0"/>
              <a:t>‹N°›</a:t>
            </a:fld>
            <a:endParaRPr lang="fr-BE"/>
          </a:p>
        </p:txBody>
      </p:sp>
    </p:spTree>
    <p:extLst>
      <p:ext uri="{BB962C8B-B14F-4D97-AF65-F5344CB8AC3E}">
        <p14:creationId xmlns:p14="http://schemas.microsoft.com/office/powerpoint/2010/main" val="62443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8F1F4EE-F6DD-4636-A738-294C696DDE4A}" type="slidenum">
              <a:rPr lang="fr-BE" smtClean="0"/>
              <a:t>1</a:t>
            </a:fld>
            <a:endParaRPr lang="fr-BE"/>
          </a:p>
        </p:txBody>
      </p:sp>
    </p:spTree>
    <p:extLst>
      <p:ext uri="{BB962C8B-B14F-4D97-AF65-F5344CB8AC3E}">
        <p14:creationId xmlns:p14="http://schemas.microsoft.com/office/powerpoint/2010/main" val="256434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CW </a:t>
            </a:r>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21</a:t>
            </a:fld>
            <a:endParaRPr lang="fr-BE"/>
          </a:p>
        </p:txBody>
      </p:sp>
    </p:spTree>
    <p:extLst>
      <p:ext uri="{BB962C8B-B14F-4D97-AF65-F5344CB8AC3E}">
        <p14:creationId xmlns:p14="http://schemas.microsoft.com/office/powerpoint/2010/main" val="55805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1200"/>
              </a:spcAft>
            </a:pPr>
            <a:r>
              <a:rPr lang="fr-FR" sz="1200" b="1" dirty="0">
                <a:solidFill>
                  <a:srgbClr val="00ADBA"/>
                </a:solidFill>
                <a:latin typeface="Calibri" panose="020F0502020204030204" pitchFamily="34" charset="0"/>
                <a:ea typeface="Calibri" panose="020F0502020204030204" pitchFamily="34" charset="0"/>
                <a:cs typeface="Calibri" panose="020F0502020204030204" pitchFamily="34" charset="0"/>
              </a:rPr>
              <a:t>Vision FAST 2030 (RW)</a:t>
            </a:r>
            <a:endParaRPr lang="fr-BE" sz="1200" b="1" dirty="0">
              <a:solidFill>
                <a:srgbClr val="00ADBA"/>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1200"/>
              </a:spcAft>
            </a:pPr>
            <a:r>
              <a:rPr lang="fr-BE" sz="1200" b="1" dirty="0">
                <a:solidFill>
                  <a:srgbClr val="00ADBA"/>
                </a:solidFill>
                <a:latin typeface="Calibri" panose="020F0502020204030204" pitchFamily="34" charset="0"/>
                <a:ea typeface="Calibri" panose="020F0502020204030204" pitchFamily="34" charset="0"/>
                <a:cs typeface="Calibri" panose="020F0502020204030204" pitchFamily="34" charset="0"/>
              </a:rPr>
              <a:t>concrètement</a:t>
            </a:r>
            <a:r>
              <a:rPr lang="fr-BE" sz="1200" dirty="0">
                <a:solidFill>
                  <a:srgbClr val="000000"/>
                </a:solidFill>
                <a:latin typeface="Calibri" panose="020F0502020204030204" pitchFamily="34" charset="0"/>
                <a:ea typeface="Calibri" panose="020F0502020204030204" pitchFamily="34" charset="0"/>
                <a:cs typeface="Calibri" panose="020F0502020204030204" pitchFamily="34" charset="0"/>
              </a:rPr>
              <a:t> : </a:t>
            </a:r>
          </a:p>
          <a:p>
            <a:pPr algn="just">
              <a:lnSpc>
                <a:spcPct val="107000"/>
              </a:lnSpc>
              <a:spcAft>
                <a:spcPts val="1200"/>
              </a:spcAft>
            </a:pPr>
            <a:r>
              <a:rPr lang="fr-BE" sz="1200" dirty="0">
                <a:solidFill>
                  <a:srgbClr val="000000"/>
                </a:solidFill>
                <a:latin typeface="Calibri" panose="020F0502020204030204" pitchFamily="34" charset="0"/>
                <a:ea typeface="Calibri" panose="020F0502020204030204" pitchFamily="34" charset="0"/>
                <a:cs typeface="Calibri" panose="020F0502020204030204" pitchFamily="34" charset="0"/>
              </a:rPr>
              <a:t>C’est le développement de la multimodalité, c’est-à-dire </a:t>
            </a:r>
            <a:r>
              <a:rPr lang="fr-BE" sz="1200" b="1" dirty="0">
                <a:solidFill>
                  <a:srgbClr val="000000"/>
                </a:solidFill>
                <a:latin typeface="Calibri" panose="020F0502020204030204" pitchFamily="34" charset="0"/>
                <a:ea typeface="Calibri" panose="020F0502020204030204" pitchFamily="34" charset="0"/>
                <a:cs typeface="Calibri" panose="020F0502020204030204" pitchFamily="34" charset="0"/>
              </a:rPr>
              <a:t>l’utilisation de différents modes de transport</a:t>
            </a:r>
            <a:r>
              <a:rPr lang="fr-BE" sz="1200" dirty="0">
                <a:solidFill>
                  <a:srgbClr val="000000"/>
                </a:solidFill>
                <a:latin typeface="Calibri" panose="020F0502020204030204" pitchFamily="34" charset="0"/>
                <a:ea typeface="Calibri" panose="020F0502020204030204" pitchFamily="34" charset="0"/>
                <a:cs typeface="Calibri" panose="020F0502020204030204" pitchFamily="34" charset="0"/>
              </a:rPr>
              <a:t>, tant pour les personnes que pour les marchandises</a:t>
            </a:r>
            <a:r>
              <a:rPr lang="fr-BE" sz="1200" dirty="0">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07000"/>
              </a:lnSpc>
              <a:spcAft>
                <a:spcPts val="1200"/>
              </a:spcAft>
              <a:buFont typeface="Wingdings" panose="05000000000000000000" pitchFamily="2" charset="2"/>
              <a:buChar char="Ø"/>
            </a:pPr>
            <a:r>
              <a:rPr lang="fr-BE" sz="1200" dirty="0">
                <a:latin typeface="Calibri" panose="020F0502020204030204" pitchFamily="34" charset="0"/>
                <a:ea typeface="Calibri" panose="020F0502020204030204" pitchFamily="34" charset="0"/>
                <a:cs typeface="Calibri" panose="020F0502020204030204" pitchFamily="34" charset="0"/>
              </a:rPr>
              <a:t>Cela ne veut pas dire abandonner totalement la voiture mais encourager d’autres façons de se déplacer (et plus uniquement la voiture).</a:t>
            </a:r>
          </a:p>
          <a:p>
            <a:pPr marL="285750" indent="-285750" algn="just">
              <a:lnSpc>
                <a:spcPct val="107000"/>
              </a:lnSpc>
              <a:spcAft>
                <a:spcPts val="1200"/>
              </a:spcAft>
              <a:buFont typeface="Wingdings" panose="05000000000000000000" pitchFamily="2" charset="2"/>
              <a:buChar char="Ø"/>
            </a:pPr>
            <a:r>
              <a:rPr lang="fr-FR" sz="1200" dirty="0">
                <a:latin typeface="Calibri" panose="020F0502020204030204" pitchFamily="34" charset="0"/>
                <a:ea typeface="Calibri" panose="020F0502020204030204" pitchFamily="34" charset="0"/>
                <a:cs typeface="Calibri" panose="020F0502020204030204" pitchFamily="34" charset="0"/>
              </a:rPr>
              <a:t>Investissement dans les in</a:t>
            </a:r>
            <a:r>
              <a:rPr lang="fr-BE" sz="1200" dirty="0" err="1">
                <a:latin typeface="Calibri" panose="020F0502020204030204" pitchFamily="34" charset="0"/>
                <a:ea typeface="Calibri" panose="020F0502020204030204" pitchFamily="34" charset="0"/>
                <a:cs typeface="Calibri" panose="020F0502020204030204" pitchFamily="34" charset="0"/>
              </a:rPr>
              <a:t>frastructures</a:t>
            </a:r>
            <a:r>
              <a:rPr lang="fr-BE" sz="1200" dirty="0">
                <a:latin typeface="Calibri" panose="020F0502020204030204" pitchFamily="34" charset="0"/>
                <a:ea typeface="Calibri" panose="020F0502020204030204" pitchFamily="34" charset="0"/>
                <a:cs typeface="Calibri" panose="020F0502020204030204" pitchFamily="34" charset="0"/>
              </a:rPr>
              <a:t>…</a:t>
            </a:r>
          </a:p>
          <a:p>
            <a:pPr marL="0" indent="0" algn="just">
              <a:lnSpc>
                <a:spcPct val="107000"/>
              </a:lnSpc>
              <a:spcAft>
                <a:spcPts val="1200"/>
              </a:spcAft>
              <a:buFont typeface="Wingdings" panose="05000000000000000000" pitchFamily="2" charset="2"/>
              <a:buNone/>
            </a:pPr>
            <a:endParaRPr lang="fr-FR" sz="12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1200"/>
              </a:spcAft>
              <a:buFont typeface="Wingdings" panose="05000000000000000000" pitchFamily="2" charset="2"/>
              <a:buNone/>
            </a:pPr>
            <a:r>
              <a:rPr lang="fr-BE" sz="1200" b="1" dirty="0">
                <a:latin typeface="Calibri" panose="020F0502020204030204" pitchFamily="34" charset="0"/>
                <a:ea typeface="Calibri" panose="020F0502020204030204" pitchFamily="34" charset="0"/>
                <a:cs typeface="Calibri" panose="020F0502020204030204" pitchFamily="34" charset="0"/>
              </a:rPr>
              <a:t>Mise en place de mesures visant à augmenter le nombre de personnes dans les voitures : </a:t>
            </a:r>
          </a:p>
          <a:p>
            <a:pPr marL="171450" indent="-171450">
              <a:buFontTx/>
              <a:buChar char="-"/>
            </a:pPr>
            <a:r>
              <a:rPr lang="fr-BE" dirty="0"/>
              <a:t>Covoiturage : développement des parkings de covoiturage, , de plate-forme et bandes de circulation dédiées </a:t>
            </a:r>
          </a:p>
          <a:p>
            <a:pPr marL="171450" indent="-171450">
              <a:buFontTx/>
              <a:buChar char="-"/>
            </a:pPr>
            <a:r>
              <a:rPr lang="fr-BE" dirty="0"/>
              <a:t>Promotion d'autres modalités de partage de voitures</a:t>
            </a:r>
          </a:p>
          <a:p>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22</a:t>
            </a:fld>
            <a:endParaRPr lang="fr-BE"/>
          </a:p>
        </p:txBody>
      </p:sp>
    </p:spTree>
    <p:extLst>
      <p:ext uri="{BB962C8B-B14F-4D97-AF65-F5344CB8AC3E}">
        <p14:creationId xmlns:p14="http://schemas.microsoft.com/office/powerpoint/2010/main" val="86658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8F1F4EE-F6DD-4636-A738-294C696DDE4A}" type="slidenum">
              <a:rPr lang="fr-BE" smtClean="0"/>
              <a:t>2</a:t>
            </a:fld>
            <a:endParaRPr lang="fr-BE"/>
          </a:p>
        </p:txBody>
      </p:sp>
    </p:spTree>
    <p:extLst>
      <p:ext uri="{BB962C8B-B14F-4D97-AF65-F5344CB8AC3E}">
        <p14:creationId xmlns:p14="http://schemas.microsoft.com/office/powerpoint/2010/main" val="111119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Utilisation de la plateforme &gt; motiver la demande et « fournir » la garantie que la consultation de la population sera suivie d’un projet concret (commune)</a:t>
            </a:r>
          </a:p>
          <a:p>
            <a:r>
              <a:rPr lang="fr-BE" dirty="0"/>
              <a:t>ne pas démotiver les gens à répondre à l’avenir.</a:t>
            </a:r>
          </a:p>
          <a:p>
            <a:r>
              <a:rPr lang="fr-BE" dirty="0"/>
              <a:t>Pas possible de faire un sondage avec choix conditionnel</a:t>
            </a:r>
          </a:p>
          <a:p>
            <a:r>
              <a:rPr lang="fr-BE" dirty="0"/>
              <a:t>Etiquettes / choix / vote / validation</a:t>
            </a:r>
          </a:p>
          <a:p>
            <a:endParaRPr lang="fr-FR" dirty="0"/>
          </a:p>
          <a:p>
            <a:r>
              <a:rPr lang="fr-FR" dirty="0"/>
              <a:t>Possibilité d’envoyer un mail aux personnes qui se sont inscrites sur la plateforme pour les inviter à participer au sondage</a:t>
            </a:r>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3</a:t>
            </a:fld>
            <a:endParaRPr lang="fr-BE"/>
          </a:p>
        </p:txBody>
      </p:sp>
    </p:spTree>
    <p:extLst>
      <p:ext uri="{BB962C8B-B14F-4D97-AF65-F5344CB8AC3E}">
        <p14:creationId xmlns:p14="http://schemas.microsoft.com/office/powerpoint/2010/main" val="403313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Utilisation de la plateforme &gt; motiver la demande et « fournir » la garantie que la consultation de la population sera suivie d’un projet concret (commune)</a:t>
            </a:r>
          </a:p>
          <a:p>
            <a:r>
              <a:rPr lang="fr-BE" dirty="0"/>
              <a:t>ne pas démotiver les gens à répondre à l’avenir.</a:t>
            </a:r>
          </a:p>
          <a:p>
            <a:r>
              <a:rPr lang="fr-BE" dirty="0"/>
              <a:t>Pas possible de faire un sondage avec choix conditionnel</a:t>
            </a:r>
          </a:p>
          <a:p>
            <a:r>
              <a:rPr lang="fr-BE" dirty="0"/>
              <a:t>Etiquettes / choix / vote / validation</a:t>
            </a:r>
          </a:p>
          <a:p>
            <a:endParaRPr lang="fr-FR" dirty="0"/>
          </a:p>
          <a:p>
            <a:r>
              <a:rPr lang="fr-FR" dirty="0"/>
              <a:t>Possibilité d’envoyer un mail aux personnes qui se sont inscrites sur la plateforme pour les inviter à participer au sondage</a:t>
            </a:r>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4</a:t>
            </a:fld>
            <a:endParaRPr lang="fr-BE"/>
          </a:p>
        </p:txBody>
      </p:sp>
    </p:spTree>
    <p:extLst>
      <p:ext uri="{BB962C8B-B14F-4D97-AF65-F5344CB8AC3E}">
        <p14:creationId xmlns:p14="http://schemas.microsoft.com/office/powerpoint/2010/main" val="187598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Utilisation de la plateforme &gt; motiver la demande et « fournir » la garantie que la consultation de la population sera suivie d’un projet concret (commune)</a:t>
            </a:r>
          </a:p>
          <a:p>
            <a:r>
              <a:rPr lang="fr-BE" dirty="0"/>
              <a:t>ne pas démotiver les gens à répondre à l’avenir.</a:t>
            </a:r>
          </a:p>
          <a:p>
            <a:r>
              <a:rPr lang="fr-BE" dirty="0"/>
              <a:t>Pas possible de faire un sondage avec choix conditionnel</a:t>
            </a:r>
          </a:p>
          <a:p>
            <a:r>
              <a:rPr lang="fr-BE" dirty="0"/>
              <a:t>Etiquettes / choix / vote / validation</a:t>
            </a:r>
          </a:p>
          <a:p>
            <a:endParaRPr lang="fr-FR" dirty="0"/>
          </a:p>
          <a:p>
            <a:r>
              <a:rPr lang="fr-FR" dirty="0"/>
              <a:t>Possibilité d’envoyer un mail aux personnes qui se sont inscrites sur la plateforme pour les inviter à participer au sondage</a:t>
            </a:r>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10</a:t>
            </a:fld>
            <a:endParaRPr lang="fr-BE"/>
          </a:p>
        </p:txBody>
      </p:sp>
    </p:spTree>
    <p:extLst>
      <p:ext uri="{BB962C8B-B14F-4D97-AF65-F5344CB8AC3E}">
        <p14:creationId xmlns:p14="http://schemas.microsoft.com/office/powerpoint/2010/main" val="218600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2800" dirty="0"/>
              <a:t>Des remarques ? </a:t>
            </a:r>
          </a:p>
          <a:p>
            <a:pPr marL="171450" indent="-171450">
              <a:buFont typeface="Wingdings" panose="05000000000000000000" pitchFamily="2" charset="2"/>
              <a:buChar char="§"/>
            </a:pPr>
            <a:r>
              <a:rPr lang="fr-BE" sz="1200" dirty="0"/>
              <a:t>Difficulté lié aux pôles d'intérêts voisins : une partie des villages vont vers Bastogne et la Province du Luxembourg en général, les autres vont vers la Province de Liège.</a:t>
            </a:r>
          </a:p>
          <a:p>
            <a:pPr marL="171450" indent="-171450">
              <a:buFont typeface="Wingdings" panose="05000000000000000000" pitchFamily="2" charset="2"/>
              <a:buChar char="§"/>
            </a:pPr>
            <a:r>
              <a:rPr lang="fr-BE" sz="1200" dirty="0"/>
              <a:t>On est encore en « période </a:t>
            </a:r>
            <a:r>
              <a:rPr lang="fr-BE" sz="1200" dirty="0" err="1"/>
              <a:t>covid</a:t>
            </a:r>
            <a:r>
              <a:rPr lang="fr-BE" sz="1200" dirty="0"/>
              <a:t> », je trouve que demander au gens de ce renfermé dans 2m carré est limite dangereux.</a:t>
            </a:r>
          </a:p>
          <a:p>
            <a:pPr marL="171450" indent="-171450">
              <a:buFont typeface="Wingdings" panose="05000000000000000000" pitchFamily="2" charset="2"/>
              <a:buChar char="§"/>
            </a:pPr>
            <a:r>
              <a:rPr lang="fr-BE" sz="1200" dirty="0"/>
              <a:t>Je fais du covoiturage au départ de Bastogne et non de </a:t>
            </a:r>
            <a:r>
              <a:rPr lang="fr-BE" sz="1200" dirty="0" err="1"/>
              <a:t>Gouvy</a:t>
            </a:r>
            <a:r>
              <a:rPr lang="fr-BE" sz="1200" dirty="0"/>
              <a:t>.</a:t>
            </a:r>
          </a:p>
          <a:p>
            <a:pPr marL="171450" indent="-171450">
              <a:buFont typeface="Wingdings" panose="05000000000000000000" pitchFamily="2" charset="2"/>
              <a:buChar char="§"/>
            </a:pPr>
            <a:r>
              <a:rPr lang="fr-BE" sz="1200" dirty="0"/>
              <a:t>C’est tout bonnement impossible...</a:t>
            </a:r>
          </a:p>
          <a:p>
            <a:pPr marL="171450" indent="-171450">
              <a:buFont typeface="Wingdings" panose="05000000000000000000" pitchFamily="2" charset="2"/>
              <a:buChar char="§"/>
            </a:pPr>
            <a:r>
              <a:rPr lang="fr-BE" sz="1200" dirty="0"/>
              <a:t>Aucune aire de covoiturage proche de l'autoroute valable. Que ce soit </a:t>
            </a:r>
            <a:r>
              <a:rPr lang="fr-BE" sz="1200" dirty="0" err="1"/>
              <a:t>Gouvy</a:t>
            </a:r>
            <a:r>
              <a:rPr lang="fr-BE" sz="1200" dirty="0"/>
              <a:t> Vielsalm ou Houffalize.</a:t>
            </a:r>
          </a:p>
          <a:p>
            <a:pPr marL="171450" indent="-171450">
              <a:buFont typeface="Wingdings" panose="05000000000000000000" pitchFamily="2" charset="2"/>
              <a:buChar char="§"/>
            </a:pPr>
            <a:r>
              <a:rPr lang="fr-BE" sz="1200" dirty="0"/>
              <a:t>Bonne idée.</a:t>
            </a:r>
          </a:p>
          <a:p>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11</a:t>
            </a:fld>
            <a:endParaRPr lang="fr-BE"/>
          </a:p>
        </p:txBody>
      </p:sp>
    </p:spTree>
    <p:extLst>
      <p:ext uri="{BB962C8B-B14F-4D97-AF65-F5344CB8AC3E}">
        <p14:creationId xmlns:p14="http://schemas.microsoft.com/office/powerpoint/2010/main" val="125853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J’ai entendu ce matin sur la 1ère que maintenant, lorsque les jeunes cherchent du travail, ils interrogent d’abord l’entreprise sur des questions de mobilité « êtes-vous accessibles en train, en bus, peut-on venir à vélo, … ».  Du coup, l’entreprise qui témoignait ce matin disait qu’elle menait une politique de mobilité dynamique, qu’elle offrait les abonnements TEC, des vélos électriques de société et … qu’elle avait mis en place un système de covoiturage interne qui démarrait du feu de dieu !  Je ne sais plus le nom de l’entreprise, mais elle était localisée à Ans.</a:t>
            </a:r>
          </a:p>
          <a:p>
            <a:r>
              <a:rPr lang="fr-BE" dirty="0"/>
              <a:t>Donc ça confirme ce que tu dis Isabelle …  partir des entreprises est un bon plan </a:t>
            </a:r>
          </a:p>
          <a:p>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14</a:t>
            </a:fld>
            <a:endParaRPr lang="fr-BE"/>
          </a:p>
        </p:txBody>
      </p:sp>
    </p:spTree>
    <p:extLst>
      <p:ext uri="{BB962C8B-B14F-4D97-AF65-F5344CB8AC3E}">
        <p14:creationId xmlns:p14="http://schemas.microsoft.com/office/powerpoint/2010/main" val="301842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Mail Anne : 19 sept 2022 « J’ai entendu ce matin sur la 1ère que maintenant, lorsque les jeunes cherchent du travail, ils interrogent d’abord l’entreprise sur des questions de mobilité « êtes-vous accessibles en train, en bus, peut-on venir à vélo, … ».  Du coup, l’entreprise qui témoignait ce matin disait qu’elle menait une politique de mobilité dynamique, qu’elle offrait les abonnements TEC, des vélos électriques de société et … qu’elle avait mis en place un système de covoiturage interne qui démarrait du feu de dieu !  Je ne sais plus le nom de l’entreprise, mais elle était localisée à Ans.</a:t>
            </a:r>
          </a:p>
          <a:p>
            <a:r>
              <a:rPr lang="fr-BE" dirty="0"/>
              <a:t>Donc ça confirme ce que tu dis Isabelle …  partir des entreprises est un bon plan  »</a:t>
            </a:r>
          </a:p>
          <a:p>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15</a:t>
            </a:fld>
            <a:endParaRPr lang="fr-BE"/>
          </a:p>
        </p:txBody>
      </p:sp>
    </p:spTree>
    <p:extLst>
      <p:ext uri="{BB962C8B-B14F-4D97-AF65-F5344CB8AC3E}">
        <p14:creationId xmlns:p14="http://schemas.microsoft.com/office/powerpoint/2010/main" val="194867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https://www.carpool.be/fr/entreprises/home/index</a:t>
            </a:r>
          </a:p>
          <a:p>
            <a:endParaRPr lang="fr-BE" dirty="0"/>
          </a:p>
          <a:p>
            <a:endParaRPr lang="fr-BE" dirty="0"/>
          </a:p>
        </p:txBody>
      </p:sp>
      <p:sp>
        <p:nvSpPr>
          <p:cNvPr id="4" name="Espace réservé du numéro de diapositive 3"/>
          <p:cNvSpPr>
            <a:spLocks noGrp="1"/>
          </p:cNvSpPr>
          <p:nvPr>
            <p:ph type="sldNum" sz="quarter" idx="5"/>
          </p:nvPr>
        </p:nvSpPr>
        <p:spPr/>
        <p:txBody>
          <a:bodyPr/>
          <a:lstStyle/>
          <a:p>
            <a:fld id="{E8F1F4EE-F6DD-4636-A738-294C696DDE4A}" type="slidenum">
              <a:rPr lang="fr-BE" smtClean="0"/>
              <a:t>17</a:t>
            </a:fld>
            <a:endParaRPr lang="fr-BE"/>
          </a:p>
        </p:txBody>
      </p:sp>
    </p:spTree>
    <p:extLst>
      <p:ext uri="{BB962C8B-B14F-4D97-AF65-F5344CB8AC3E}">
        <p14:creationId xmlns:p14="http://schemas.microsoft.com/office/powerpoint/2010/main" val="337955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03D5EC16-BCA3-4C03-B99F-07C57759C07B}" type="datetimeFigureOut">
              <a:rPr lang="fr-BE" smtClean="0"/>
              <a:t>30-09-22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18539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3D5EC16-BCA3-4C03-B99F-07C57759C07B}" type="datetimeFigureOut">
              <a:rPr lang="fr-BE" smtClean="0"/>
              <a:t>30-09-22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398395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3D5EC16-BCA3-4C03-B99F-07C57759C07B}" type="datetimeFigureOut">
              <a:rPr lang="fr-BE" smtClean="0"/>
              <a:t>30-09-22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96853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3D5EC16-BCA3-4C03-B99F-07C57759C07B}" type="datetimeFigureOut">
              <a:rPr lang="fr-BE" smtClean="0"/>
              <a:t>30-09-22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72746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3D5EC16-BCA3-4C03-B99F-07C57759C07B}" type="datetimeFigureOut">
              <a:rPr lang="fr-BE" smtClean="0"/>
              <a:t>30-09-22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369360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03D5EC16-BCA3-4C03-B99F-07C57759C07B}" type="datetimeFigureOut">
              <a:rPr lang="fr-BE" smtClean="0"/>
              <a:t>30-09-22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426228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03D5EC16-BCA3-4C03-B99F-07C57759C07B}" type="datetimeFigureOut">
              <a:rPr lang="fr-BE" smtClean="0"/>
              <a:t>30-09-22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82412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03D5EC16-BCA3-4C03-B99F-07C57759C07B}" type="datetimeFigureOut">
              <a:rPr lang="fr-BE" smtClean="0"/>
              <a:t>30-09-22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236280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3D5EC16-BCA3-4C03-B99F-07C57759C07B}" type="datetimeFigureOut">
              <a:rPr lang="fr-BE" smtClean="0"/>
              <a:t>30-09-22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127362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3D5EC16-BCA3-4C03-B99F-07C57759C07B}" type="datetimeFigureOut">
              <a:rPr lang="fr-BE" smtClean="0"/>
              <a:t>30-09-22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206925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3D5EC16-BCA3-4C03-B99F-07C57759C07B}" type="datetimeFigureOut">
              <a:rPr lang="fr-BE" smtClean="0"/>
              <a:t>30-09-22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1A28C16-C81C-4D01-9336-D73F048A0D42}" type="slidenum">
              <a:rPr lang="fr-BE" smtClean="0"/>
              <a:t>‹N°›</a:t>
            </a:fld>
            <a:endParaRPr lang="fr-BE"/>
          </a:p>
        </p:txBody>
      </p:sp>
    </p:spTree>
    <p:extLst>
      <p:ext uri="{BB962C8B-B14F-4D97-AF65-F5344CB8AC3E}">
        <p14:creationId xmlns:p14="http://schemas.microsoft.com/office/powerpoint/2010/main" val="138013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5EC16-BCA3-4C03-B99F-07C57759C07B}" type="datetimeFigureOut">
              <a:rPr lang="fr-BE" smtClean="0"/>
              <a:t>30-09-22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28C16-C81C-4D01-9336-D73F048A0D42}" type="slidenum">
              <a:rPr lang="fr-BE" smtClean="0"/>
              <a:t>‹N°›</a:t>
            </a:fld>
            <a:endParaRPr lang="fr-BE"/>
          </a:p>
        </p:txBody>
      </p:sp>
    </p:spTree>
    <p:extLst>
      <p:ext uri="{BB962C8B-B14F-4D97-AF65-F5344CB8AC3E}">
        <p14:creationId xmlns:p14="http://schemas.microsoft.com/office/powerpoint/2010/main" val="329691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map.openstreetmap.fr/fr/map/gouvy-aires-de-covoiturage-sept-2022_809877#12/50.1844/5.885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mobilite.wallonie.be/home/je-suis/un-citoyen/en-voiture/services-et-solutions/covoiturage/parkings-de-covoiturage.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tvlux.be/video/info/premiers-coups-de-pedales-pour-le-velo-bus-de-nadrin-et-wibrin_40112.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rme libre 17"/>
          <p:cNvSpPr/>
          <p:nvPr/>
        </p:nvSpPr>
        <p:spPr>
          <a:xfrm>
            <a:off x="26578" y="-961132"/>
            <a:ext cx="9162107" cy="6886637"/>
          </a:xfrm>
          <a:custGeom>
            <a:avLst/>
            <a:gdLst>
              <a:gd name="connsiteX0" fmla="*/ 0 w 9162107"/>
              <a:gd name="connsiteY0" fmla="*/ 6880633 h 6880633"/>
              <a:gd name="connsiteX1" fmla="*/ 3892990 w 9162107"/>
              <a:gd name="connsiteY1" fmla="*/ 6880633 h 6880633"/>
              <a:gd name="connsiteX2" fmla="*/ 9162107 w 9162107"/>
              <a:gd name="connsiteY2" fmla="*/ 1846906 h 6880633"/>
              <a:gd name="connsiteX3" fmla="*/ 9162107 w 9162107"/>
              <a:gd name="connsiteY3" fmla="*/ 0 h 6880633"/>
              <a:gd name="connsiteX4" fmla="*/ 9054 w 9162107"/>
              <a:gd name="connsiteY4" fmla="*/ 0 h 6880633"/>
              <a:gd name="connsiteX5" fmla="*/ 0 w 9162107"/>
              <a:gd name="connsiteY5" fmla="*/ 6880633 h 6880633"/>
              <a:gd name="connsiteX0" fmla="*/ 0 w 9162107"/>
              <a:gd name="connsiteY0" fmla="*/ 6880633 h 6880633"/>
              <a:gd name="connsiteX1" fmla="*/ 3892990 w 9162107"/>
              <a:gd name="connsiteY1" fmla="*/ 6880633 h 6880633"/>
              <a:gd name="connsiteX2" fmla="*/ 9162107 w 9162107"/>
              <a:gd name="connsiteY2" fmla="*/ 1846906 h 6880633"/>
              <a:gd name="connsiteX3" fmla="*/ 9162107 w 9162107"/>
              <a:gd name="connsiteY3" fmla="*/ 0 h 6880633"/>
              <a:gd name="connsiteX4" fmla="*/ 9054 w 9162107"/>
              <a:gd name="connsiteY4" fmla="*/ 0 h 6880633"/>
              <a:gd name="connsiteX5" fmla="*/ 0 w 9162107"/>
              <a:gd name="connsiteY5" fmla="*/ 6880633 h 6880633"/>
              <a:gd name="connsiteX0" fmla="*/ 0 w 9162107"/>
              <a:gd name="connsiteY0" fmla="*/ 6880633 h 6880633"/>
              <a:gd name="connsiteX1" fmla="*/ 3892990 w 9162107"/>
              <a:gd name="connsiteY1" fmla="*/ 6880633 h 6880633"/>
              <a:gd name="connsiteX2" fmla="*/ 9162107 w 9162107"/>
              <a:gd name="connsiteY2" fmla="*/ 1846906 h 6880633"/>
              <a:gd name="connsiteX3" fmla="*/ 9162107 w 9162107"/>
              <a:gd name="connsiteY3" fmla="*/ 0 h 6880633"/>
              <a:gd name="connsiteX4" fmla="*/ 9054 w 9162107"/>
              <a:gd name="connsiteY4" fmla="*/ 0 h 6880633"/>
              <a:gd name="connsiteX5" fmla="*/ 0 w 9162107"/>
              <a:gd name="connsiteY5" fmla="*/ 6880633 h 6880633"/>
              <a:gd name="connsiteX0" fmla="*/ 0 w 9162107"/>
              <a:gd name="connsiteY0" fmla="*/ 6880633 h 6880633"/>
              <a:gd name="connsiteX1" fmla="*/ 3892990 w 9162107"/>
              <a:gd name="connsiteY1" fmla="*/ 6880633 h 6880633"/>
              <a:gd name="connsiteX2" fmla="*/ 9162107 w 9162107"/>
              <a:gd name="connsiteY2" fmla="*/ 1846906 h 6880633"/>
              <a:gd name="connsiteX3" fmla="*/ 9162107 w 9162107"/>
              <a:gd name="connsiteY3" fmla="*/ 0 h 6880633"/>
              <a:gd name="connsiteX4" fmla="*/ 9054 w 9162107"/>
              <a:gd name="connsiteY4" fmla="*/ 0 h 6880633"/>
              <a:gd name="connsiteX5" fmla="*/ 0 w 9162107"/>
              <a:gd name="connsiteY5" fmla="*/ 6880633 h 6880633"/>
              <a:gd name="connsiteX0" fmla="*/ 0 w 9162107"/>
              <a:gd name="connsiteY0" fmla="*/ 6880633 h 6880633"/>
              <a:gd name="connsiteX1" fmla="*/ 3892990 w 9162107"/>
              <a:gd name="connsiteY1" fmla="*/ 6880633 h 6880633"/>
              <a:gd name="connsiteX2" fmla="*/ 9162107 w 9162107"/>
              <a:gd name="connsiteY2" fmla="*/ 1846906 h 6880633"/>
              <a:gd name="connsiteX3" fmla="*/ 9162107 w 9162107"/>
              <a:gd name="connsiteY3" fmla="*/ 0 h 6880633"/>
              <a:gd name="connsiteX4" fmla="*/ 9054 w 9162107"/>
              <a:gd name="connsiteY4" fmla="*/ 0 h 6880633"/>
              <a:gd name="connsiteX5" fmla="*/ 0 w 9162107"/>
              <a:gd name="connsiteY5" fmla="*/ 6880633 h 6880633"/>
              <a:gd name="connsiteX0" fmla="*/ 0 w 9162107"/>
              <a:gd name="connsiteY0" fmla="*/ 6880633 h 6880633"/>
              <a:gd name="connsiteX1" fmla="*/ 3892990 w 9162107"/>
              <a:gd name="connsiteY1" fmla="*/ 6880633 h 6880633"/>
              <a:gd name="connsiteX2" fmla="*/ 9162107 w 9162107"/>
              <a:gd name="connsiteY2" fmla="*/ 1846906 h 6880633"/>
              <a:gd name="connsiteX3" fmla="*/ 9162107 w 9162107"/>
              <a:gd name="connsiteY3" fmla="*/ 0 h 6880633"/>
              <a:gd name="connsiteX4" fmla="*/ 9054 w 9162107"/>
              <a:gd name="connsiteY4" fmla="*/ 0 h 6880633"/>
              <a:gd name="connsiteX5" fmla="*/ 0 w 9162107"/>
              <a:gd name="connsiteY5" fmla="*/ 6880633 h 6880633"/>
              <a:gd name="connsiteX0" fmla="*/ 0 w 9162107"/>
              <a:gd name="connsiteY0" fmla="*/ 6880633 h 6890158"/>
              <a:gd name="connsiteX1" fmla="*/ 3788215 w 9162107"/>
              <a:gd name="connsiteY1" fmla="*/ 6890158 h 6890158"/>
              <a:gd name="connsiteX2" fmla="*/ 9162107 w 9162107"/>
              <a:gd name="connsiteY2" fmla="*/ 1846906 h 6890158"/>
              <a:gd name="connsiteX3" fmla="*/ 9162107 w 9162107"/>
              <a:gd name="connsiteY3" fmla="*/ 0 h 6890158"/>
              <a:gd name="connsiteX4" fmla="*/ 9054 w 9162107"/>
              <a:gd name="connsiteY4" fmla="*/ 0 h 6890158"/>
              <a:gd name="connsiteX5" fmla="*/ 0 w 9162107"/>
              <a:gd name="connsiteY5" fmla="*/ 6880633 h 6890158"/>
              <a:gd name="connsiteX0" fmla="*/ 0 w 9162107"/>
              <a:gd name="connsiteY0" fmla="*/ 6880633 h 6890158"/>
              <a:gd name="connsiteX1" fmla="*/ 3788215 w 9162107"/>
              <a:gd name="connsiteY1" fmla="*/ 6890158 h 6890158"/>
              <a:gd name="connsiteX2" fmla="*/ 9152582 w 9162107"/>
              <a:gd name="connsiteY2" fmla="*/ 1475431 h 6890158"/>
              <a:gd name="connsiteX3" fmla="*/ 9162107 w 9162107"/>
              <a:gd name="connsiteY3" fmla="*/ 0 h 6890158"/>
              <a:gd name="connsiteX4" fmla="*/ 9054 w 9162107"/>
              <a:gd name="connsiteY4" fmla="*/ 0 h 6890158"/>
              <a:gd name="connsiteX5" fmla="*/ 0 w 9162107"/>
              <a:gd name="connsiteY5" fmla="*/ 6880633 h 6890158"/>
              <a:gd name="connsiteX0" fmla="*/ 0 w 9162107"/>
              <a:gd name="connsiteY0" fmla="*/ 6880633 h 6890158"/>
              <a:gd name="connsiteX1" fmla="*/ 3788215 w 9162107"/>
              <a:gd name="connsiteY1" fmla="*/ 6890158 h 6890158"/>
              <a:gd name="connsiteX2" fmla="*/ 9152582 w 9162107"/>
              <a:gd name="connsiteY2" fmla="*/ 1475431 h 6890158"/>
              <a:gd name="connsiteX3" fmla="*/ 9162107 w 9162107"/>
              <a:gd name="connsiteY3" fmla="*/ 0 h 6890158"/>
              <a:gd name="connsiteX4" fmla="*/ 9054 w 9162107"/>
              <a:gd name="connsiteY4" fmla="*/ 0 h 6890158"/>
              <a:gd name="connsiteX5" fmla="*/ 0 w 9162107"/>
              <a:gd name="connsiteY5" fmla="*/ 6880633 h 6890158"/>
              <a:gd name="connsiteX0" fmla="*/ 0 w 9162107"/>
              <a:gd name="connsiteY0" fmla="*/ 6880633 h 6890158"/>
              <a:gd name="connsiteX1" fmla="*/ 3788215 w 9162107"/>
              <a:gd name="connsiteY1" fmla="*/ 6890158 h 6890158"/>
              <a:gd name="connsiteX2" fmla="*/ 9152582 w 9162107"/>
              <a:gd name="connsiteY2" fmla="*/ 1475431 h 6890158"/>
              <a:gd name="connsiteX3" fmla="*/ 9162107 w 9162107"/>
              <a:gd name="connsiteY3" fmla="*/ 0 h 6890158"/>
              <a:gd name="connsiteX4" fmla="*/ 9054 w 9162107"/>
              <a:gd name="connsiteY4" fmla="*/ 0 h 6890158"/>
              <a:gd name="connsiteX5" fmla="*/ 0 w 9162107"/>
              <a:gd name="connsiteY5" fmla="*/ 6880633 h 6890158"/>
              <a:gd name="connsiteX0" fmla="*/ 0 w 9162107"/>
              <a:gd name="connsiteY0" fmla="*/ 6880633 h 6890158"/>
              <a:gd name="connsiteX1" fmla="*/ 3788215 w 9162107"/>
              <a:gd name="connsiteY1" fmla="*/ 6890158 h 6890158"/>
              <a:gd name="connsiteX2" fmla="*/ 9152582 w 9162107"/>
              <a:gd name="connsiteY2" fmla="*/ 1475431 h 6890158"/>
              <a:gd name="connsiteX3" fmla="*/ 9162107 w 9162107"/>
              <a:gd name="connsiteY3" fmla="*/ 0 h 6890158"/>
              <a:gd name="connsiteX4" fmla="*/ 9054 w 9162107"/>
              <a:gd name="connsiteY4" fmla="*/ 0 h 6890158"/>
              <a:gd name="connsiteX5" fmla="*/ 0 w 9162107"/>
              <a:gd name="connsiteY5" fmla="*/ 6880633 h 6890158"/>
              <a:gd name="connsiteX0" fmla="*/ 0 w 9162107"/>
              <a:gd name="connsiteY0" fmla="*/ 6880633 h 6890158"/>
              <a:gd name="connsiteX1" fmla="*/ 3788215 w 9162107"/>
              <a:gd name="connsiteY1" fmla="*/ 6890158 h 6890158"/>
              <a:gd name="connsiteX2" fmla="*/ 9152582 w 9162107"/>
              <a:gd name="connsiteY2" fmla="*/ 1475431 h 6890158"/>
              <a:gd name="connsiteX3" fmla="*/ 9162107 w 9162107"/>
              <a:gd name="connsiteY3" fmla="*/ 0 h 6890158"/>
              <a:gd name="connsiteX4" fmla="*/ 9054 w 9162107"/>
              <a:gd name="connsiteY4" fmla="*/ 0 h 6890158"/>
              <a:gd name="connsiteX5" fmla="*/ 0 w 9162107"/>
              <a:gd name="connsiteY5" fmla="*/ 6880633 h 6890158"/>
              <a:gd name="connsiteX0" fmla="*/ 0 w 9162107"/>
              <a:gd name="connsiteY0" fmla="*/ 6880633 h 6890158"/>
              <a:gd name="connsiteX1" fmla="*/ 3788215 w 9162107"/>
              <a:gd name="connsiteY1" fmla="*/ 6890158 h 6890158"/>
              <a:gd name="connsiteX2" fmla="*/ 9159897 w 9162107"/>
              <a:gd name="connsiteY2" fmla="*/ 1475431 h 6890158"/>
              <a:gd name="connsiteX3" fmla="*/ 9162107 w 9162107"/>
              <a:gd name="connsiteY3" fmla="*/ 0 h 6890158"/>
              <a:gd name="connsiteX4" fmla="*/ 9054 w 9162107"/>
              <a:gd name="connsiteY4" fmla="*/ 0 h 6890158"/>
              <a:gd name="connsiteX5" fmla="*/ 0 w 9162107"/>
              <a:gd name="connsiteY5" fmla="*/ 6880633 h 6890158"/>
              <a:gd name="connsiteX0" fmla="*/ 0 w 9162107"/>
              <a:gd name="connsiteY0" fmla="*/ 6880633 h 6880633"/>
              <a:gd name="connsiteX1" fmla="*/ 3795530 w 9162107"/>
              <a:gd name="connsiteY1" fmla="*/ 6868212 h 6880633"/>
              <a:gd name="connsiteX2" fmla="*/ 9159897 w 9162107"/>
              <a:gd name="connsiteY2" fmla="*/ 1475431 h 6880633"/>
              <a:gd name="connsiteX3" fmla="*/ 9162107 w 9162107"/>
              <a:gd name="connsiteY3" fmla="*/ 0 h 6880633"/>
              <a:gd name="connsiteX4" fmla="*/ 9054 w 9162107"/>
              <a:gd name="connsiteY4" fmla="*/ 0 h 6880633"/>
              <a:gd name="connsiteX5" fmla="*/ 0 w 9162107"/>
              <a:gd name="connsiteY5" fmla="*/ 6880633 h 6880633"/>
              <a:gd name="connsiteX0" fmla="*/ 0 w 9162107"/>
              <a:gd name="connsiteY0" fmla="*/ 6880633 h 6886025"/>
              <a:gd name="connsiteX1" fmla="*/ 3795530 w 9162107"/>
              <a:gd name="connsiteY1" fmla="*/ 6886025 h 6886025"/>
              <a:gd name="connsiteX2" fmla="*/ 9159897 w 9162107"/>
              <a:gd name="connsiteY2" fmla="*/ 1475431 h 6886025"/>
              <a:gd name="connsiteX3" fmla="*/ 9162107 w 9162107"/>
              <a:gd name="connsiteY3" fmla="*/ 0 h 6886025"/>
              <a:gd name="connsiteX4" fmla="*/ 9054 w 9162107"/>
              <a:gd name="connsiteY4" fmla="*/ 0 h 6886025"/>
              <a:gd name="connsiteX5" fmla="*/ 0 w 9162107"/>
              <a:gd name="connsiteY5" fmla="*/ 6880633 h 6886025"/>
              <a:gd name="connsiteX0" fmla="*/ 0 w 9162107"/>
              <a:gd name="connsiteY0" fmla="*/ 6880633 h 6880633"/>
              <a:gd name="connsiteX1" fmla="*/ 3783655 w 9162107"/>
              <a:gd name="connsiteY1" fmla="*/ 6880088 h 6880633"/>
              <a:gd name="connsiteX2" fmla="*/ 9159897 w 9162107"/>
              <a:gd name="connsiteY2" fmla="*/ 1475431 h 6880633"/>
              <a:gd name="connsiteX3" fmla="*/ 9162107 w 9162107"/>
              <a:gd name="connsiteY3" fmla="*/ 0 h 6880633"/>
              <a:gd name="connsiteX4" fmla="*/ 9054 w 9162107"/>
              <a:gd name="connsiteY4" fmla="*/ 0 h 6880633"/>
              <a:gd name="connsiteX5" fmla="*/ 0 w 9162107"/>
              <a:gd name="connsiteY5" fmla="*/ 6880633 h 688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2107" h="6880633">
                <a:moveTo>
                  <a:pt x="0" y="6880633"/>
                </a:moveTo>
                <a:lnTo>
                  <a:pt x="3783655" y="6880088"/>
                </a:lnTo>
                <a:cubicBezTo>
                  <a:pt x="3695855" y="4789303"/>
                  <a:pt x="5244367" y="1681021"/>
                  <a:pt x="9159897" y="1475431"/>
                </a:cubicBezTo>
                <a:cubicBezTo>
                  <a:pt x="9160634" y="983621"/>
                  <a:pt x="9161370" y="491810"/>
                  <a:pt x="9162107" y="0"/>
                </a:cubicBezTo>
                <a:lnTo>
                  <a:pt x="9054" y="0"/>
                </a:lnTo>
                <a:lnTo>
                  <a:pt x="0" y="688063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Forme libre 5"/>
          <p:cNvSpPr/>
          <p:nvPr/>
        </p:nvSpPr>
        <p:spPr>
          <a:xfrm>
            <a:off x="1861877" y="1844824"/>
            <a:ext cx="7326808" cy="5009793"/>
          </a:xfrm>
          <a:custGeom>
            <a:avLst/>
            <a:gdLst>
              <a:gd name="connsiteX0" fmla="*/ 0 w 4974336"/>
              <a:gd name="connsiteY0" fmla="*/ 5325465 h 5325465"/>
              <a:gd name="connsiteX1" fmla="*/ 314554 w 4974336"/>
              <a:gd name="connsiteY1" fmla="*/ 5325465 h 5325465"/>
              <a:gd name="connsiteX2" fmla="*/ 4974336 w 4974336"/>
              <a:gd name="connsiteY2" fmla="*/ 0 h 5325465"/>
              <a:gd name="connsiteX3" fmla="*/ 0 w 4974336"/>
              <a:gd name="connsiteY3" fmla="*/ 5325465 h 5325465"/>
              <a:gd name="connsiteX0" fmla="*/ 0 w 4974336"/>
              <a:gd name="connsiteY0" fmla="*/ 5325465 h 5325465"/>
              <a:gd name="connsiteX1" fmla="*/ 314554 w 4974336"/>
              <a:gd name="connsiteY1" fmla="*/ 5325465 h 5325465"/>
              <a:gd name="connsiteX2" fmla="*/ 4974336 w 4974336"/>
              <a:gd name="connsiteY2" fmla="*/ 0 h 5325465"/>
              <a:gd name="connsiteX3" fmla="*/ 0 w 4974336"/>
              <a:gd name="connsiteY3" fmla="*/ 5325465 h 5325465"/>
              <a:gd name="connsiteX0" fmla="*/ 975 w 4975311"/>
              <a:gd name="connsiteY0" fmla="*/ 5325465 h 5325465"/>
              <a:gd name="connsiteX1" fmla="*/ 315529 w 4975311"/>
              <a:gd name="connsiteY1" fmla="*/ 5325465 h 5325465"/>
              <a:gd name="connsiteX2" fmla="*/ 4975311 w 4975311"/>
              <a:gd name="connsiteY2" fmla="*/ 0 h 5325465"/>
              <a:gd name="connsiteX3" fmla="*/ 975 w 4975311"/>
              <a:gd name="connsiteY3" fmla="*/ 5325465 h 5325465"/>
              <a:gd name="connsiteX0" fmla="*/ 975 w 4975311"/>
              <a:gd name="connsiteY0" fmla="*/ 5325465 h 5325465"/>
              <a:gd name="connsiteX1" fmla="*/ 315529 w 4975311"/>
              <a:gd name="connsiteY1" fmla="*/ 5325465 h 5325465"/>
              <a:gd name="connsiteX2" fmla="*/ 4975311 w 4975311"/>
              <a:gd name="connsiteY2" fmla="*/ 0 h 5325465"/>
              <a:gd name="connsiteX3" fmla="*/ 975 w 4975311"/>
              <a:gd name="connsiteY3" fmla="*/ 5325465 h 5325465"/>
              <a:gd name="connsiteX0" fmla="*/ 975 w 4975311"/>
              <a:gd name="connsiteY0" fmla="*/ 5325465 h 5325465"/>
              <a:gd name="connsiteX1" fmla="*/ 315529 w 4975311"/>
              <a:gd name="connsiteY1" fmla="*/ 5325465 h 5325465"/>
              <a:gd name="connsiteX2" fmla="*/ 4975311 w 4975311"/>
              <a:gd name="connsiteY2" fmla="*/ 0 h 5325465"/>
              <a:gd name="connsiteX3" fmla="*/ 975 w 4975311"/>
              <a:gd name="connsiteY3" fmla="*/ 5325465 h 5325465"/>
              <a:gd name="connsiteX0" fmla="*/ 975 w 4975311"/>
              <a:gd name="connsiteY0" fmla="*/ 5325465 h 5325465"/>
              <a:gd name="connsiteX1" fmla="*/ 315529 w 4975311"/>
              <a:gd name="connsiteY1" fmla="*/ 5325465 h 5325465"/>
              <a:gd name="connsiteX2" fmla="*/ 4975311 w 4975311"/>
              <a:gd name="connsiteY2" fmla="*/ 0 h 5325465"/>
              <a:gd name="connsiteX3" fmla="*/ 975 w 4975311"/>
              <a:gd name="connsiteY3" fmla="*/ 5325465 h 5325465"/>
              <a:gd name="connsiteX0" fmla="*/ 975 w 4975311"/>
              <a:gd name="connsiteY0" fmla="*/ 5325465 h 5325465"/>
              <a:gd name="connsiteX1" fmla="*/ 315529 w 4975311"/>
              <a:gd name="connsiteY1" fmla="*/ 5325465 h 5325465"/>
              <a:gd name="connsiteX2" fmla="*/ 4975311 w 4975311"/>
              <a:gd name="connsiteY2" fmla="*/ 0 h 5325465"/>
              <a:gd name="connsiteX3" fmla="*/ 975 w 4975311"/>
              <a:gd name="connsiteY3" fmla="*/ 5325465 h 5325465"/>
              <a:gd name="connsiteX0" fmla="*/ 1762 w 4976098"/>
              <a:gd name="connsiteY0" fmla="*/ 5325465 h 5325465"/>
              <a:gd name="connsiteX1" fmla="*/ 316316 w 4976098"/>
              <a:gd name="connsiteY1" fmla="*/ 5325465 h 5325465"/>
              <a:gd name="connsiteX2" fmla="*/ 4976098 w 4976098"/>
              <a:gd name="connsiteY2" fmla="*/ 0 h 5325465"/>
              <a:gd name="connsiteX3" fmla="*/ 1762 w 4976098"/>
              <a:gd name="connsiteY3" fmla="*/ 5325465 h 5325465"/>
              <a:gd name="connsiteX0" fmla="*/ 1762 w 4976098"/>
              <a:gd name="connsiteY0" fmla="*/ 5325465 h 5325465"/>
              <a:gd name="connsiteX1" fmla="*/ 316316 w 4976098"/>
              <a:gd name="connsiteY1" fmla="*/ 5325465 h 5325465"/>
              <a:gd name="connsiteX2" fmla="*/ 4976098 w 4976098"/>
              <a:gd name="connsiteY2" fmla="*/ 0 h 5325465"/>
              <a:gd name="connsiteX3" fmla="*/ 1762 w 4976098"/>
              <a:gd name="connsiteY3" fmla="*/ 5325465 h 5325465"/>
              <a:gd name="connsiteX0" fmla="*/ 1762 w 4976098"/>
              <a:gd name="connsiteY0" fmla="*/ 5325465 h 5325465"/>
              <a:gd name="connsiteX1" fmla="*/ 316316 w 4976098"/>
              <a:gd name="connsiteY1" fmla="*/ 5325465 h 5325465"/>
              <a:gd name="connsiteX2" fmla="*/ 4976098 w 4976098"/>
              <a:gd name="connsiteY2" fmla="*/ 0 h 5325465"/>
              <a:gd name="connsiteX3" fmla="*/ 1762 w 4976098"/>
              <a:gd name="connsiteY3" fmla="*/ 5325465 h 5325465"/>
              <a:gd name="connsiteX0" fmla="*/ 1229 w 4975565"/>
              <a:gd name="connsiteY0" fmla="*/ 5325465 h 5325465"/>
              <a:gd name="connsiteX1" fmla="*/ 315783 w 4975565"/>
              <a:gd name="connsiteY1" fmla="*/ 5325465 h 5325465"/>
              <a:gd name="connsiteX2" fmla="*/ 4975565 w 4975565"/>
              <a:gd name="connsiteY2" fmla="*/ 0 h 5325465"/>
              <a:gd name="connsiteX3" fmla="*/ 1229 w 4975565"/>
              <a:gd name="connsiteY3" fmla="*/ 5325465 h 5325465"/>
              <a:gd name="connsiteX0" fmla="*/ 1229 w 4975565"/>
              <a:gd name="connsiteY0" fmla="*/ 5325465 h 5325465"/>
              <a:gd name="connsiteX1" fmla="*/ 315783 w 4975565"/>
              <a:gd name="connsiteY1" fmla="*/ 5325465 h 5325465"/>
              <a:gd name="connsiteX2" fmla="*/ 4975565 w 4975565"/>
              <a:gd name="connsiteY2" fmla="*/ 0 h 5325465"/>
              <a:gd name="connsiteX3" fmla="*/ 1229 w 4975565"/>
              <a:gd name="connsiteY3" fmla="*/ 5325465 h 5325465"/>
              <a:gd name="connsiteX0" fmla="*/ 1229 w 4975565"/>
              <a:gd name="connsiteY0" fmla="*/ 5325465 h 5325465"/>
              <a:gd name="connsiteX1" fmla="*/ 315783 w 4975565"/>
              <a:gd name="connsiteY1" fmla="*/ 5325465 h 5325465"/>
              <a:gd name="connsiteX2" fmla="*/ 4975565 w 4975565"/>
              <a:gd name="connsiteY2" fmla="*/ 0 h 5325465"/>
              <a:gd name="connsiteX3" fmla="*/ 1229 w 4975565"/>
              <a:gd name="connsiteY3" fmla="*/ 5325465 h 5325465"/>
              <a:gd name="connsiteX0" fmla="*/ 1229 w 4975565"/>
              <a:gd name="connsiteY0" fmla="*/ 5325465 h 5325465"/>
              <a:gd name="connsiteX1" fmla="*/ 315783 w 4975565"/>
              <a:gd name="connsiteY1" fmla="*/ 5325465 h 5325465"/>
              <a:gd name="connsiteX2" fmla="*/ 4975565 w 4975565"/>
              <a:gd name="connsiteY2" fmla="*/ 0 h 5325465"/>
              <a:gd name="connsiteX3" fmla="*/ 1229 w 4975565"/>
              <a:gd name="connsiteY3" fmla="*/ 5325465 h 5325465"/>
              <a:gd name="connsiteX0" fmla="*/ 1229 w 4975565"/>
              <a:gd name="connsiteY0" fmla="*/ 5325465 h 5325465"/>
              <a:gd name="connsiteX1" fmla="*/ 315783 w 4975565"/>
              <a:gd name="connsiteY1" fmla="*/ 5325465 h 5325465"/>
              <a:gd name="connsiteX2" fmla="*/ 4975565 w 4975565"/>
              <a:gd name="connsiteY2" fmla="*/ 0 h 5325465"/>
              <a:gd name="connsiteX3" fmla="*/ 1229 w 4975565"/>
              <a:gd name="connsiteY3" fmla="*/ 5325465 h 5325465"/>
              <a:gd name="connsiteX0" fmla="*/ 1229 w 4975565"/>
              <a:gd name="connsiteY0" fmla="*/ 5325465 h 5325465"/>
              <a:gd name="connsiteX1" fmla="*/ 315783 w 4975565"/>
              <a:gd name="connsiteY1" fmla="*/ 5325465 h 5325465"/>
              <a:gd name="connsiteX2" fmla="*/ 4975565 w 4975565"/>
              <a:gd name="connsiteY2" fmla="*/ 0 h 5325465"/>
              <a:gd name="connsiteX3" fmla="*/ 1229 w 4975565"/>
              <a:gd name="connsiteY3" fmla="*/ 5325465 h 5325465"/>
              <a:gd name="connsiteX0" fmla="*/ 570 w 5706426"/>
              <a:gd name="connsiteY0" fmla="*/ 5404978 h 5404978"/>
              <a:gd name="connsiteX1" fmla="*/ 315124 w 5706426"/>
              <a:gd name="connsiteY1" fmla="*/ 5404978 h 5404978"/>
              <a:gd name="connsiteX2" fmla="*/ 5706426 w 5706426"/>
              <a:gd name="connsiteY2" fmla="*/ 0 h 5404978"/>
              <a:gd name="connsiteX3" fmla="*/ 570 w 5706426"/>
              <a:gd name="connsiteY3" fmla="*/ 5404978 h 5404978"/>
              <a:gd name="connsiteX0" fmla="*/ 846 w 5706702"/>
              <a:gd name="connsiteY0" fmla="*/ 5404978 h 5404978"/>
              <a:gd name="connsiteX1" fmla="*/ 315400 w 5706702"/>
              <a:gd name="connsiteY1" fmla="*/ 5404978 h 5404978"/>
              <a:gd name="connsiteX2" fmla="*/ 5706702 w 5706702"/>
              <a:gd name="connsiteY2" fmla="*/ 0 h 5404978"/>
              <a:gd name="connsiteX3" fmla="*/ 846 w 5706702"/>
              <a:gd name="connsiteY3" fmla="*/ 5404978 h 5404978"/>
              <a:gd name="connsiteX0" fmla="*/ 846 w 5706702"/>
              <a:gd name="connsiteY0" fmla="*/ 5404978 h 5404978"/>
              <a:gd name="connsiteX1" fmla="*/ 315400 w 5706702"/>
              <a:gd name="connsiteY1" fmla="*/ 5404978 h 5404978"/>
              <a:gd name="connsiteX2" fmla="*/ 5706702 w 5706702"/>
              <a:gd name="connsiteY2" fmla="*/ 0 h 5404978"/>
              <a:gd name="connsiteX3" fmla="*/ 846 w 5706702"/>
              <a:gd name="connsiteY3" fmla="*/ 5404978 h 5404978"/>
              <a:gd name="connsiteX0" fmla="*/ 875 w 5676586"/>
              <a:gd name="connsiteY0" fmla="*/ 5394929 h 5394929"/>
              <a:gd name="connsiteX1" fmla="*/ 315429 w 5676586"/>
              <a:gd name="connsiteY1" fmla="*/ 5394929 h 5394929"/>
              <a:gd name="connsiteX2" fmla="*/ 5676586 w 5676586"/>
              <a:gd name="connsiteY2" fmla="*/ 0 h 5394929"/>
              <a:gd name="connsiteX3" fmla="*/ 875 w 5676586"/>
              <a:gd name="connsiteY3" fmla="*/ 5394929 h 5394929"/>
              <a:gd name="connsiteX0" fmla="*/ 856 w 5696664"/>
              <a:gd name="connsiteY0" fmla="*/ 5394929 h 5394929"/>
              <a:gd name="connsiteX1" fmla="*/ 315410 w 5696664"/>
              <a:gd name="connsiteY1" fmla="*/ 5394929 h 5394929"/>
              <a:gd name="connsiteX2" fmla="*/ 5696664 w 5696664"/>
              <a:gd name="connsiteY2" fmla="*/ 0 h 5394929"/>
              <a:gd name="connsiteX3" fmla="*/ 856 w 5696664"/>
              <a:gd name="connsiteY3" fmla="*/ 5394929 h 5394929"/>
              <a:gd name="connsiteX0" fmla="*/ 864 w 5688005"/>
              <a:gd name="connsiteY0" fmla="*/ 5507604 h 5507604"/>
              <a:gd name="connsiteX1" fmla="*/ 315418 w 5688005"/>
              <a:gd name="connsiteY1" fmla="*/ 5507604 h 5507604"/>
              <a:gd name="connsiteX2" fmla="*/ 5688005 w 5688005"/>
              <a:gd name="connsiteY2" fmla="*/ 0 h 5507604"/>
              <a:gd name="connsiteX3" fmla="*/ 864 w 5688005"/>
              <a:gd name="connsiteY3" fmla="*/ 5507604 h 5507604"/>
              <a:gd name="connsiteX0" fmla="*/ 848 w 5705324"/>
              <a:gd name="connsiteY0" fmla="*/ 5399262 h 5399262"/>
              <a:gd name="connsiteX1" fmla="*/ 315402 w 5705324"/>
              <a:gd name="connsiteY1" fmla="*/ 5399262 h 5399262"/>
              <a:gd name="connsiteX2" fmla="*/ 5705324 w 5705324"/>
              <a:gd name="connsiteY2" fmla="*/ 0 h 5399262"/>
              <a:gd name="connsiteX3" fmla="*/ 848 w 5705324"/>
              <a:gd name="connsiteY3" fmla="*/ 5399262 h 5399262"/>
              <a:gd name="connsiteX0" fmla="*/ 812 w 5705288"/>
              <a:gd name="connsiteY0" fmla="*/ 5399488 h 5399488"/>
              <a:gd name="connsiteX1" fmla="*/ 315366 w 5705288"/>
              <a:gd name="connsiteY1" fmla="*/ 5399488 h 5399488"/>
              <a:gd name="connsiteX2" fmla="*/ 5705288 w 5705288"/>
              <a:gd name="connsiteY2" fmla="*/ 226 h 5399488"/>
              <a:gd name="connsiteX3" fmla="*/ 812 w 5705288"/>
              <a:gd name="connsiteY3" fmla="*/ 5399488 h 5399488"/>
              <a:gd name="connsiteX0" fmla="*/ 812 w 5705288"/>
              <a:gd name="connsiteY0" fmla="*/ 5399488 h 5399488"/>
              <a:gd name="connsiteX1" fmla="*/ 315366 w 5705288"/>
              <a:gd name="connsiteY1" fmla="*/ 5399488 h 5399488"/>
              <a:gd name="connsiteX2" fmla="*/ 5705288 w 5705288"/>
              <a:gd name="connsiteY2" fmla="*/ 226 h 5399488"/>
              <a:gd name="connsiteX3" fmla="*/ 812 w 5705288"/>
              <a:gd name="connsiteY3" fmla="*/ 5399488 h 5399488"/>
            </a:gdLst>
            <a:ahLst/>
            <a:cxnLst>
              <a:cxn ang="0">
                <a:pos x="connsiteX0" y="connsiteY0"/>
              </a:cxn>
              <a:cxn ang="0">
                <a:pos x="connsiteX1" y="connsiteY1"/>
              </a:cxn>
              <a:cxn ang="0">
                <a:pos x="connsiteX2" y="connsiteY2"/>
              </a:cxn>
              <a:cxn ang="0">
                <a:pos x="connsiteX3" y="connsiteY3"/>
              </a:cxn>
            </a:cxnLst>
            <a:rect l="l" t="t" r="r" b="b"/>
            <a:pathLst>
              <a:path w="5705288" h="5399488">
                <a:moveTo>
                  <a:pt x="812" y="5399488"/>
                </a:moveTo>
                <a:lnTo>
                  <a:pt x="315366" y="5399488"/>
                </a:lnTo>
                <a:cubicBezTo>
                  <a:pt x="331920" y="2409546"/>
                  <a:pt x="2605331" y="202733"/>
                  <a:pt x="5705288" y="226"/>
                </a:cubicBezTo>
                <a:cubicBezTo>
                  <a:pt x="849059" y="-35824"/>
                  <a:pt x="-30887" y="4238810"/>
                  <a:pt x="812" y="5399488"/>
                </a:cubicBezTo>
                <a:close/>
              </a:path>
            </a:pathLst>
          </a:custGeom>
          <a:solidFill>
            <a:srgbClr val="00A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dirty="0"/>
          </a:p>
        </p:txBody>
      </p:sp>
      <p:pic>
        <p:nvPicPr>
          <p:cNvPr id="2" name="Image 1"/>
          <p:cNvPicPr>
            <a:picLocks noChangeAspect="1"/>
          </p:cNvPicPr>
          <p:nvPr/>
        </p:nvPicPr>
        <p:blipFill rotWithShape="1">
          <a:blip r:embed="rId3"/>
          <a:srcRect l="8436" t="12757" r="10009" b="10421"/>
          <a:stretch/>
        </p:blipFill>
        <p:spPr>
          <a:xfrm>
            <a:off x="1760746" y="237453"/>
            <a:ext cx="1443102" cy="1194292"/>
          </a:xfrm>
          <a:prstGeom prst="rect">
            <a:avLst/>
          </a:prstGeom>
        </p:spPr>
      </p:pic>
      <p:sp>
        <p:nvSpPr>
          <p:cNvPr id="8" name="ZoneTexte 7"/>
          <p:cNvSpPr txBox="1"/>
          <p:nvPr/>
        </p:nvSpPr>
        <p:spPr>
          <a:xfrm>
            <a:off x="199936" y="1970240"/>
            <a:ext cx="4824536" cy="523220"/>
          </a:xfrm>
          <a:prstGeom prst="rect">
            <a:avLst/>
          </a:prstGeom>
          <a:noFill/>
        </p:spPr>
        <p:txBody>
          <a:bodyPr wrap="square" rtlCol="0">
            <a:spAutoFit/>
          </a:bodyPr>
          <a:lstStyle/>
          <a:p>
            <a:r>
              <a:rPr lang="fr-BE" sz="2800" b="1" dirty="0">
                <a:solidFill>
                  <a:srgbClr val="00ADBA"/>
                </a:solidFill>
              </a:rPr>
              <a:t>Groupe de travail « mobilité »</a:t>
            </a:r>
          </a:p>
        </p:txBody>
      </p:sp>
      <p:sp>
        <p:nvSpPr>
          <p:cNvPr id="9" name="ZoneTexte 8"/>
          <p:cNvSpPr txBox="1"/>
          <p:nvPr/>
        </p:nvSpPr>
        <p:spPr>
          <a:xfrm>
            <a:off x="199936" y="2718796"/>
            <a:ext cx="3888432" cy="1569660"/>
          </a:xfrm>
          <a:prstGeom prst="rect">
            <a:avLst/>
          </a:prstGeom>
          <a:noFill/>
        </p:spPr>
        <p:txBody>
          <a:bodyPr wrap="square" rtlCol="0">
            <a:spAutoFit/>
          </a:bodyPr>
          <a:lstStyle/>
          <a:p>
            <a:r>
              <a:rPr lang="fr-BE" sz="2400" dirty="0">
                <a:solidFill>
                  <a:srgbClr val="00ADBA"/>
                </a:solidFill>
              </a:rPr>
              <a:t>Administration communale de </a:t>
            </a:r>
            <a:r>
              <a:rPr lang="fr-BE" sz="2400" dirty="0" err="1">
                <a:solidFill>
                  <a:srgbClr val="00ADBA"/>
                </a:solidFill>
              </a:rPr>
              <a:t>Bovigny</a:t>
            </a:r>
            <a:endParaRPr lang="fr-BE" sz="2400" dirty="0">
              <a:solidFill>
                <a:srgbClr val="00ADBA"/>
              </a:solidFill>
            </a:endParaRPr>
          </a:p>
          <a:p>
            <a:endParaRPr lang="fr-BE" sz="2400" dirty="0">
              <a:solidFill>
                <a:srgbClr val="00ADBA"/>
              </a:solidFill>
            </a:endParaRPr>
          </a:p>
          <a:p>
            <a:r>
              <a:rPr lang="fr-FR" sz="2400" dirty="0">
                <a:solidFill>
                  <a:srgbClr val="00ADBA"/>
                </a:solidFill>
              </a:rPr>
              <a:t>20 septembre 2022</a:t>
            </a:r>
            <a:endParaRPr lang="fr-BE" sz="2400" dirty="0">
              <a:solidFill>
                <a:srgbClr val="00ADBA"/>
              </a:solidFill>
            </a:endParaRPr>
          </a:p>
        </p:txBody>
      </p:sp>
      <p:pic>
        <p:nvPicPr>
          <p:cNvPr id="3" name="Image 2">
            <a:extLst>
              <a:ext uri="{FF2B5EF4-FFF2-40B4-BE49-F238E27FC236}">
                <a16:creationId xmlns:a16="http://schemas.microsoft.com/office/drawing/2014/main" id="{172D6678-780C-4643-9049-C12F6E49D5A3}"/>
              </a:ext>
            </a:extLst>
          </p:cNvPr>
          <p:cNvPicPr>
            <a:picLocks noChangeAspect="1"/>
          </p:cNvPicPr>
          <p:nvPr/>
        </p:nvPicPr>
        <p:blipFill>
          <a:blip r:embed="rId4"/>
          <a:stretch>
            <a:fillRect/>
          </a:stretch>
        </p:blipFill>
        <p:spPr>
          <a:xfrm>
            <a:off x="4648240" y="3119549"/>
            <a:ext cx="4495760" cy="3768786"/>
          </a:xfrm>
          <a:prstGeom prst="rect">
            <a:avLst/>
          </a:prstGeom>
        </p:spPr>
      </p:pic>
      <p:sp>
        <p:nvSpPr>
          <p:cNvPr id="5" name="ZoneTexte 4">
            <a:extLst>
              <a:ext uri="{FF2B5EF4-FFF2-40B4-BE49-F238E27FC236}">
                <a16:creationId xmlns:a16="http://schemas.microsoft.com/office/drawing/2014/main" id="{319DC7A9-F29C-4D98-A0F9-C8E4D3C046EB}"/>
              </a:ext>
            </a:extLst>
          </p:cNvPr>
          <p:cNvSpPr txBox="1"/>
          <p:nvPr/>
        </p:nvSpPr>
        <p:spPr>
          <a:xfrm>
            <a:off x="2195737" y="908720"/>
            <a:ext cx="8727116" cy="6215370"/>
          </a:xfrm>
          <a:prstGeom prst="rect">
            <a:avLst/>
          </a:prstGeom>
          <a:noFill/>
        </p:spPr>
        <p:txBody>
          <a:bodyPr wrap="square" rtlCol="0">
            <a:spAutoFit/>
          </a:bodyPr>
          <a:lstStyle/>
          <a:p>
            <a:endParaRPr lang="fr-BE" dirty="0"/>
          </a:p>
        </p:txBody>
      </p:sp>
      <p:pic>
        <p:nvPicPr>
          <p:cNvPr id="7" name="Image 6">
            <a:extLst>
              <a:ext uri="{FF2B5EF4-FFF2-40B4-BE49-F238E27FC236}">
                <a16:creationId xmlns:a16="http://schemas.microsoft.com/office/drawing/2014/main" id="{44CA0BD0-D607-42C0-AD91-81285FEFF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154" y="312043"/>
            <a:ext cx="997392" cy="957496"/>
          </a:xfrm>
          <a:prstGeom prst="rect">
            <a:avLst/>
          </a:prstGeom>
        </p:spPr>
      </p:pic>
    </p:spTree>
    <p:extLst>
      <p:ext uri="{BB962C8B-B14F-4D97-AF65-F5344CB8AC3E}">
        <p14:creationId xmlns:p14="http://schemas.microsoft.com/office/powerpoint/2010/main" val="199820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A2BE4-47D0-4A1B-A126-8A10327B441F}"/>
              </a:ext>
            </a:extLst>
          </p:cNvPr>
          <p:cNvSpPr>
            <a:spLocks noGrp="1"/>
          </p:cNvSpPr>
          <p:nvPr>
            <p:ph type="title"/>
          </p:nvPr>
        </p:nvSpPr>
        <p:spPr>
          <a:xfrm>
            <a:off x="618687" y="192642"/>
            <a:ext cx="8136904" cy="1143000"/>
          </a:xfrm>
          <a:ln w="28575">
            <a:solidFill>
              <a:srgbClr val="00ADBA"/>
            </a:solidFill>
          </a:ln>
        </p:spPr>
        <p:txBody>
          <a:bodyPr>
            <a:normAutofit/>
          </a:bodyPr>
          <a:lstStyle/>
          <a:p>
            <a:r>
              <a:rPr lang="fr-FR" b="1" dirty="0">
                <a:solidFill>
                  <a:srgbClr val="00ADBA"/>
                </a:solidFill>
              </a:rPr>
              <a:t>Sondage : résultats</a:t>
            </a:r>
            <a:endParaRPr lang="fr-BE" dirty="0"/>
          </a:p>
        </p:txBody>
      </p:sp>
      <p:pic>
        <p:nvPicPr>
          <p:cNvPr id="7" name="Image 6" descr="C:\Users\c.weber\AppData\Local\Microsoft\Windows\INetCache\Content.MSO\54FB935F.tmp">
            <a:extLst>
              <a:ext uri="{FF2B5EF4-FFF2-40B4-BE49-F238E27FC236}">
                <a16:creationId xmlns:a16="http://schemas.microsoft.com/office/drawing/2014/main" id="{2C479637-DE7F-46C2-8D62-C41C4F387139}"/>
              </a:ext>
            </a:extLst>
          </p:cNvPr>
          <p:cNvPicPr/>
          <p:nvPr/>
        </p:nvPicPr>
        <p:blipFill rotWithShape="1">
          <a:blip r:embed="rId3" cstate="print">
            <a:extLst>
              <a:ext uri="{28A0092B-C50C-407E-A947-70E740481C1C}">
                <a14:useLocalDpi xmlns:a14="http://schemas.microsoft.com/office/drawing/2010/main" val="0"/>
              </a:ext>
            </a:extLst>
          </a:blip>
          <a:srcRect l="2076" t="14239" r="26402" b="2700"/>
          <a:stretch/>
        </p:blipFill>
        <p:spPr bwMode="auto">
          <a:xfrm>
            <a:off x="618687" y="1916832"/>
            <a:ext cx="4961425" cy="2520280"/>
          </a:xfrm>
          <a:prstGeom prst="rect">
            <a:avLst/>
          </a:prstGeom>
          <a:noFill/>
          <a:ln w="3175">
            <a:noFill/>
          </a:ln>
        </p:spPr>
      </p:pic>
      <p:sp>
        <p:nvSpPr>
          <p:cNvPr id="3" name="ZoneTexte 2">
            <a:extLst>
              <a:ext uri="{FF2B5EF4-FFF2-40B4-BE49-F238E27FC236}">
                <a16:creationId xmlns:a16="http://schemas.microsoft.com/office/drawing/2014/main" id="{8635B142-26A3-4006-86D4-EAF462DC3BE6}"/>
              </a:ext>
            </a:extLst>
          </p:cNvPr>
          <p:cNvSpPr txBox="1"/>
          <p:nvPr/>
        </p:nvSpPr>
        <p:spPr>
          <a:xfrm>
            <a:off x="3870031" y="3637158"/>
            <a:ext cx="1457369" cy="369332"/>
          </a:xfrm>
          <a:prstGeom prst="rect">
            <a:avLst/>
          </a:prstGeom>
          <a:noFill/>
        </p:spPr>
        <p:txBody>
          <a:bodyPr wrap="square" rtlCol="0">
            <a:spAutoFit/>
          </a:bodyPr>
          <a:lstStyle/>
          <a:p>
            <a:r>
              <a:rPr lang="fr-FR" dirty="0"/>
              <a:t>(4 personnes)</a:t>
            </a:r>
            <a:endParaRPr lang="fr-BE" dirty="0"/>
          </a:p>
        </p:txBody>
      </p:sp>
      <p:sp>
        <p:nvSpPr>
          <p:cNvPr id="8" name="ZoneTexte 7">
            <a:extLst>
              <a:ext uri="{FF2B5EF4-FFF2-40B4-BE49-F238E27FC236}">
                <a16:creationId xmlns:a16="http://schemas.microsoft.com/office/drawing/2014/main" id="{A79D3396-F2B4-485D-8173-341E9C1CDBEF}"/>
              </a:ext>
            </a:extLst>
          </p:cNvPr>
          <p:cNvSpPr txBox="1"/>
          <p:nvPr/>
        </p:nvSpPr>
        <p:spPr>
          <a:xfrm>
            <a:off x="618687" y="2450579"/>
            <a:ext cx="1512168" cy="369332"/>
          </a:xfrm>
          <a:prstGeom prst="rect">
            <a:avLst/>
          </a:prstGeom>
          <a:noFill/>
        </p:spPr>
        <p:txBody>
          <a:bodyPr wrap="square" rtlCol="0">
            <a:spAutoFit/>
          </a:bodyPr>
          <a:lstStyle/>
          <a:p>
            <a:r>
              <a:rPr lang="fr-FR" dirty="0"/>
              <a:t>(6 personnes)</a:t>
            </a:r>
            <a:endParaRPr lang="fr-BE" dirty="0"/>
          </a:p>
        </p:txBody>
      </p:sp>
      <p:sp>
        <p:nvSpPr>
          <p:cNvPr id="9" name="ZoneTexte 8">
            <a:extLst>
              <a:ext uri="{FF2B5EF4-FFF2-40B4-BE49-F238E27FC236}">
                <a16:creationId xmlns:a16="http://schemas.microsoft.com/office/drawing/2014/main" id="{33AAE175-E066-442C-AA98-342F4E7796F0}"/>
              </a:ext>
            </a:extLst>
          </p:cNvPr>
          <p:cNvSpPr txBox="1"/>
          <p:nvPr/>
        </p:nvSpPr>
        <p:spPr>
          <a:xfrm>
            <a:off x="136991" y="2450579"/>
            <a:ext cx="740241" cy="369332"/>
          </a:xfrm>
          <a:prstGeom prst="rect">
            <a:avLst/>
          </a:prstGeom>
          <a:noFill/>
        </p:spPr>
        <p:txBody>
          <a:bodyPr wrap="square" rtlCol="0">
            <a:spAutoFit/>
          </a:bodyPr>
          <a:lstStyle/>
          <a:p>
            <a:r>
              <a:rPr lang="fr-FR" dirty="0"/>
              <a:t>NON</a:t>
            </a:r>
            <a:endParaRPr lang="fr-BE" dirty="0"/>
          </a:p>
        </p:txBody>
      </p:sp>
      <p:sp>
        <p:nvSpPr>
          <p:cNvPr id="10" name="ZoneTexte 9">
            <a:extLst>
              <a:ext uri="{FF2B5EF4-FFF2-40B4-BE49-F238E27FC236}">
                <a16:creationId xmlns:a16="http://schemas.microsoft.com/office/drawing/2014/main" id="{09670A9E-3731-468C-81F7-3E958A7AD8B2}"/>
              </a:ext>
            </a:extLst>
          </p:cNvPr>
          <p:cNvSpPr txBox="1"/>
          <p:nvPr/>
        </p:nvSpPr>
        <p:spPr>
          <a:xfrm>
            <a:off x="3469537" y="3637158"/>
            <a:ext cx="740241" cy="369332"/>
          </a:xfrm>
          <a:prstGeom prst="rect">
            <a:avLst/>
          </a:prstGeom>
          <a:noFill/>
        </p:spPr>
        <p:txBody>
          <a:bodyPr wrap="square" rtlCol="0">
            <a:spAutoFit/>
          </a:bodyPr>
          <a:lstStyle/>
          <a:p>
            <a:r>
              <a:rPr lang="fr-FR" dirty="0"/>
              <a:t>OUI</a:t>
            </a:r>
            <a:endParaRPr lang="fr-BE" dirty="0"/>
          </a:p>
        </p:txBody>
      </p:sp>
      <p:pic>
        <p:nvPicPr>
          <p:cNvPr id="11" name="Image 10" descr="C:\Users\c.weber\AppData\Local\Microsoft\Windows\INetCache\Content.MSO\48EBD3C5.tmp">
            <a:extLst>
              <a:ext uri="{FF2B5EF4-FFF2-40B4-BE49-F238E27FC236}">
                <a16:creationId xmlns:a16="http://schemas.microsoft.com/office/drawing/2014/main" id="{A44D2C93-D09E-49EE-8859-FDF76F3BFDC0}"/>
              </a:ext>
            </a:extLst>
          </p:cNvPr>
          <p:cNvPicPr/>
          <p:nvPr/>
        </p:nvPicPr>
        <p:blipFill rotWithShape="1">
          <a:blip r:embed="rId4" cstate="print">
            <a:extLst>
              <a:ext uri="{28A0092B-C50C-407E-A947-70E740481C1C}">
                <a14:useLocalDpi xmlns:a14="http://schemas.microsoft.com/office/drawing/2010/main" val="0"/>
              </a:ext>
            </a:extLst>
          </a:blip>
          <a:srcRect t="21633" r="438"/>
          <a:stretch/>
        </p:blipFill>
        <p:spPr bwMode="auto">
          <a:xfrm>
            <a:off x="2771800" y="4591382"/>
            <a:ext cx="5355569" cy="2060199"/>
          </a:xfrm>
          <a:prstGeom prst="rect">
            <a:avLst/>
          </a:prstGeom>
          <a:noFill/>
          <a:ln w="3175">
            <a:noFill/>
          </a:ln>
        </p:spPr>
      </p:pic>
      <p:sp>
        <p:nvSpPr>
          <p:cNvPr id="5" name="Rectangle 4">
            <a:extLst>
              <a:ext uri="{FF2B5EF4-FFF2-40B4-BE49-F238E27FC236}">
                <a16:creationId xmlns:a16="http://schemas.microsoft.com/office/drawing/2014/main" id="{8FD98B92-2F60-4D61-A51F-0FFA1155C28B}"/>
              </a:ext>
            </a:extLst>
          </p:cNvPr>
          <p:cNvSpPr/>
          <p:nvPr/>
        </p:nvSpPr>
        <p:spPr>
          <a:xfrm>
            <a:off x="2567425" y="6405741"/>
            <a:ext cx="5983791" cy="400110"/>
          </a:xfrm>
          <a:prstGeom prst="rect">
            <a:avLst/>
          </a:prstGeom>
        </p:spPr>
        <p:txBody>
          <a:bodyPr wrap="square">
            <a:spAutoFit/>
          </a:bodyPr>
          <a:lstStyle/>
          <a:p>
            <a:r>
              <a:rPr lang="fr-FR" sz="2000" dirty="0">
                <a:solidFill>
                  <a:srgbClr val="FFFFFF"/>
                </a:solidFill>
                <a:highlight>
                  <a:srgbClr val="00ADBA"/>
                </a:highlight>
              </a:rPr>
              <a:t>Gain d’argent /respect de l’environnement/ convivialité</a:t>
            </a:r>
          </a:p>
        </p:txBody>
      </p:sp>
      <p:sp>
        <p:nvSpPr>
          <p:cNvPr id="12" name="Rectangle 11">
            <a:extLst>
              <a:ext uri="{FF2B5EF4-FFF2-40B4-BE49-F238E27FC236}">
                <a16:creationId xmlns:a16="http://schemas.microsoft.com/office/drawing/2014/main" id="{F657B558-79B6-4D37-8C91-B2114F3C5F1D}"/>
              </a:ext>
            </a:extLst>
          </p:cNvPr>
          <p:cNvSpPr/>
          <p:nvPr/>
        </p:nvSpPr>
        <p:spPr>
          <a:xfrm>
            <a:off x="179572" y="4860448"/>
            <a:ext cx="2390398" cy="584775"/>
          </a:xfrm>
          <a:prstGeom prst="rect">
            <a:avLst/>
          </a:prstGeom>
        </p:spPr>
        <p:txBody>
          <a:bodyPr wrap="none">
            <a:spAutoFit/>
          </a:bodyPr>
          <a:lstStyle/>
          <a:p>
            <a:r>
              <a:rPr lang="fr-FR" sz="3200" i="1" dirty="0"/>
              <a:t>Motivations </a:t>
            </a:r>
            <a:r>
              <a:rPr lang="fr-FR" sz="3200" dirty="0"/>
              <a:t>:</a:t>
            </a:r>
          </a:p>
        </p:txBody>
      </p:sp>
      <p:sp>
        <p:nvSpPr>
          <p:cNvPr id="14" name="Rectangle 13">
            <a:extLst>
              <a:ext uri="{FF2B5EF4-FFF2-40B4-BE49-F238E27FC236}">
                <a16:creationId xmlns:a16="http://schemas.microsoft.com/office/drawing/2014/main" id="{1CE5B645-338A-4949-844D-A799BC63FC8B}"/>
              </a:ext>
            </a:extLst>
          </p:cNvPr>
          <p:cNvSpPr/>
          <p:nvPr/>
        </p:nvSpPr>
        <p:spPr>
          <a:xfrm>
            <a:off x="13624" y="1361749"/>
            <a:ext cx="8511689" cy="584775"/>
          </a:xfrm>
          <a:prstGeom prst="rect">
            <a:avLst/>
          </a:prstGeom>
        </p:spPr>
        <p:txBody>
          <a:bodyPr wrap="none">
            <a:spAutoFit/>
          </a:bodyPr>
          <a:lstStyle/>
          <a:p>
            <a:r>
              <a:rPr lang="fr-FR" sz="3200" i="1" dirty="0"/>
              <a:t>Envisagez-vous de faire du covoiturage à l’avenir ?</a:t>
            </a:r>
            <a:endParaRPr lang="fr-FR" sz="3200" dirty="0"/>
          </a:p>
        </p:txBody>
      </p:sp>
    </p:spTree>
    <p:extLst>
      <p:ext uri="{BB962C8B-B14F-4D97-AF65-F5344CB8AC3E}">
        <p14:creationId xmlns:p14="http://schemas.microsoft.com/office/powerpoint/2010/main" val="22090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F98BBCB-A5F5-4D13-B6A9-FECBDF60961C}"/>
              </a:ext>
            </a:extLst>
          </p:cNvPr>
          <p:cNvSpPr txBox="1">
            <a:spLocks noGrp="1"/>
          </p:cNvSpPr>
          <p:nvPr>
            <p:ph idx="1"/>
          </p:nvPr>
        </p:nvSpPr>
        <p:spPr>
          <a:xfrm>
            <a:off x="452197" y="1124744"/>
            <a:ext cx="8229600" cy="5977021"/>
          </a:xfrm>
          <a:prstGeom prst="rect">
            <a:avLst/>
          </a:prstGeom>
          <a:noFill/>
        </p:spPr>
        <p:txBody>
          <a:bodyPr wrap="square" rtlCol="0">
            <a:spAutoFit/>
          </a:bodyPr>
          <a:lstStyle/>
          <a:p>
            <a:pPr marL="0" indent="0">
              <a:buNone/>
            </a:pPr>
            <a:endParaRPr lang="fr-FR" sz="800" dirty="0"/>
          </a:p>
          <a:p>
            <a:pPr marL="0" indent="0">
              <a:buNone/>
            </a:pPr>
            <a:endParaRPr lang="fr-BE" sz="1400" dirty="0"/>
          </a:p>
          <a:p>
            <a:pPr marL="0" indent="0">
              <a:buNone/>
            </a:pPr>
            <a:r>
              <a:rPr lang="fr-FR" sz="2400" b="1" u="sng" dirty="0"/>
              <a:t>S</a:t>
            </a:r>
            <a:r>
              <a:rPr lang="fr-BE" sz="2400" b="1" u="sng" dirty="0" err="1"/>
              <a:t>uggestions</a:t>
            </a:r>
            <a:r>
              <a:rPr lang="fr-BE" sz="2400" b="1" dirty="0"/>
              <a:t> : </a:t>
            </a:r>
          </a:p>
          <a:p>
            <a:pPr marL="0" indent="0">
              <a:buNone/>
            </a:pPr>
            <a:endParaRPr lang="fr-BE" sz="1400" dirty="0"/>
          </a:p>
          <a:p>
            <a:pPr marL="0" indent="0">
              <a:buNone/>
            </a:pPr>
            <a:r>
              <a:rPr lang="fr-FR" dirty="0"/>
              <a:t>Transports en commun + fréquents (2x)</a:t>
            </a:r>
          </a:p>
          <a:p>
            <a:pPr marL="0" indent="0">
              <a:buNone/>
            </a:pPr>
            <a:r>
              <a:rPr lang="fr-FR" dirty="0"/>
              <a:t>Aires de covoiturage bien équipées (3x)</a:t>
            </a:r>
          </a:p>
          <a:p>
            <a:pPr marL="0" indent="0">
              <a:buNone/>
            </a:pPr>
            <a:r>
              <a:rPr lang="fr-FR" dirty="0" err="1"/>
              <a:t>Etre</a:t>
            </a:r>
            <a:r>
              <a:rPr lang="fr-FR" dirty="0"/>
              <a:t> mis en relation avec d’autres (1x)</a:t>
            </a:r>
          </a:p>
          <a:p>
            <a:pPr marL="0" indent="0">
              <a:buNone/>
            </a:pPr>
            <a:r>
              <a:rPr lang="fr-FR" dirty="0"/>
              <a:t>Amélioration des voies lentes (1x)</a:t>
            </a:r>
          </a:p>
          <a:p>
            <a:pPr marL="0" indent="0">
              <a:buNone/>
            </a:pPr>
            <a:endParaRPr lang="fr-FR" dirty="0"/>
          </a:p>
          <a:p>
            <a:pPr marL="0" indent="0">
              <a:buNone/>
            </a:pPr>
            <a:r>
              <a:rPr lang="fr-BE" sz="2400" b="1" u="sng" dirty="0"/>
              <a:t>Question</a:t>
            </a:r>
            <a:r>
              <a:rPr lang="fr-BE" sz="2400" b="1" dirty="0"/>
              <a:t> :</a:t>
            </a:r>
          </a:p>
          <a:p>
            <a:pPr marL="0" indent="0">
              <a:buNone/>
            </a:pPr>
            <a:r>
              <a:rPr lang="fr-BE" sz="2400" dirty="0"/>
              <a:t>Y a t il une plateforme pour pouvoir faire du covoiturage ? si oui laquelle ?</a:t>
            </a:r>
          </a:p>
          <a:p>
            <a:pPr marL="0" indent="0">
              <a:buNone/>
            </a:pPr>
            <a:endParaRPr lang="fr-FR" dirty="0"/>
          </a:p>
        </p:txBody>
      </p:sp>
      <p:sp>
        <p:nvSpPr>
          <p:cNvPr id="5" name="Titre 1">
            <a:extLst>
              <a:ext uri="{FF2B5EF4-FFF2-40B4-BE49-F238E27FC236}">
                <a16:creationId xmlns:a16="http://schemas.microsoft.com/office/drawing/2014/main" id="{24B9610E-BD26-4CA9-8C8B-E31DCA82406D}"/>
              </a:ext>
            </a:extLst>
          </p:cNvPr>
          <p:cNvSpPr>
            <a:spLocks noGrp="1"/>
          </p:cNvSpPr>
          <p:nvPr>
            <p:ph type="title"/>
          </p:nvPr>
        </p:nvSpPr>
        <p:spPr>
          <a:xfrm>
            <a:off x="457200" y="274638"/>
            <a:ext cx="8229600" cy="706090"/>
          </a:xfrm>
          <a:ln w="28575">
            <a:solidFill>
              <a:srgbClr val="00ADBA"/>
            </a:solidFill>
          </a:ln>
        </p:spPr>
        <p:txBody>
          <a:bodyPr>
            <a:normAutofit fontScale="90000"/>
          </a:bodyPr>
          <a:lstStyle/>
          <a:p>
            <a:r>
              <a:rPr lang="fr-FR" b="1" dirty="0">
                <a:solidFill>
                  <a:srgbClr val="00ADBA"/>
                </a:solidFill>
              </a:rPr>
              <a:t>Sondage : résultats</a:t>
            </a:r>
            <a:endParaRPr lang="fr-BE" dirty="0"/>
          </a:p>
        </p:txBody>
      </p:sp>
    </p:spTree>
    <p:extLst>
      <p:ext uri="{BB962C8B-B14F-4D97-AF65-F5344CB8AC3E}">
        <p14:creationId xmlns:p14="http://schemas.microsoft.com/office/powerpoint/2010/main" val="212812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F98BBCB-A5F5-4D13-B6A9-FECBDF60961C}"/>
              </a:ext>
            </a:extLst>
          </p:cNvPr>
          <p:cNvSpPr txBox="1">
            <a:spLocks noGrp="1"/>
          </p:cNvSpPr>
          <p:nvPr>
            <p:ph idx="1"/>
          </p:nvPr>
        </p:nvSpPr>
        <p:spPr>
          <a:xfrm>
            <a:off x="457200" y="1700808"/>
            <a:ext cx="8229600" cy="4068806"/>
          </a:xfrm>
          <a:prstGeom prst="rect">
            <a:avLst/>
          </a:prstGeom>
          <a:noFill/>
        </p:spPr>
        <p:txBody>
          <a:bodyPr wrap="square" rtlCol="0">
            <a:spAutoFit/>
          </a:bodyPr>
          <a:lstStyle/>
          <a:p>
            <a:pPr>
              <a:buFont typeface="Wingdings" panose="05000000000000000000" pitchFamily="2" charset="2"/>
              <a:buChar char="Ø"/>
            </a:pPr>
            <a:r>
              <a:rPr lang="fr-FR" sz="3600" dirty="0"/>
              <a:t>Suggestions endroits pertinents pour création d’une aire de covoiturage sur la commune. </a:t>
            </a:r>
          </a:p>
          <a:p>
            <a:pPr marL="0" indent="0">
              <a:buNone/>
            </a:pPr>
            <a:endParaRPr lang="fr-FR" sz="3600" dirty="0"/>
          </a:p>
          <a:p>
            <a:pPr>
              <a:buFont typeface="Wingdings" panose="05000000000000000000" pitchFamily="2" charset="2"/>
              <a:buChar char="Ø"/>
            </a:pPr>
            <a:r>
              <a:rPr lang="fr-FR" sz="3600" dirty="0"/>
              <a:t>A placer ensemble sur la carte</a:t>
            </a:r>
          </a:p>
          <a:p>
            <a:pPr>
              <a:buFont typeface="Wingdings" panose="05000000000000000000" pitchFamily="2" charset="2"/>
              <a:buChar char="Ø"/>
            </a:pPr>
            <a:endParaRPr lang="fr-FR" sz="2400" dirty="0"/>
          </a:p>
          <a:p>
            <a:pPr>
              <a:buFont typeface="Wingdings" panose="05000000000000000000" pitchFamily="2" charset="2"/>
              <a:buChar char="Ø"/>
            </a:pPr>
            <a:r>
              <a:rPr lang="en-US" sz="1600" b="1" dirty="0">
                <a:hlinkClick r:id="rId2"/>
              </a:rPr>
              <a:t>https://umap.openstreetmap.fr/fr/map/gouvy-aires-de-covoiturage-sept-2022_809877#12/50.1844/5.8856</a:t>
            </a:r>
            <a:endParaRPr lang="en-US" sz="1600" b="1" dirty="0"/>
          </a:p>
        </p:txBody>
      </p:sp>
      <p:sp>
        <p:nvSpPr>
          <p:cNvPr id="5" name="Titre 1">
            <a:extLst>
              <a:ext uri="{FF2B5EF4-FFF2-40B4-BE49-F238E27FC236}">
                <a16:creationId xmlns:a16="http://schemas.microsoft.com/office/drawing/2014/main" id="{24B9610E-BD26-4CA9-8C8B-E31DCA82406D}"/>
              </a:ext>
            </a:extLst>
          </p:cNvPr>
          <p:cNvSpPr>
            <a:spLocks noGrp="1"/>
          </p:cNvSpPr>
          <p:nvPr>
            <p:ph type="title"/>
          </p:nvPr>
        </p:nvSpPr>
        <p:spPr>
          <a:xfrm>
            <a:off x="457200" y="274638"/>
            <a:ext cx="8229600" cy="706090"/>
          </a:xfrm>
          <a:ln w="28575">
            <a:solidFill>
              <a:srgbClr val="00ADBA"/>
            </a:solidFill>
          </a:ln>
        </p:spPr>
        <p:txBody>
          <a:bodyPr>
            <a:normAutofit fontScale="90000"/>
          </a:bodyPr>
          <a:lstStyle/>
          <a:p>
            <a:r>
              <a:rPr lang="fr-FR" b="1" dirty="0">
                <a:solidFill>
                  <a:srgbClr val="00ADBA"/>
                </a:solidFill>
              </a:rPr>
              <a:t>Sondage : résultats</a:t>
            </a:r>
            <a:endParaRPr lang="fr-BE" dirty="0"/>
          </a:p>
        </p:txBody>
      </p:sp>
    </p:spTree>
    <p:extLst>
      <p:ext uri="{BB962C8B-B14F-4D97-AF65-F5344CB8AC3E}">
        <p14:creationId xmlns:p14="http://schemas.microsoft.com/office/powerpoint/2010/main" val="116692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C147E8E-F2B4-4391-976E-510969278431}"/>
              </a:ext>
            </a:extLst>
          </p:cNvPr>
          <p:cNvPicPr>
            <a:picLocks noChangeAspect="1"/>
          </p:cNvPicPr>
          <p:nvPr/>
        </p:nvPicPr>
        <p:blipFill>
          <a:blip r:embed="rId2"/>
          <a:stretch>
            <a:fillRect/>
          </a:stretch>
        </p:blipFill>
        <p:spPr>
          <a:xfrm>
            <a:off x="0" y="225235"/>
            <a:ext cx="9144000" cy="6407529"/>
          </a:xfrm>
          <a:prstGeom prst="rect">
            <a:avLst/>
          </a:prstGeom>
        </p:spPr>
      </p:pic>
    </p:spTree>
    <p:extLst>
      <p:ext uri="{BB962C8B-B14F-4D97-AF65-F5344CB8AC3E}">
        <p14:creationId xmlns:p14="http://schemas.microsoft.com/office/powerpoint/2010/main" val="232412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B49489-3ADB-4CD3-9AF9-28D617199C38}"/>
              </a:ext>
            </a:extLst>
          </p:cNvPr>
          <p:cNvSpPr>
            <a:spLocks noGrp="1"/>
          </p:cNvSpPr>
          <p:nvPr>
            <p:ph idx="1"/>
          </p:nvPr>
        </p:nvSpPr>
        <p:spPr>
          <a:xfrm>
            <a:off x="518706" y="1612426"/>
            <a:ext cx="8121746" cy="4525963"/>
          </a:xfrm>
        </p:spPr>
        <p:txBody>
          <a:bodyPr>
            <a:normAutofit fontScale="77500" lnSpcReduction="20000"/>
          </a:bodyPr>
          <a:lstStyle/>
          <a:p>
            <a:pPr marL="0" indent="0">
              <a:buNone/>
            </a:pPr>
            <a:r>
              <a:rPr lang="fr-BE" dirty="0"/>
              <a:t> </a:t>
            </a:r>
          </a:p>
          <a:p>
            <a:r>
              <a:rPr lang="fr-FR" dirty="0">
                <a:solidFill>
                  <a:schemeClr val="accent6">
                    <a:lumMod val="75000"/>
                  </a:schemeClr>
                </a:solidFill>
                <a:latin typeface="+mj-lt"/>
                <a:cs typeface="Calibri Light" panose="020F0302020204030204" pitchFamily="34" charset="0"/>
              </a:rPr>
              <a:t>Résultats à envoyer au Collège </a:t>
            </a:r>
            <a:r>
              <a:rPr lang="fr-FR" dirty="0">
                <a:latin typeface="+mj-lt"/>
                <a:cs typeface="Calibri Light" panose="020F0302020204030204" pitchFamily="34" charset="0"/>
              </a:rPr>
              <a:t>+ suggestion de lieux de covoiturage à aménager (carte du GT + suggestion citoyens)</a:t>
            </a:r>
          </a:p>
          <a:p>
            <a:endParaRPr lang="fr-BE" dirty="0">
              <a:latin typeface="+mj-lt"/>
              <a:cs typeface="Calibri Light" panose="020F0302020204030204" pitchFamily="34" charset="0"/>
            </a:endParaRPr>
          </a:p>
          <a:p>
            <a:r>
              <a:rPr lang="fr-BE" dirty="0">
                <a:solidFill>
                  <a:schemeClr val="accent6">
                    <a:lumMod val="75000"/>
                  </a:schemeClr>
                </a:solidFill>
                <a:latin typeface="+mj-lt"/>
                <a:cs typeface="Calibri Light" panose="020F0302020204030204" pitchFamily="34" charset="0"/>
              </a:rPr>
              <a:t>Retour de la journée de la mobilité </a:t>
            </a:r>
            <a:r>
              <a:rPr lang="fr-BE" dirty="0">
                <a:latin typeface="+mj-lt"/>
                <a:cs typeface="Calibri Light" panose="020F0302020204030204" pitchFamily="34" charset="0"/>
              </a:rPr>
              <a:t>et du salon des associations du 18 septembre à </a:t>
            </a:r>
            <a:r>
              <a:rPr lang="fr-BE" dirty="0" err="1">
                <a:latin typeface="+mj-lt"/>
                <a:cs typeface="Calibri Light" panose="020F0302020204030204" pitchFamily="34" charset="0"/>
              </a:rPr>
              <a:t>Gouvy</a:t>
            </a:r>
            <a:endParaRPr lang="fr-BE" dirty="0">
              <a:latin typeface="+mj-lt"/>
              <a:cs typeface="Calibri Light" panose="020F0302020204030204" pitchFamily="34" charset="0"/>
            </a:endParaRPr>
          </a:p>
          <a:p>
            <a:pPr marL="0" indent="0" algn="just">
              <a:buNone/>
            </a:pPr>
            <a:endParaRPr lang="fr-BE" dirty="0">
              <a:latin typeface="+mj-lt"/>
              <a:cs typeface="Calibri Light" panose="020F0302020204030204" pitchFamily="34" charset="0"/>
            </a:endParaRPr>
          </a:p>
          <a:p>
            <a:pPr marL="0" indent="0" algn="just">
              <a:buNone/>
            </a:pPr>
            <a:r>
              <a:rPr lang="fr-BE" dirty="0">
                <a:latin typeface="+mj-lt"/>
                <a:cs typeface="Calibri Light" panose="020F0302020204030204" pitchFamily="34" charset="0"/>
              </a:rPr>
              <a:t>	&gt; à 3 reprises des citoyens qui travaillent au Luxembourg, 	nous ont dit que la sensibilisation qui avait le plus d'influence sur le co-voiturage,  c'est celle qui vient des entreprises, car elle met immédiatement des collèges en contact. </a:t>
            </a:r>
          </a:p>
          <a:p>
            <a:pPr marL="0" indent="0">
              <a:buNone/>
            </a:pPr>
            <a:endParaRPr lang="fr-BE" dirty="0">
              <a:latin typeface="+mj-lt"/>
              <a:cs typeface="Calibri Light" panose="020F0302020204030204" pitchFamily="34" charset="0"/>
            </a:endParaRPr>
          </a:p>
          <a:p>
            <a:pPr marL="0" indent="0">
              <a:buNone/>
            </a:pPr>
            <a:endParaRPr lang="fr-BE" dirty="0"/>
          </a:p>
        </p:txBody>
      </p:sp>
      <p:sp>
        <p:nvSpPr>
          <p:cNvPr id="4" name="Titre 1">
            <a:extLst>
              <a:ext uri="{FF2B5EF4-FFF2-40B4-BE49-F238E27FC236}">
                <a16:creationId xmlns:a16="http://schemas.microsoft.com/office/drawing/2014/main" id="{0099FC5F-DDF0-4A2B-A80B-C4D7401C70CA}"/>
              </a:ext>
            </a:extLst>
          </p:cNvPr>
          <p:cNvSpPr txBox="1">
            <a:spLocks/>
          </p:cNvSpPr>
          <p:nvPr/>
        </p:nvSpPr>
        <p:spPr>
          <a:xfrm>
            <a:off x="503548" y="485800"/>
            <a:ext cx="8136904" cy="1143000"/>
          </a:xfrm>
          <a:prstGeom prst="rect">
            <a:avLst/>
          </a:prstGeom>
          <a:ln w="28575">
            <a:solidFill>
              <a:srgbClr val="00ADBA"/>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00ADBA"/>
                </a:solidFill>
              </a:rPr>
              <a:t>Suites </a:t>
            </a:r>
            <a:endParaRPr lang="fr-BE" b="1" dirty="0">
              <a:solidFill>
                <a:srgbClr val="00ADBA"/>
              </a:solidFill>
            </a:endParaRPr>
          </a:p>
        </p:txBody>
      </p:sp>
    </p:spTree>
    <p:extLst>
      <p:ext uri="{BB962C8B-B14F-4D97-AF65-F5344CB8AC3E}">
        <p14:creationId xmlns:p14="http://schemas.microsoft.com/office/powerpoint/2010/main" val="81467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AEA18-C301-4D4B-AC18-7B63EA3E76A7}"/>
              </a:ext>
            </a:extLst>
          </p:cNvPr>
          <p:cNvSpPr>
            <a:spLocks noGrp="1"/>
          </p:cNvSpPr>
          <p:nvPr>
            <p:ph type="title"/>
          </p:nvPr>
        </p:nvSpPr>
        <p:spPr>
          <a:xfrm>
            <a:off x="539552" y="188640"/>
            <a:ext cx="1656184" cy="1143000"/>
          </a:xfrm>
          <a:ln w="19050">
            <a:solidFill>
              <a:srgbClr val="00ADBA"/>
            </a:solidFill>
          </a:ln>
        </p:spPr>
        <p:txBody>
          <a:bodyPr/>
          <a:lstStyle/>
          <a:p>
            <a:pPr algn="l"/>
            <a:r>
              <a:rPr lang="fr-FR" dirty="0">
                <a:solidFill>
                  <a:srgbClr val="00ADBA"/>
                </a:solidFill>
              </a:rPr>
              <a:t>Suites</a:t>
            </a:r>
            <a:endParaRPr lang="fr-BE" dirty="0">
              <a:solidFill>
                <a:srgbClr val="00ADBA"/>
              </a:solidFill>
            </a:endParaRPr>
          </a:p>
        </p:txBody>
      </p:sp>
      <p:sp>
        <p:nvSpPr>
          <p:cNvPr id="3" name="Espace réservé du contenu 2">
            <a:extLst>
              <a:ext uri="{FF2B5EF4-FFF2-40B4-BE49-F238E27FC236}">
                <a16:creationId xmlns:a16="http://schemas.microsoft.com/office/drawing/2014/main" id="{29B59ADC-18DC-4743-B8E8-3EFE1375CC73}"/>
              </a:ext>
            </a:extLst>
          </p:cNvPr>
          <p:cNvSpPr>
            <a:spLocks noGrp="1"/>
          </p:cNvSpPr>
          <p:nvPr>
            <p:ph idx="1"/>
          </p:nvPr>
        </p:nvSpPr>
        <p:spPr>
          <a:xfrm>
            <a:off x="-4911" y="2082196"/>
            <a:ext cx="8892480" cy="5440362"/>
          </a:xfrm>
        </p:spPr>
        <p:txBody>
          <a:bodyPr>
            <a:normAutofit fontScale="25000" lnSpcReduction="20000"/>
          </a:bodyPr>
          <a:lstStyle/>
          <a:p>
            <a:pPr marL="457200" lvl="1" indent="0">
              <a:buNone/>
            </a:pPr>
            <a:r>
              <a:rPr lang="fr-FR" sz="6400" b="1" dirty="0">
                <a:solidFill>
                  <a:schemeClr val="accent6">
                    <a:lumMod val="75000"/>
                  </a:schemeClr>
                </a:solidFill>
                <a:cs typeface="Calibri Light" panose="020F0302020204030204" pitchFamily="34" charset="0"/>
              </a:rPr>
              <a:t>Entreprises : </a:t>
            </a:r>
          </a:p>
          <a:p>
            <a:pPr marL="457200" lvl="1" indent="0">
              <a:buNone/>
            </a:pPr>
            <a:endParaRPr lang="fr-BE" sz="5600" dirty="0">
              <a:solidFill>
                <a:schemeClr val="accent6">
                  <a:lumMod val="75000"/>
                </a:schemeClr>
              </a:solidFill>
              <a:cs typeface="Calibri Light" panose="020F0302020204030204" pitchFamily="34" charset="0"/>
            </a:endParaRPr>
          </a:p>
          <a:p>
            <a:pPr lvl="1">
              <a:buFont typeface="Wingdings" panose="05000000000000000000" pitchFamily="2" charset="2"/>
              <a:buChar char="Ø"/>
            </a:pPr>
            <a:r>
              <a:rPr lang="fr-BE" sz="5600" dirty="0">
                <a:cs typeface="Calibri Light" panose="020F0302020204030204" pitchFamily="34" charset="0"/>
              </a:rPr>
              <a:t>Par quel moyen motiver les entreprises ? </a:t>
            </a:r>
            <a:r>
              <a:rPr lang="fr-FR" sz="5600" dirty="0">
                <a:cs typeface="Calibri Light" panose="020F0302020204030204" pitchFamily="34" charset="0"/>
              </a:rPr>
              <a:t>Quels leviers possibles ? </a:t>
            </a:r>
            <a:endParaRPr lang="fr-BE" sz="5600" dirty="0">
              <a:cs typeface="Calibri Light" panose="020F0302020204030204" pitchFamily="34" charset="0"/>
            </a:endParaRPr>
          </a:p>
          <a:p>
            <a:pPr lvl="1">
              <a:buFont typeface="Wingdings" panose="05000000000000000000" pitchFamily="2" charset="2"/>
              <a:buChar char="Ø"/>
            </a:pPr>
            <a:r>
              <a:rPr lang="fr-BE" sz="5600" dirty="0">
                <a:cs typeface="Calibri Light" panose="020F0302020204030204" pitchFamily="34" charset="0"/>
              </a:rPr>
              <a:t>Notre sondage pourrait-il être diffusé via des entreprises ? Avec une adaptation ? </a:t>
            </a:r>
          </a:p>
          <a:p>
            <a:pPr marL="457200" lvl="1" indent="0">
              <a:buNone/>
            </a:pPr>
            <a:endParaRPr lang="fr-BE" sz="3500" dirty="0">
              <a:cs typeface="Calibri Light" panose="020F0302020204030204" pitchFamily="34" charset="0"/>
            </a:endParaRPr>
          </a:p>
          <a:p>
            <a:pPr marL="457200" lvl="1" indent="0">
              <a:buNone/>
            </a:pPr>
            <a:r>
              <a:rPr lang="fr-FR" sz="6400" b="1" dirty="0">
                <a:solidFill>
                  <a:schemeClr val="accent6">
                    <a:lumMod val="75000"/>
                  </a:schemeClr>
                </a:solidFill>
                <a:cs typeface="Calibri Light" panose="020F0302020204030204" pitchFamily="34" charset="0"/>
              </a:rPr>
              <a:t>C</a:t>
            </a:r>
            <a:r>
              <a:rPr lang="fr-BE" sz="6400" b="1" dirty="0" err="1">
                <a:solidFill>
                  <a:schemeClr val="accent6">
                    <a:lumMod val="75000"/>
                  </a:schemeClr>
                </a:solidFill>
                <a:cs typeface="Calibri Light" panose="020F0302020204030204" pitchFamily="34" charset="0"/>
              </a:rPr>
              <a:t>itoyens</a:t>
            </a:r>
            <a:r>
              <a:rPr lang="fr-BE" sz="6400" b="1" dirty="0">
                <a:solidFill>
                  <a:schemeClr val="accent6">
                    <a:lumMod val="75000"/>
                  </a:schemeClr>
                </a:solidFill>
                <a:cs typeface="Calibri Light" panose="020F0302020204030204" pitchFamily="34" charset="0"/>
              </a:rPr>
              <a:t> :</a:t>
            </a:r>
          </a:p>
          <a:p>
            <a:pPr marL="457200" lvl="1" indent="0">
              <a:buNone/>
            </a:pPr>
            <a:endParaRPr lang="fr-BE" sz="5600" dirty="0">
              <a:solidFill>
                <a:schemeClr val="accent6">
                  <a:lumMod val="75000"/>
                </a:schemeClr>
              </a:solidFill>
              <a:cs typeface="Calibri Light" panose="020F0302020204030204" pitchFamily="34" charset="0"/>
            </a:endParaRPr>
          </a:p>
          <a:p>
            <a:pPr lvl="1">
              <a:lnSpc>
                <a:spcPct val="120000"/>
              </a:lnSpc>
              <a:buFont typeface="Wingdings" panose="05000000000000000000" pitchFamily="2" charset="2"/>
              <a:buChar char="Ø"/>
            </a:pPr>
            <a:r>
              <a:rPr lang="fr-FR" sz="8000" dirty="0">
                <a:cs typeface="Calibri Light" panose="020F0302020204030204" pitchFamily="34" charset="0"/>
              </a:rPr>
              <a:t>A</a:t>
            </a:r>
            <a:r>
              <a:rPr lang="fr-BE" sz="8000" dirty="0" err="1">
                <a:cs typeface="Calibri Light" panose="020F0302020204030204" pitchFamily="34" charset="0"/>
              </a:rPr>
              <a:t>rticle</a:t>
            </a:r>
            <a:r>
              <a:rPr lang="fr-BE" sz="8000" dirty="0">
                <a:cs typeface="Calibri Light" panose="020F0302020204030204" pitchFamily="34" charset="0"/>
              </a:rPr>
              <a:t> dans la Vie communale ? Témoignage d’une personne qui fait déjà du covoiturage régulièrement à partir de </a:t>
            </a:r>
            <a:r>
              <a:rPr lang="fr-BE" sz="8000" dirty="0" err="1">
                <a:cs typeface="Calibri Light" panose="020F0302020204030204" pitchFamily="34" charset="0"/>
              </a:rPr>
              <a:t>Gouvy</a:t>
            </a:r>
            <a:r>
              <a:rPr lang="fr-BE" sz="8000" dirty="0">
                <a:cs typeface="Calibri Light" panose="020F0302020204030204" pitchFamily="34" charset="0"/>
              </a:rPr>
              <a:t> ?</a:t>
            </a:r>
          </a:p>
          <a:p>
            <a:pPr lvl="1">
              <a:lnSpc>
                <a:spcPct val="120000"/>
              </a:lnSpc>
              <a:buFont typeface="Wingdings" panose="05000000000000000000" pitchFamily="2" charset="2"/>
              <a:buChar char="Ø"/>
            </a:pPr>
            <a:r>
              <a:rPr lang="fr-FR" sz="8000" dirty="0">
                <a:cs typeface="Calibri Light" panose="020F0302020204030204" pitchFamily="34" charset="0"/>
              </a:rPr>
              <a:t>Autre expérience inspirante ailleurs en milieu rural ?</a:t>
            </a:r>
          </a:p>
          <a:p>
            <a:pPr lvl="1">
              <a:lnSpc>
                <a:spcPct val="120000"/>
              </a:lnSpc>
              <a:buFont typeface="Wingdings" panose="05000000000000000000" pitchFamily="2" charset="2"/>
              <a:buChar char="Ø"/>
            </a:pPr>
            <a:r>
              <a:rPr lang="fr-BE" sz="8000" dirty="0">
                <a:cs typeface="Calibri Light" panose="020F0302020204030204" pitchFamily="34" charset="0"/>
              </a:rPr>
              <a:t>8 personnes aimeraient être tenus au courant : les réunir avec le GT ? </a:t>
            </a:r>
          </a:p>
          <a:p>
            <a:pPr marL="457200" lvl="1" indent="0">
              <a:lnSpc>
                <a:spcPct val="120000"/>
              </a:lnSpc>
              <a:buNone/>
            </a:pPr>
            <a:endParaRPr lang="fr-BE" sz="8000" dirty="0">
              <a:cs typeface="Calibri Light" panose="020F0302020204030204" pitchFamily="34" charset="0"/>
            </a:endParaRPr>
          </a:p>
          <a:p>
            <a:pPr lvl="1">
              <a:lnSpc>
                <a:spcPct val="120000"/>
              </a:lnSpc>
              <a:buFont typeface="Wingdings" panose="05000000000000000000" pitchFamily="2" charset="2"/>
              <a:buChar char="Ø"/>
            </a:pPr>
            <a:r>
              <a:rPr lang="fr-BE" sz="5600" i="1" dirty="0">
                <a:cs typeface="Calibri Light" panose="020F0302020204030204" pitchFamily="34" charset="0"/>
              </a:rPr>
              <a:t>Exemples : pour favoriser la promotion de l’autopartage entre particuliers, certaines communes vont plus loin, en réunissant les habitants susceptibles de partager un véhicule </a:t>
            </a:r>
            <a:r>
              <a:rPr lang="fr-BE" sz="5600" i="1" dirty="0">
                <a:highlight>
                  <a:srgbClr val="FFFF00"/>
                </a:highlight>
                <a:cs typeface="Calibri Light" panose="020F0302020204030204" pitchFamily="34" charset="0"/>
              </a:rPr>
              <a:t>lors d’une rencontre ou d’un apéro</a:t>
            </a:r>
            <a:r>
              <a:rPr lang="fr-BE" sz="5600" i="1" dirty="0">
                <a:cs typeface="Calibri Light" panose="020F0302020204030204" pitchFamily="34" charset="0"/>
              </a:rPr>
              <a:t>, afin de faciliter les appariements de familles et de faire naître des projets collectifs. </a:t>
            </a:r>
          </a:p>
          <a:p>
            <a:pPr lvl="1">
              <a:lnSpc>
                <a:spcPct val="120000"/>
              </a:lnSpc>
              <a:buFont typeface="Wingdings" panose="05000000000000000000" pitchFamily="2" charset="2"/>
              <a:buChar char="Ø"/>
            </a:pPr>
            <a:r>
              <a:rPr lang="fr-BE" sz="5600" i="1" dirty="0">
                <a:cs typeface="Calibri Light" panose="020F0302020204030204" pitchFamily="34" charset="0"/>
              </a:rPr>
              <a:t>L’association Covoiturage + organise </a:t>
            </a:r>
            <a:r>
              <a:rPr lang="fr-BE" sz="5600" i="1" dirty="0">
                <a:highlight>
                  <a:srgbClr val="FFFF00"/>
                </a:highlight>
                <a:cs typeface="Calibri Light" panose="020F0302020204030204" pitchFamily="34" charset="0"/>
              </a:rPr>
              <a:t>des «café covoit’» et des «speed meeting» </a:t>
            </a:r>
            <a:r>
              <a:rPr lang="fr-BE" sz="5600" i="1" dirty="0">
                <a:cs typeface="Calibri Light" panose="020F0302020204030204" pitchFamily="34" charset="0"/>
              </a:rPr>
              <a:t>en entreprise afin de répondre aux interrogations et lever les freins liés au covoiturage pour faciliter les appariements. Le principal frein est le manque de moyens humains pour conduire cette mission de sensibilisation et d’animation.</a:t>
            </a:r>
          </a:p>
          <a:p>
            <a:pPr lvl="1">
              <a:buFont typeface="Wingdings" panose="05000000000000000000" pitchFamily="2" charset="2"/>
              <a:buChar char="Ø"/>
            </a:pPr>
            <a:endParaRPr lang="fr-BE" dirty="0">
              <a:cs typeface="Calibri Light" panose="020F0302020204030204" pitchFamily="34" charset="0"/>
            </a:endParaRPr>
          </a:p>
          <a:p>
            <a:endParaRPr lang="fr-BE" dirty="0"/>
          </a:p>
        </p:txBody>
      </p:sp>
      <p:sp>
        <p:nvSpPr>
          <p:cNvPr id="5" name="Rectangle 4">
            <a:extLst>
              <a:ext uri="{FF2B5EF4-FFF2-40B4-BE49-F238E27FC236}">
                <a16:creationId xmlns:a16="http://schemas.microsoft.com/office/drawing/2014/main" id="{7DE647CA-1501-4ACF-915D-9513B5053690}"/>
              </a:ext>
            </a:extLst>
          </p:cNvPr>
          <p:cNvSpPr/>
          <p:nvPr/>
        </p:nvSpPr>
        <p:spPr>
          <a:xfrm>
            <a:off x="2411760" y="260648"/>
            <a:ext cx="6606479" cy="1938992"/>
          </a:xfrm>
          <a:prstGeom prst="rect">
            <a:avLst/>
          </a:prstGeom>
          <a:solidFill>
            <a:srgbClr val="00ADBA"/>
          </a:solidFill>
        </p:spPr>
        <p:txBody>
          <a:bodyPr wrap="square">
            <a:spAutoFit/>
          </a:bodyPr>
          <a:lstStyle/>
          <a:p>
            <a:pPr marL="285750" indent="-285750">
              <a:buFont typeface="Courier New" panose="02070309020205020404" pitchFamily="49" charset="0"/>
              <a:buChar char="o"/>
            </a:pPr>
            <a:r>
              <a:rPr lang="fr-BE" sz="2000" dirty="0">
                <a:solidFill>
                  <a:schemeClr val="bg1"/>
                </a:solidFill>
                <a:latin typeface="Bell MT" panose="02020503060305020303" pitchFamily="18" charset="0"/>
              </a:rPr>
              <a:t>Les infrastructures dédiées (aires de stationnement pour le covoiturage) amélioreront à la fois l’usage et la visibilité du covoiturage. </a:t>
            </a:r>
          </a:p>
          <a:p>
            <a:pPr marL="285750" indent="-285750">
              <a:buFont typeface="Courier New" panose="02070309020205020404" pitchFamily="49" charset="0"/>
              <a:buChar char="o"/>
            </a:pPr>
            <a:r>
              <a:rPr lang="fr-BE" sz="2000" dirty="0">
                <a:solidFill>
                  <a:schemeClr val="bg1"/>
                </a:solidFill>
                <a:latin typeface="Bell MT" panose="02020503060305020303" pitchFamily="18" charset="0"/>
              </a:rPr>
              <a:t>La communication et la sensibilisation sur le covoiturage permettent de lever les freins psychologiques à son utilisation et encouragent le passage à l’acte.</a:t>
            </a:r>
          </a:p>
        </p:txBody>
      </p:sp>
    </p:spTree>
    <p:extLst>
      <p:ext uri="{BB962C8B-B14F-4D97-AF65-F5344CB8AC3E}">
        <p14:creationId xmlns:p14="http://schemas.microsoft.com/office/powerpoint/2010/main" val="144208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B4929E9-9A91-4165-B68E-D0E10CAC727A}"/>
              </a:ext>
            </a:extLst>
          </p:cNvPr>
          <p:cNvPicPr>
            <a:picLocks noChangeAspect="1"/>
          </p:cNvPicPr>
          <p:nvPr/>
        </p:nvPicPr>
        <p:blipFill rotWithShape="1">
          <a:blip r:embed="rId2"/>
          <a:srcRect t="38373" r="2686"/>
          <a:stretch/>
        </p:blipFill>
        <p:spPr>
          <a:xfrm>
            <a:off x="611560" y="980728"/>
            <a:ext cx="7200800" cy="5568011"/>
          </a:xfrm>
          <a:prstGeom prst="rect">
            <a:avLst/>
          </a:prstGeom>
        </p:spPr>
      </p:pic>
      <p:sp>
        <p:nvSpPr>
          <p:cNvPr id="3" name="Rectangle 2">
            <a:extLst>
              <a:ext uri="{FF2B5EF4-FFF2-40B4-BE49-F238E27FC236}">
                <a16:creationId xmlns:a16="http://schemas.microsoft.com/office/drawing/2014/main" id="{17161DCF-6549-445B-8E51-147BBEDC0552}"/>
              </a:ext>
            </a:extLst>
          </p:cNvPr>
          <p:cNvSpPr/>
          <p:nvPr/>
        </p:nvSpPr>
        <p:spPr>
          <a:xfrm>
            <a:off x="0" y="404664"/>
            <a:ext cx="2212465" cy="492443"/>
          </a:xfrm>
          <a:prstGeom prst="rect">
            <a:avLst/>
          </a:prstGeom>
        </p:spPr>
        <p:txBody>
          <a:bodyPr wrap="none">
            <a:spAutoFit/>
          </a:bodyPr>
          <a:lstStyle/>
          <a:p>
            <a:pPr lvl="1"/>
            <a:r>
              <a:rPr lang="fr-FR" sz="2600" dirty="0">
                <a:solidFill>
                  <a:schemeClr val="accent6">
                    <a:lumMod val="75000"/>
                  </a:schemeClr>
                </a:solidFill>
                <a:cs typeface="Calibri Light" panose="020F0302020204030204" pitchFamily="34" charset="0"/>
              </a:rPr>
              <a:t>C</a:t>
            </a:r>
            <a:r>
              <a:rPr lang="fr-BE" sz="2600" dirty="0" err="1">
                <a:solidFill>
                  <a:schemeClr val="accent6">
                    <a:lumMod val="75000"/>
                  </a:schemeClr>
                </a:solidFill>
                <a:cs typeface="Calibri Light" panose="020F0302020204030204" pitchFamily="34" charset="0"/>
              </a:rPr>
              <a:t>ommune</a:t>
            </a:r>
            <a:r>
              <a:rPr lang="fr-BE" sz="2600" dirty="0">
                <a:solidFill>
                  <a:schemeClr val="accent6">
                    <a:lumMod val="75000"/>
                  </a:schemeClr>
                </a:solidFill>
                <a:cs typeface="Calibri Light" panose="020F0302020204030204" pitchFamily="34" charset="0"/>
              </a:rPr>
              <a:t> :</a:t>
            </a:r>
          </a:p>
        </p:txBody>
      </p:sp>
    </p:spTree>
    <p:extLst>
      <p:ext uri="{BB962C8B-B14F-4D97-AF65-F5344CB8AC3E}">
        <p14:creationId xmlns:p14="http://schemas.microsoft.com/office/powerpoint/2010/main" val="257311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C95B58-5D26-4B6F-8BA8-6152308413EB}"/>
              </a:ext>
            </a:extLst>
          </p:cNvPr>
          <p:cNvSpPr>
            <a:spLocks noGrp="1"/>
          </p:cNvSpPr>
          <p:nvPr>
            <p:ph type="title"/>
          </p:nvPr>
        </p:nvSpPr>
        <p:spPr>
          <a:xfrm>
            <a:off x="323528" y="332656"/>
            <a:ext cx="8229600" cy="636265"/>
          </a:xfrm>
        </p:spPr>
        <p:txBody>
          <a:bodyPr>
            <a:normAutofit fontScale="90000"/>
          </a:bodyPr>
          <a:lstStyle/>
          <a:p>
            <a:r>
              <a:rPr lang="fr-FR" dirty="0"/>
              <a:t>Des outils existent pour les entreprises</a:t>
            </a:r>
            <a:endParaRPr lang="fr-BE" dirty="0"/>
          </a:p>
        </p:txBody>
      </p:sp>
      <p:sp>
        <p:nvSpPr>
          <p:cNvPr id="3" name="Espace réservé du contenu 2">
            <a:extLst>
              <a:ext uri="{FF2B5EF4-FFF2-40B4-BE49-F238E27FC236}">
                <a16:creationId xmlns:a16="http://schemas.microsoft.com/office/drawing/2014/main" id="{0F7838E3-B782-446E-A5C1-7A00D95E7279}"/>
              </a:ext>
            </a:extLst>
          </p:cNvPr>
          <p:cNvSpPr>
            <a:spLocks noGrp="1"/>
          </p:cNvSpPr>
          <p:nvPr>
            <p:ph idx="1"/>
          </p:nvPr>
        </p:nvSpPr>
        <p:spPr>
          <a:xfrm>
            <a:off x="179512" y="1124744"/>
            <a:ext cx="8733656" cy="5192612"/>
          </a:xfrm>
        </p:spPr>
        <p:txBody>
          <a:bodyPr>
            <a:noAutofit/>
          </a:bodyPr>
          <a:lstStyle/>
          <a:p>
            <a:pPr marL="0" indent="0">
              <a:buNone/>
            </a:pPr>
            <a:r>
              <a:rPr lang="fr-FR" sz="1800" dirty="0" err="1">
                <a:solidFill>
                  <a:schemeClr val="accent6">
                    <a:lumMod val="75000"/>
                  </a:schemeClr>
                </a:solidFill>
              </a:rPr>
              <a:t>Carpool</a:t>
            </a:r>
            <a:r>
              <a:rPr lang="fr-FR" sz="1800" dirty="0">
                <a:solidFill>
                  <a:schemeClr val="accent6">
                    <a:lumMod val="75000"/>
                  </a:schemeClr>
                </a:solidFill>
              </a:rPr>
              <a:t> : </a:t>
            </a:r>
          </a:p>
          <a:p>
            <a:pPr marL="0" indent="0">
              <a:buNone/>
            </a:pPr>
            <a:r>
              <a:rPr lang="fr-BE" sz="1800" dirty="0"/>
              <a:t>Vous êtes employeur ? Nous vous accompagnons dans la mise en </a:t>
            </a:r>
            <a:r>
              <a:rPr lang="fr-BE" sz="1800" dirty="0" err="1"/>
              <a:t>oeuvre</a:t>
            </a:r>
            <a:r>
              <a:rPr lang="fr-BE" sz="1800" dirty="0"/>
              <a:t> d’une politique de covoiturage réussie. </a:t>
            </a:r>
          </a:p>
          <a:p>
            <a:pPr marL="0" indent="0">
              <a:buNone/>
            </a:pPr>
            <a:endParaRPr lang="fr-BE" sz="800" dirty="0"/>
          </a:p>
          <a:p>
            <a:pPr marL="0" indent="0">
              <a:buNone/>
            </a:pPr>
            <a:r>
              <a:rPr lang="fr-BE" sz="1800" dirty="0">
                <a:solidFill>
                  <a:schemeClr val="accent6">
                    <a:lumMod val="75000"/>
                  </a:schemeClr>
                </a:solidFill>
              </a:rPr>
              <a:t>ORGANISEZ LE COVOITURAGE DANS VOTRE ENTREPRISE</a:t>
            </a:r>
          </a:p>
          <a:p>
            <a:r>
              <a:rPr lang="fr-BE" sz="1800" dirty="0"/>
              <a:t>Améliorez les trajets quotidiens de vos travailleurs.</a:t>
            </a:r>
          </a:p>
          <a:p>
            <a:pPr marL="0" indent="0">
              <a:buNone/>
            </a:pPr>
            <a:r>
              <a:rPr lang="fr-BE" sz="1800" dirty="0"/>
              <a:t>Nos atouts : une expertise de plus de 40 ans, un suivi et des campagnes de communication personnalisés, des outils innovants et des statistiques à intégrer à vos bilans environnementaux.</a:t>
            </a:r>
            <a:endParaRPr lang="fr-BE" sz="800" dirty="0"/>
          </a:p>
          <a:p>
            <a:r>
              <a:rPr lang="fr-BE" sz="1800" dirty="0">
                <a:solidFill>
                  <a:srgbClr val="00ADBA"/>
                </a:solidFill>
              </a:rPr>
              <a:t>BIEN-ÊTRE</a:t>
            </a:r>
          </a:p>
          <a:p>
            <a:pPr marL="0" indent="0">
              <a:buNone/>
            </a:pPr>
            <a:r>
              <a:rPr lang="fr-BE" sz="1800" dirty="0"/>
              <a:t>Le covoiturage, c’est moins de stress au volant, plus de convivialité et des économies pour vos travailleurs.</a:t>
            </a:r>
            <a:endParaRPr lang="fr-BE" sz="800" dirty="0"/>
          </a:p>
          <a:p>
            <a:r>
              <a:rPr lang="fr-BE" sz="1800" dirty="0">
                <a:solidFill>
                  <a:srgbClr val="00ADBA"/>
                </a:solidFill>
              </a:rPr>
              <a:t>RECRUTEMENT</a:t>
            </a:r>
          </a:p>
          <a:p>
            <a:pPr marL="0" indent="0">
              <a:buNone/>
            </a:pPr>
            <a:r>
              <a:rPr lang="fr-BE" sz="1800" dirty="0"/>
              <a:t>Améliorez votre accessibilité grâce au covoiturage et recrutez des talents dans des zones plus isolées.</a:t>
            </a:r>
            <a:endParaRPr lang="fr-BE" sz="800" dirty="0"/>
          </a:p>
          <a:p>
            <a:r>
              <a:rPr lang="fr-BE" sz="1800" dirty="0">
                <a:solidFill>
                  <a:srgbClr val="00ADBA"/>
                </a:solidFill>
              </a:rPr>
              <a:t>AVANTAGES</a:t>
            </a:r>
          </a:p>
          <a:p>
            <a:pPr marL="0" indent="0">
              <a:buNone/>
            </a:pPr>
            <a:r>
              <a:rPr lang="fr-BE" sz="1800" dirty="0"/>
              <a:t>Grâce à notre outil, offrez à vos travailleurs covoitureurs un avantage fiscal et octroyez facilement l’indemnité cycliste.</a:t>
            </a:r>
          </a:p>
        </p:txBody>
      </p:sp>
    </p:spTree>
    <p:extLst>
      <p:ext uri="{BB962C8B-B14F-4D97-AF65-F5344CB8AC3E}">
        <p14:creationId xmlns:p14="http://schemas.microsoft.com/office/powerpoint/2010/main" val="272692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C0E18-3FFE-4BA1-963E-3EA6BBB46595}"/>
              </a:ext>
            </a:extLst>
          </p:cNvPr>
          <p:cNvSpPr/>
          <p:nvPr/>
        </p:nvSpPr>
        <p:spPr>
          <a:xfrm>
            <a:off x="449542" y="404664"/>
            <a:ext cx="8244916" cy="5601533"/>
          </a:xfrm>
          <a:prstGeom prst="rect">
            <a:avLst/>
          </a:prstGeom>
        </p:spPr>
        <p:txBody>
          <a:bodyPr wrap="square">
            <a:spAutoFit/>
          </a:bodyPr>
          <a:lstStyle/>
          <a:p>
            <a:r>
              <a:rPr lang="fr-BE" dirty="0">
                <a:solidFill>
                  <a:schemeClr val="accent6">
                    <a:lumMod val="75000"/>
                  </a:schemeClr>
                </a:solidFill>
              </a:rPr>
              <a:t>UN ACCOMPAGNEMENT SUR MESURE</a:t>
            </a:r>
          </a:p>
          <a:p>
            <a:endParaRPr lang="fr-BE" sz="800" dirty="0"/>
          </a:p>
          <a:p>
            <a:r>
              <a:rPr lang="fr-BE" dirty="0"/>
              <a:t>Suivi évolutif, en fonction des besoins de votre entreprise. </a:t>
            </a:r>
          </a:p>
          <a:p>
            <a:r>
              <a:rPr lang="fr-BE" dirty="0"/>
              <a:t>Mise en place des campagnes de promotion personnalisées, avec animations de terrain et communication digitale pour lancer le covoiturage dans votre entreprise.</a:t>
            </a:r>
          </a:p>
          <a:p>
            <a:endParaRPr lang="fr-BE" sz="800" dirty="0"/>
          </a:p>
          <a:p>
            <a:r>
              <a:rPr lang="fr-BE" dirty="0">
                <a:solidFill>
                  <a:schemeClr val="accent6">
                    <a:lumMod val="75000"/>
                  </a:schemeClr>
                </a:solidFill>
              </a:rPr>
              <a:t>Avantages pour vos employés :</a:t>
            </a:r>
          </a:p>
          <a:p>
            <a:endParaRPr lang="fr-BE" dirty="0">
              <a:solidFill>
                <a:schemeClr val="accent6">
                  <a:lumMod val="75000"/>
                </a:schemeClr>
              </a:solidFill>
            </a:endParaRPr>
          </a:p>
          <a:p>
            <a:pPr marL="285750" indent="-285750">
              <a:buFont typeface="Arial" panose="020B0604020202020204" pitchFamily="34" charset="0"/>
              <a:buChar char="•"/>
            </a:pPr>
            <a:r>
              <a:rPr lang="fr-BE" dirty="0"/>
              <a:t>Des économies grâce au partage des trajets</a:t>
            </a:r>
          </a:p>
          <a:p>
            <a:pPr marL="285750" indent="-285750">
              <a:buFont typeface="Arial" panose="020B0604020202020204" pitchFamily="34" charset="0"/>
              <a:buChar char="•"/>
            </a:pPr>
            <a:r>
              <a:rPr lang="fr-BE" dirty="0"/>
              <a:t>La possibilité d’obtenir un avantage fiscal supplémentaire pour les trajets covoiturés</a:t>
            </a:r>
          </a:p>
          <a:p>
            <a:pPr marL="285750" indent="-285750">
              <a:buFont typeface="Arial" panose="020B0604020202020204" pitchFamily="34" charset="0"/>
              <a:buChar char="•"/>
            </a:pPr>
            <a:r>
              <a:rPr lang="fr-BE" dirty="0"/>
              <a:t>Moins de pression sur le parking</a:t>
            </a:r>
          </a:p>
          <a:p>
            <a:pPr marL="285750" indent="-285750">
              <a:buFont typeface="Arial" panose="020B0604020202020204" pitchFamily="34" charset="0"/>
              <a:buChar char="•"/>
            </a:pPr>
            <a:r>
              <a:rPr lang="fr-BE" dirty="0"/>
              <a:t>Plus de convivialité dans les trajets quotidiens</a:t>
            </a:r>
          </a:p>
          <a:p>
            <a:pPr marL="285750" indent="-285750">
              <a:buFont typeface="Arial" panose="020B0604020202020204" pitchFamily="34" charset="0"/>
              <a:buChar char="•"/>
            </a:pPr>
            <a:r>
              <a:rPr lang="fr-BE" dirty="0"/>
              <a:t>Geste en faveur de l’environnement</a:t>
            </a:r>
          </a:p>
          <a:p>
            <a:pPr marL="285750" indent="-285750">
              <a:buFont typeface="Arial" panose="020B0604020202020204" pitchFamily="34" charset="0"/>
              <a:buChar char="•"/>
            </a:pPr>
            <a:r>
              <a:rPr lang="fr-BE" dirty="0"/>
              <a:t>Avantages pour votre entreprise</a:t>
            </a:r>
          </a:p>
          <a:p>
            <a:pPr marL="285750" indent="-285750">
              <a:buFont typeface="Arial" panose="020B0604020202020204" pitchFamily="34" charset="0"/>
              <a:buChar char="•"/>
            </a:pPr>
            <a:r>
              <a:rPr lang="fr-BE" dirty="0"/>
              <a:t>Une plateforme dynamique avec plus de 160 000 membres pour plus de </a:t>
            </a:r>
            <a:r>
              <a:rPr lang="fr-BE" dirty="0" err="1"/>
              <a:t>matching</a:t>
            </a:r>
            <a:endParaRPr lang="fr-BE" dirty="0"/>
          </a:p>
          <a:p>
            <a:pPr marL="285750" indent="-285750">
              <a:buFont typeface="Arial" panose="020B0604020202020204" pitchFamily="34" charset="0"/>
              <a:buChar char="•"/>
            </a:pPr>
            <a:r>
              <a:rPr lang="fr-BE" dirty="0"/>
              <a:t>Un portail personnalisé avec une url dédiée à votre entreprise</a:t>
            </a:r>
          </a:p>
          <a:p>
            <a:pPr marL="285750" indent="-285750">
              <a:buFont typeface="Arial" panose="020B0604020202020204" pitchFamily="34" charset="0"/>
              <a:buChar char="•"/>
            </a:pPr>
            <a:r>
              <a:rPr lang="fr-BE" dirty="0"/>
              <a:t>Une vue en temps réel de la mobilité de votre entreprise grâce à des statistiques accessibles à tout moment</a:t>
            </a:r>
          </a:p>
          <a:p>
            <a:pPr marL="285750" indent="-285750">
              <a:buFont typeface="Arial" panose="020B0604020202020204" pitchFamily="34" charset="0"/>
              <a:buChar char="•"/>
            </a:pPr>
            <a:r>
              <a:rPr lang="fr-BE" dirty="0"/>
              <a:t>La possibilité de pré-enregistrer vos employés pour les aider à trouver plus facilement des partenaires de route</a:t>
            </a:r>
          </a:p>
          <a:p>
            <a:pPr marL="285750" indent="-285750">
              <a:buFont typeface="Arial" panose="020B0604020202020204" pitchFamily="34" charset="0"/>
              <a:buChar char="•"/>
            </a:pPr>
            <a:r>
              <a:rPr lang="fr-BE" dirty="0"/>
              <a:t>Obtenez le label “</a:t>
            </a:r>
            <a:r>
              <a:rPr lang="fr-BE" dirty="0" err="1"/>
              <a:t>Carpool</a:t>
            </a:r>
            <a:r>
              <a:rPr lang="fr-BE" dirty="0"/>
              <a:t> Addict” !</a:t>
            </a:r>
          </a:p>
        </p:txBody>
      </p:sp>
    </p:spTree>
    <p:extLst>
      <p:ext uri="{BB962C8B-B14F-4D97-AF65-F5344CB8AC3E}">
        <p14:creationId xmlns:p14="http://schemas.microsoft.com/office/powerpoint/2010/main" val="321453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2B6EA-FFAE-4DA8-9C7E-6305AFA984BA}"/>
              </a:ext>
            </a:extLst>
          </p:cNvPr>
          <p:cNvSpPr/>
          <p:nvPr/>
        </p:nvSpPr>
        <p:spPr>
          <a:xfrm>
            <a:off x="5292080" y="4581128"/>
            <a:ext cx="2320317" cy="2031325"/>
          </a:xfrm>
          <a:prstGeom prst="rect">
            <a:avLst/>
          </a:prstGeom>
        </p:spPr>
        <p:txBody>
          <a:bodyPr wrap="square">
            <a:spAutoFit/>
          </a:bodyPr>
          <a:lstStyle/>
          <a:p>
            <a:r>
              <a:rPr lang="fr-BE" dirty="0">
                <a:hlinkClick r:id="rId2"/>
              </a:rPr>
              <a:t>://mobilite.wallonie.be/home/je-suis/un-citoyen/en-voiture/services-et-solutions/covoiturage/parkings-de-covoiturage.html</a:t>
            </a:r>
            <a:endParaRPr lang="fr-BE" dirty="0"/>
          </a:p>
        </p:txBody>
      </p:sp>
      <p:pic>
        <p:nvPicPr>
          <p:cNvPr id="3" name="Image 2">
            <a:extLst>
              <a:ext uri="{FF2B5EF4-FFF2-40B4-BE49-F238E27FC236}">
                <a16:creationId xmlns:a16="http://schemas.microsoft.com/office/drawing/2014/main" id="{5991860B-C0BE-4A23-85A1-8E08217772EC}"/>
              </a:ext>
            </a:extLst>
          </p:cNvPr>
          <p:cNvPicPr>
            <a:picLocks noChangeAspect="1"/>
          </p:cNvPicPr>
          <p:nvPr/>
        </p:nvPicPr>
        <p:blipFill>
          <a:blip r:embed="rId3"/>
          <a:stretch>
            <a:fillRect/>
          </a:stretch>
        </p:blipFill>
        <p:spPr>
          <a:xfrm>
            <a:off x="467544" y="238336"/>
            <a:ext cx="4592451" cy="6381328"/>
          </a:xfrm>
          <a:prstGeom prst="rect">
            <a:avLst/>
          </a:prstGeom>
        </p:spPr>
      </p:pic>
    </p:spTree>
    <p:extLst>
      <p:ext uri="{BB962C8B-B14F-4D97-AF65-F5344CB8AC3E}">
        <p14:creationId xmlns:p14="http://schemas.microsoft.com/office/powerpoint/2010/main" val="194113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0063" y="1477040"/>
            <a:ext cx="7802348" cy="3805199"/>
          </a:xfrm>
        </p:spPr>
        <p:txBody>
          <a:bodyPr>
            <a:noAutofit/>
          </a:bodyPr>
          <a:lstStyle/>
          <a:p>
            <a:pPr marL="457200" lvl="1" indent="0">
              <a:buNone/>
            </a:pPr>
            <a:r>
              <a:rPr lang="fr-FR" sz="2400" dirty="0">
                <a:solidFill>
                  <a:srgbClr val="00ADBA"/>
                </a:solidFill>
              </a:rPr>
              <a:t>Communication, ce qui a été réalisé: </a:t>
            </a:r>
          </a:p>
          <a:p>
            <a:pPr marL="457200" lvl="1" indent="0">
              <a:buNone/>
            </a:pPr>
            <a:endParaRPr lang="fr-FR" sz="2400" dirty="0">
              <a:solidFill>
                <a:srgbClr val="00ADBA"/>
              </a:solidFill>
            </a:endParaRPr>
          </a:p>
          <a:p>
            <a:pPr lvl="1">
              <a:buFont typeface="Arial" panose="020B0604020202020204" pitchFamily="34" charset="0"/>
              <a:buChar char="•"/>
            </a:pPr>
            <a:r>
              <a:rPr lang="fr-FR" sz="2000" dirty="0"/>
              <a:t>Parution dans la Vie communale (fin </a:t>
            </a:r>
            <a:r>
              <a:rPr lang="fr-FR" sz="2000"/>
              <a:t>mai 2022)</a:t>
            </a:r>
            <a:endParaRPr lang="fr-FR" sz="2000" dirty="0"/>
          </a:p>
          <a:p>
            <a:pPr lvl="1">
              <a:buFont typeface="Arial" panose="020B0604020202020204" pitchFamily="34" charset="0"/>
              <a:buChar char="•"/>
            </a:pPr>
            <a:r>
              <a:rPr lang="fr-FR" sz="2000" dirty="0"/>
              <a:t>Mise en ligne fin juin sur le site « Je participe à </a:t>
            </a:r>
            <a:r>
              <a:rPr lang="fr-FR" sz="2000" dirty="0" err="1"/>
              <a:t>Gouvy</a:t>
            </a:r>
            <a:r>
              <a:rPr lang="fr-FR" sz="2000" dirty="0"/>
              <a:t> »</a:t>
            </a:r>
          </a:p>
          <a:p>
            <a:pPr lvl="1">
              <a:buFont typeface="Arial" panose="020B0604020202020204" pitchFamily="34" charset="0"/>
              <a:buChar char="•"/>
            </a:pPr>
            <a:r>
              <a:rPr lang="fr-FR" sz="2000" dirty="0"/>
              <a:t>Mail aux membres du GT et de la CLDR</a:t>
            </a:r>
          </a:p>
          <a:p>
            <a:pPr lvl="1">
              <a:buFont typeface="Arial" panose="020B0604020202020204" pitchFamily="34" charset="0"/>
              <a:buChar char="•"/>
            </a:pPr>
            <a:r>
              <a:rPr lang="fr-FR" sz="2000" dirty="0"/>
              <a:t>Diffusion de l’information via : </a:t>
            </a:r>
          </a:p>
          <a:p>
            <a:pPr lvl="2"/>
            <a:r>
              <a:rPr lang="fr-FR" sz="1600" dirty="0"/>
              <a:t>page FB « je participe à </a:t>
            </a:r>
            <a:r>
              <a:rPr lang="fr-FR" sz="1600" dirty="0" err="1"/>
              <a:t>Gouvy</a:t>
            </a:r>
            <a:r>
              <a:rPr lang="fr-FR" sz="1600" dirty="0"/>
              <a:t> » </a:t>
            </a:r>
          </a:p>
          <a:p>
            <a:pPr lvl="2"/>
            <a:r>
              <a:rPr lang="fr-FR" sz="1600" dirty="0"/>
              <a:t>page FB de la commune de </a:t>
            </a:r>
            <a:r>
              <a:rPr lang="fr-FR" sz="1600" dirty="0" err="1"/>
              <a:t>Gouvy</a:t>
            </a:r>
            <a:endParaRPr lang="fr-FR" sz="1600" dirty="0"/>
          </a:p>
          <a:p>
            <a:pPr lvl="2"/>
            <a:r>
              <a:rPr lang="fr-FR" sz="1600" dirty="0"/>
              <a:t>site communal</a:t>
            </a:r>
          </a:p>
          <a:p>
            <a:pPr marL="449263" lvl="2" indent="352425"/>
            <a:r>
              <a:rPr lang="fr-FR" sz="2000" dirty="0"/>
              <a:t>Quelques affiches ont été placées à différents endroits</a:t>
            </a:r>
          </a:p>
          <a:p>
            <a:pPr marL="449263" lvl="2" indent="352425"/>
            <a:r>
              <a:rPr lang="fr-FR" sz="2000" dirty="0"/>
              <a:t>Diffusion de l’info lors de la journée des associations et de la mobilité du dimanche 18 septembre</a:t>
            </a:r>
          </a:p>
          <a:p>
            <a:pPr lvl="2"/>
            <a:endParaRPr lang="fr-FR" sz="1600" dirty="0"/>
          </a:p>
          <a:p>
            <a:pPr marL="914400" lvl="2" indent="0">
              <a:buNone/>
            </a:pPr>
            <a:endParaRPr lang="fr-FR" sz="2000" dirty="0"/>
          </a:p>
          <a:p>
            <a:pPr lvl="1">
              <a:buFont typeface="Arial" panose="020B0604020202020204" pitchFamily="34" charset="0"/>
              <a:buChar char="•"/>
            </a:pPr>
            <a:endParaRPr lang="fr-FR" sz="2400" dirty="0"/>
          </a:p>
          <a:p>
            <a:pPr marL="457200" lvl="1" indent="0">
              <a:buNone/>
            </a:pPr>
            <a:endParaRPr lang="fr-BE" sz="3600" dirty="0">
              <a:solidFill>
                <a:srgbClr val="00ADBA"/>
              </a:solidFill>
            </a:endParaRPr>
          </a:p>
        </p:txBody>
      </p:sp>
      <p:sp>
        <p:nvSpPr>
          <p:cNvPr id="6" name="Titre 1">
            <a:extLst>
              <a:ext uri="{FF2B5EF4-FFF2-40B4-BE49-F238E27FC236}">
                <a16:creationId xmlns:a16="http://schemas.microsoft.com/office/drawing/2014/main" id="{E46F8B83-60D9-402A-94BA-EFA8DF108C29}"/>
              </a:ext>
            </a:extLst>
          </p:cNvPr>
          <p:cNvSpPr txBox="1">
            <a:spLocks/>
          </p:cNvSpPr>
          <p:nvPr/>
        </p:nvSpPr>
        <p:spPr>
          <a:xfrm>
            <a:off x="683568" y="189791"/>
            <a:ext cx="8136904" cy="1143000"/>
          </a:xfrm>
          <a:prstGeom prst="rect">
            <a:avLst/>
          </a:prstGeom>
          <a:ln w="28575">
            <a:solidFill>
              <a:srgbClr val="00ADBA"/>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00ADBA"/>
                </a:solidFill>
              </a:rPr>
              <a:t>Sondage covoiturage</a:t>
            </a:r>
            <a:endParaRPr lang="fr-BE" dirty="0"/>
          </a:p>
        </p:txBody>
      </p:sp>
      <p:pic>
        <p:nvPicPr>
          <p:cNvPr id="4" name="Image 3">
            <a:extLst>
              <a:ext uri="{FF2B5EF4-FFF2-40B4-BE49-F238E27FC236}">
                <a16:creationId xmlns:a16="http://schemas.microsoft.com/office/drawing/2014/main" id="{82586D01-392D-4D94-8EBC-5DE3E0A8B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782" y="1505327"/>
            <a:ext cx="1853258" cy="2621299"/>
          </a:xfrm>
          <a:prstGeom prst="rect">
            <a:avLst/>
          </a:prstGeom>
        </p:spPr>
      </p:pic>
      <p:pic>
        <p:nvPicPr>
          <p:cNvPr id="10" name="Image 9">
            <a:extLst>
              <a:ext uri="{FF2B5EF4-FFF2-40B4-BE49-F238E27FC236}">
                <a16:creationId xmlns:a16="http://schemas.microsoft.com/office/drawing/2014/main" id="{CBE33953-7C2C-43B2-BDD7-FBDF657E3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746" y="5335106"/>
            <a:ext cx="1748046" cy="1465383"/>
          </a:xfrm>
          <a:prstGeom prst="rect">
            <a:avLst/>
          </a:prstGeom>
        </p:spPr>
      </p:pic>
    </p:spTree>
    <p:extLst>
      <p:ext uri="{BB962C8B-B14F-4D97-AF65-F5344CB8AC3E}">
        <p14:creationId xmlns:p14="http://schemas.microsoft.com/office/powerpoint/2010/main" val="15342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80">
                                          <p:stCondLst>
                                            <p:cond delay="0"/>
                                          </p:stCondLst>
                                        </p:cTn>
                                        <p:tgtEl>
                                          <p:spTgt spid="3">
                                            <p:txEl>
                                              <p:pRg st="2" end="2"/>
                                            </p:txEl>
                                          </p:spTgt>
                                        </p:tgtEl>
                                      </p:cBhvr>
                                    </p:animEffect>
                                    <p:anim calcmode="lin" valueType="num">
                                      <p:cBhvr>
                                        <p:cTn id="3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2" end="2"/>
                                            </p:txEl>
                                          </p:spTgt>
                                        </p:tgtEl>
                                      </p:cBhvr>
                                      <p:to x="100000" y="60000"/>
                                    </p:animScale>
                                    <p:animScale>
                                      <p:cBhvr>
                                        <p:cTn id="36" dur="166" decel="50000">
                                          <p:stCondLst>
                                            <p:cond delay="676"/>
                                          </p:stCondLst>
                                        </p:cTn>
                                        <p:tgtEl>
                                          <p:spTgt spid="3">
                                            <p:txEl>
                                              <p:pRg st="2" end="2"/>
                                            </p:txEl>
                                          </p:spTgt>
                                        </p:tgtEl>
                                      </p:cBhvr>
                                      <p:to x="100000" y="100000"/>
                                    </p:animScale>
                                    <p:animScale>
                                      <p:cBhvr>
                                        <p:cTn id="37" dur="26">
                                          <p:stCondLst>
                                            <p:cond delay="1312"/>
                                          </p:stCondLst>
                                        </p:cTn>
                                        <p:tgtEl>
                                          <p:spTgt spid="3">
                                            <p:txEl>
                                              <p:pRg st="2" end="2"/>
                                            </p:txEl>
                                          </p:spTgt>
                                        </p:tgtEl>
                                      </p:cBhvr>
                                      <p:to x="100000" y="80000"/>
                                    </p:animScale>
                                    <p:animScale>
                                      <p:cBhvr>
                                        <p:cTn id="38" dur="166" decel="50000">
                                          <p:stCondLst>
                                            <p:cond delay="1338"/>
                                          </p:stCondLst>
                                        </p:cTn>
                                        <p:tgtEl>
                                          <p:spTgt spid="3">
                                            <p:txEl>
                                              <p:pRg st="2" end="2"/>
                                            </p:txEl>
                                          </p:spTgt>
                                        </p:tgtEl>
                                      </p:cBhvr>
                                      <p:to x="100000" y="100000"/>
                                    </p:animScale>
                                    <p:animScale>
                                      <p:cBhvr>
                                        <p:cTn id="39" dur="26">
                                          <p:stCondLst>
                                            <p:cond delay="1642"/>
                                          </p:stCondLst>
                                        </p:cTn>
                                        <p:tgtEl>
                                          <p:spTgt spid="3">
                                            <p:txEl>
                                              <p:pRg st="2" end="2"/>
                                            </p:txEl>
                                          </p:spTgt>
                                        </p:tgtEl>
                                      </p:cBhvr>
                                      <p:to x="100000" y="90000"/>
                                    </p:animScale>
                                    <p:animScale>
                                      <p:cBhvr>
                                        <p:cTn id="40" dur="166" decel="50000">
                                          <p:stCondLst>
                                            <p:cond delay="1668"/>
                                          </p:stCondLst>
                                        </p:cTn>
                                        <p:tgtEl>
                                          <p:spTgt spid="3">
                                            <p:txEl>
                                              <p:pRg st="2" end="2"/>
                                            </p:txEl>
                                          </p:spTgt>
                                        </p:tgtEl>
                                      </p:cBhvr>
                                      <p:to x="100000" y="100000"/>
                                    </p:animScale>
                                    <p:animScale>
                                      <p:cBhvr>
                                        <p:cTn id="41" dur="26">
                                          <p:stCondLst>
                                            <p:cond delay="1808"/>
                                          </p:stCondLst>
                                        </p:cTn>
                                        <p:tgtEl>
                                          <p:spTgt spid="3">
                                            <p:txEl>
                                              <p:pRg st="2" end="2"/>
                                            </p:txEl>
                                          </p:spTgt>
                                        </p:tgtEl>
                                      </p:cBhvr>
                                      <p:to x="100000" y="95000"/>
                                    </p:animScale>
                                    <p:animScale>
                                      <p:cBhvr>
                                        <p:cTn id="42" dur="166" decel="50000">
                                          <p:stCondLst>
                                            <p:cond delay="1834"/>
                                          </p:stCondLst>
                                        </p:cTn>
                                        <p:tgtEl>
                                          <p:spTgt spid="3">
                                            <p:txEl>
                                              <p:pRg st="2" end="2"/>
                                            </p:txEl>
                                          </p:spTgt>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ipe(down)">
                                      <p:cBhvr>
                                        <p:cTn id="45" dur="580">
                                          <p:stCondLst>
                                            <p:cond delay="0"/>
                                          </p:stCondLst>
                                        </p:cTn>
                                        <p:tgtEl>
                                          <p:spTgt spid="3">
                                            <p:txEl>
                                              <p:pRg st="3" end="3"/>
                                            </p:txEl>
                                          </p:spTgt>
                                        </p:tgtEl>
                                      </p:cBhvr>
                                    </p:animEffect>
                                    <p:anim calcmode="lin" valueType="num">
                                      <p:cBhvr>
                                        <p:cTn id="4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3" end="3"/>
                                            </p:txEl>
                                          </p:spTgt>
                                        </p:tgtEl>
                                      </p:cBhvr>
                                      <p:to x="100000" y="60000"/>
                                    </p:animScale>
                                    <p:animScale>
                                      <p:cBhvr>
                                        <p:cTn id="52" dur="166" decel="50000">
                                          <p:stCondLst>
                                            <p:cond delay="676"/>
                                          </p:stCondLst>
                                        </p:cTn>
                                        <p:tgtEl>
                                          <p:spTgt spid="3">
                                            <p:txEl>
                                              <p:pRg st="3" end="3"/>
                                            </p:txEl>
                                          </p:spTgt>
                                        </p:tgtEl>
                                      </p:cBhvr>
                                      <p:to x="100000" y="100000"/>
                                    </p:animScale>
                                    <p:animScale>
                                      <p:cBhvr>
                                        <p:cTn id="53" dur="26">
                                          <p:stCondLst>
                                            <p:cond delay="1312"/>
                                          </p:stCondLst>
                                        </p:cTn>
                                        <p:tgtEl>
                                          <p:spTgt spid="3">
                                            <p:txEl>
                                              <p:pRg st="3" end="3"/>
                                            </p:txEl>
                                          </p:spTgt>
                                        </p:tgtEl>
                                      </p:cBhvr>
                                      <p:to x="100000" y="80000"/>
                                    </p:animScale>
                                    <p:animScale>
                                      <p:cBhvr>
                                        <p:cTn id="54" dur="166" decel="50000">
                                          <p:stCondLst>
                                            <p:cond delay="1338"/>
                                          </p:stCondLst>
                                        </p:cTn>
                                        <p:tgtEl>
                                          <p:spTgt spid="3">
                                            <p:txEl>
                                              <p:pRg st="3" end="3"/>
                                            </p:txEl>
                                          </p:spTgt>
                                        </p:tgtEl>
                                      </p:cBhvr>
                                      <p:to x="100000" y="100000"/>
                                    </p:animScale>
                                    <p:animScale>
                                      <p:cBhvr>
                                        <p:cTn id="55" dur="26">
                                          <p:stCondLst>
                                            <p:cond delay="1642"/>
                                          </p:stCondLst>
                                        </p:cTn>
                                        <p:tgtEl>
                                          <p:spTgt spid="3">
                                            <p:txEl>
                                              <p:pRg st="3" end="3"/>
                                            </p:txEl>
                                          </p:spTgt>
                                        </p:tgtEl>
                                      </p:cBhvr>
                                      <p:to x="100000" y="90000"/>
                                    </p:animScale>
                                    <p:animScale>
                                      <p:cBhvr>
                                        <p:cTn id="56" dur="166" decel="50000">
                                          <p:stCondLst>
                                            <p:cond delay="1668"/>
                                          </p:stCondLst>
                                        </p:cTn>
                                        <p:tgtEl>
                                          <p:spTgt spid="3">
                                            <p:txEl>
                                              <p:pRg st="3" end="3"/>
                                            </p:txEl>
                                          </p:spTgt>
                                        </p:tgtEl>
                                      </p:cBhvr>
                                      <p:to x="100000" y="100000"/>
                                    </p:animScale>
                                    <p:animScale>
                                      <p:cBhvr>
                                        <p:cTn id="57" dur="26">
                                          <p:stCondLst>
                                            <p:cond delay="1808"/>
                                          </p:stCondLst>
                                        </p:cTn>
                                        <p:tgtEl>
                                          <p:spTgt spid="3">
                                            <p:txEl>
                                              <p:pRg st="3" end="3"/>
                                            </p:txEl>
                                          </p:spTgt>
                                        </p:tgtEl>
                                      </p:cBhvr>
                                      <p:to x="100000" y="95000"/>
                                    </p:animScale>
                                    <p:animScale>
                                      <p:cBhvr>
                                        <p:cTn id="58" dur="166" decel="50000">
                                          <p:stCondLst>
                                            <p:cond delay="1834"/>
                                          </p:stCondLst>
                                        </p:cTn>
                                        <p:tgtEl>
                                          <p:spTgt spid="3">
                                            <p:txEl>
                                              <p:pRg st="3" end="3"/>
                                            </p:txEl>
                                          </p:spTgt>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wipe(down)">
                                      <p:cBhvr>
                                        <p:cTn id="77" dur="580">
                                          <p:stCondLst>
                                            <p:cond delay="0"/>
                                          </p:stCondLst>
                                        </p:cTn>
                                        <p:tgtEl>
                                          <p:spTgt spid="3">
                                            <p:txEl>
                                              <p:pRg st="5" end="5"/>
                                            </p:txEl>
                                          </p:spTgt>
                                        </p:tgtEl>
                                      </p:cBhvr>
                                    </p:animEffect>
                                    <p:anim calcmode="lin" valueType="num">
                                      <p:cBhvr>
                                        <p:cTn id="7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5" end="5"/>
                                            </p:txEl>
                                          </p:spTgt>
                                        </p:tgtEl>
                                      </p:cBhvr>
                                      <p:to x="100000" y="60000"/>
                                    </p:animScale>
                                    <p:animScale>
                                      <p:cBhvr>
                                        <p:cTn id="84" dur="166" decel="50000">
                                          <p:stCondLst>
                                            <p:cond delay="676"/>
                                          </p:stCondLst>
                                        </p:cTn>
                                        <p:tgtEl>
                                          <p:spTgt spid="3">
                                            <p:txEl>
                                              <p:pRg st="5" end="5"/>
                                            </p:txEl>
                                          </p:spTgt>
                                        </p:tgtEl>
                                      </p:cBhvr>
                                      <p:to x="100000" y="100000"/>
                                    </p:animScale>
                                    <p:animScale>
                                      <p:cBhvr>
                                        <p:cTn id="85" dur="26">
                                          <p:stCondLst>
                                            <p:cond delay="1312"/>
                                          </p:stCondLst>
                                        </p:cTn>
                                        <p:tgtEl>
                                          <p:spTgt spid="3">
                                            <p:txEl>
                                              <p:pRg st="5" end="5"/>
                                            </p:txEl>
                                          </p:spTgt>
                                        </p:tgtEl>
                                      </p:cBhvr>
                                      <p:to x="100000" y="80000"/>
                                    </p:animScale>
                                    <p:animScale>
                                      <p:cBhvr>
                                        <p:cTn id="86" dur="166" decel="50000">
                                          <p:stCondLst>
                                            <p:cond delay="1338"/>
                                          </p:stCondLst>
                                        </p:cTn>
                                        <p:tgtEl>
                                          <p:spTgt spid="3">
                                            <p:txEl>
                                              <p:pRg st="5" end="5"/>
                                            </p:txEl>
                                          </p:spTgt>
                                        </p:tgtEl>
                                      </p:cBhvr>
                                      <p:to x="100000" y="100000"/>
                                    </p:animScale>
                                    <p:animScale>
                                      <p:cBhvr>
                                        <p:cTn id="87" dur="26">
                                          <p:stCondLst>
                                            <p:cond delay="1642"/>
                                          </p:stCondLst>
                                        </p:cTn>
                                        <p:tgtEl>
                                          <p:spTgt spid="3">
                                            <p:txEl>
                                              <p:pRg st="5" end="5"/>
                                            </p:txEl>
                                          </p:spTgt>
                                        </p:tgtEl>
                                      </p:cBhvr>
                                      <p:to x="100000" y="90000"/>
                                    </p:animScale>
                                    <p:animScale>
                                      <p:cBhvr>
                                        <p:cTn id="88" dur="166" decel="50000">
                                          <p:stCondLst>
                                            <p:cond delay="1668"/>
                                          </p:stCondLst>
                                        </p:cTn>
                                        <p:tgtEl>
                                          <p:spTgt spid="3">
                                            <p:txEl>
                                              <p:pRg st="5" end="5"/>
                                            </p:txEl>
                                          </p:spTgt>
                                        </p:tgtEl>
                                      </p:cBhvr>
                                      <p:to x="100000" y="100000"/>
                                    </p:animScale>
                                    <p:animScale>
                                      <p:cBhvr>
                                        <p:cTn id="89" dur="26">
                                          <p:stCondLst>
                                            <p:cond delay="1808"/>
                                          </p:stCondLst>
                                        </p:cTn>
                                        <p:tgtEl>
                                          <p:spTgt spid="3">
                                            <p:txEl>
                                              <p:pRg st="5" end="5"/>
                                            </p:txEl>
                                          </p:spTgt>
                                        </p:tgtEl>
                                      </p:cBhvr>
                                      <p:to x="100000" y="95000"/>
                                    </p:animScale>
                                    <p:animScale>
                                      <p:cBhvr>
                                        <p:cTn id="90" dur="166" decel="50000">
                                          <p:stCondLst>
                                            <p:cond delay="1834"/>
                                          </p:stCondLst>
                                        </p:cTn>
                                        <p:tgtEl>
                                          <p:spTgt spid="3">
                                            <p:txEl>
                                              <p:pRg st="5" end="5"/>
                                            </p:txEl>
                                          </p:spTgt>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Effect transition="in" filter="wipe(down)">
                                      <p:cBhvr>
                                        <p:cTn id="93" dur="580">
                                          <p:stCondLst>
                                            <p:cond delay="0"/>
                                          </p:stCondLst>
                                        </p:cTn>
                                        <p:tgtEl>
                                          <p:spTgt spid="3">
                                            <p:txEl>
                                              <p:pRg st="6" end="6"/>
                                            </p:txEl>
                                          </p:spTgt>
                                        </p:tgtEl>
                                      </p:cBhvr>
                                    </p:animEffect>
                                    <p:anim calcmode="lin" valueType="num">
                                      <p:cBhvr>
                                        <p:cTn id="9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6" end="6"/>
                                            </p:txEl>
                                          </p:spTgt>
                                        </p:tgtEl>
                                      </p:cBhvr>
                                      <p:to x="100000" y="60000"/>
                                    </p:animScale>
                                    <p:animScale>
                                      <p:cBhvr>
                                        <p:cTn id="100" dur="166" decel="50000">
                                          <p:stCondLst>
                                            <p:cond delay="676"/>
                                          </p:stCondLst>
                                        </p:cTn>
                                        <p:tgtEl>
                                          <p:spTgt spid="3">
                                            <p:txEl>
                                              <p:pRg st="6" end="6"/>
                                            </p:txEl>
                                          </p:spTgt>
                                        </p:tgtEl>
                                      </p:cBhvr>
                                      <p:to x="100000" y="100000"/>
                                    </p:animScale>
                                    <p:animScale>
                                      <p:cBhvr>
                                        <p:cTn id="101" dur="26">
                                          <p:stCondLst>
                                            <p:cond delay="1312"/>
                                          </p:stCondLst>
                                        </p:cTn>
                                        <p:tgtEl>
                                          <p:spTgt spid="3">
                                            <p:txEl>
                                              <p:pRg st="6" end="6"/>
                                            </p:txEl>
                                          </p:spTgt>
                                        </p:tgtEl>
                                      </p:cBhvr>
                                      <p:to x="100000" y="80000"/>
                                    </p:animScale>
                                    <p:animScale>
                                      <p:cBhvr>
                                        <p:cTn id="102" dur="166" decel="50000">
                                          <p:stCondLst>
                                            <p:cond delay="1338"/>
                                          </p:stCondLst>
                                        </p:cTn>
                                        <p:tgtEl>
                                          <p:spTgt spid="3">
                                            <p:txEl>
                                              <p:pRg st="6" end="6"/>
                                            </p:txEl>
                                          </p:spTgt>
                                        </p:tgtEl>
                                      </p:cBhvr>
                                      <p:to x="100000" y="100000"/>
                                    </p:animScale>
                                    <p:animScale>
                                      <p:cBhvr>
                                        <p:cTn id="103" dur="26">
                                          <p:stCondLst>
                                            <p:cond delay="1642"/>
                                          </p:stCondLst>
                                        </p:cTn>
                                        <p:tgtEl>
                                          <p:spTgt spid="3">
                                            <p:txEl>
                                              <p:pRg st="6" end="6"/>
                                            </p:txEl>
                                          </p:spTgt>
                                        </p:tgtEl>
                                      </p:cBhvr>
                                      <p:to x="100000" y="90000"/>
                                    </p:animScale>
                                    <p:animScale>
                                      <p:cBhvr>
                                        <p:cTn id="104" dur="166" decel="50000">
                                          <p:stCondLst>
                                            <p:cond delay="1668"/>
                                          </p:stCondLst>
                                        </p:cTn>
                                        <p:tgtEl>
                                          <p:spTgt spid="3">
                                            <p:txEl>
                                              <p:pRg st="6" end="6"/>
                                            </p:txEl>
                                          </p:spTgt>
                                        </p:tgtEl>
                                      </p:cBhvr>
                                      <p:to x="100000" y="100000"/>
                                    </p:animScale>
                                    <p:animScale>
                                      <p:cBhvr>
                                        <p:cTn id="105" dur="26">
                                          <p:stCondLst>
                                            <p:cond delay="1808"/>
                                          </p:stCondLst>
                                        </p:cTn>
                                        <p:tgtEl>
                                          <p:spTgt spid="3">
                                            <p:txEl>
                                              <p:pRg st="6" end="6"/>
                                            </p:txEl>
                                          </p:spTgt>
                                        </p:tgtEl>
                                      </p:cBhvr>
                                      <p:to x="100000" y="95000"/>
                                    </p:animScale>
                                    <p:animScale>
                                      <p:cBhvr>
                                        <p:cTn id="106" dur="166" decel="50000">
                                          <p:stCondLst>
                                            <p:cond delay="1834"/>
                                          </p:stCondLst>
                                        </p:cTn>
                                        <p:tgtEl>
                                          <p:spTgt spid="3">
                                            <p:txEl>
                                              <p:pRg st="6" end="6"/>
                                            </p:tx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3">
                                            <p:txEl>
                                              <p:pRg st="7" end="7"/>
                                            </p:txEl>
                                          </p:spTgt>
                                        </p:tgtEl>
                                        <p:attrNameLst>
                                          <p:attrName>style.visibility</p:attrName>
                                        </p:attrNameLst>
                                      </p:cBhvr>
                                      <p:to>
                                        <p:strVal val="visible"/>
                                      </p:to>
                                    </p:set>
                                    <p:animEffect transition="in" filter="wipe(down)">
                                      <p:cBhvr>
                                        <p:cTn id="109" dur="580">
                                          <p:stCondLst>
                                            <p:cond delay="0"/>
                                          </p:stCondLst>
                                        </p:cTn>
                                        <p:tgtEl>
                                          <p:spTgt spid="3">
                                            <p:txEl>
                                              <p:pRg st="7" end="7"/>
                                            </p:txEl>
                                          </p:spTgt>
                                        </p:tgtEl>
                                      </p:cBhvr>
                                    </p:animEffect>
                                    <p:anim calcmode="lin" valueType="num">
                                      <p:cBhvr>
                                        <p:cTn id="11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7" end="7"/>
                                            </p:txEl>
                                          </p:spTgt>
                                        </p:tgtEl>
                                      </p:cBhvr>
                                      <p:to x="100000" y="60000"/>
                                    </p:animScale>
                                    <p:animScale>
                                      <p:cBhvr>
                                        <p:cTn id="116" dur="166" decel="50000">
                                          <p:stCondLst>
                                            <p:cond delay="676"/>
                                          </p:stCondLst>
                                        </p:cTn>
                                        <p:tgtEl>
                                          <p:spTgt spid="3">
                                            <p:txEl>
                                              <p:pRg st="7" end="7"/>
                                            </p:txEl>
                                          </p:spTgt>
                                        </p:tgtEl>
                                      </p:cBhvr>
                                      <p:to x="100000" y="100000"/>
                                    </p:animScale>
                                    <p:animScale>
                                      <p:cBhvr>
                                        <p:cTn id="117" dur="26">
                                          <p:stCondLst>
                                            <p:cond delay="1312"/>
                                          </p:stCondLst>
                                        </p:cTn>
                                        <p:tgtEl>
                                          <p:spTgt spid="3">
                                            <p:txEl>
                                              <p:pRg st="7" end="7"/>
                                            </p:txEl>
                                          </p:spTgt>
                                        </p:tgtEl>
                                      </p:cBhvr>
                                      <p:to x="100000" y="80000"/>
                                    </p:animScale>
                                    <p:animScale>
                                      <p:cBhvr>
                                        <p:cTn id="118" dur="166" decel="50000">
                                          <p:stCondLst>
                                            <p:cond delay="1338"/>
                                          </p:stCondLst>
                                        </p:cTn>
                                        <p:tgtEl>
                                          <p:spTgt spid="3">
                                            <p:txEl>
                                              <p:pRg st="7" end="7"/>
                                            </p:txEl>
                                          </p:spTgt>
                                        </p:tgtEl>
                                      </p:cBhvr>
                                      <p:to x="100000" y="100000"/>
                                    </p:animScale>
                                    <p:animScale>
                                      <p:cBhvr>
                                        <p:cTn id="119" dur="26">
                                          <p:stCondLst>
                                            <p:cond delay="1642"/>
                                          </p:stCondLst>
                                        </p:cTn>
                                        <p:tgtEl>
                                          <p:spTgt spid="3">
                                            <p:txEl>
                                              <p:pRg st="7" end="7"/>
                                            </p:txEl>
                                          </p:spTgt>
                                        </p:tgtEl>
                                      </p:cBhvr>
                                      <p:to x="100000" y="90000"/>
                                    </p:animScale>
                                    <p:animScale>
                                      <p:cBhvr>
                                        <p:cTn id="120" dur="166" decel="50000">
                                          <p:stCondLst>
                                            <p:cond delay="1668"/>
                                          </p:stCondLst>
                                        </p:cTn>
                                        <p:tgtEl>
                                          <p:spTgt spid="3">
                                            <p:txEl>
                                              <p:pRg st="7" end="7"/>
                                            </p:txEl>
                                          </p:spTgt>
                                        </p:tgtEl>
                                      </p:cBhvr>
                                      <p:to x="100000" y="100000"/>
                                    </p:animScale>
                                    <p:animScale>
                                      <p:cBhvr>
                                        <p:cTn id="121" dur="26">
                                          <p:stCondLst>
                                            <p:cond delay="1808"/>
                                          </p:stCondLst>
                                        </p:cTn>
                                        <p:tgtEl>
                                          <p:spTgt spid="3">
                                            <p:txEl>
                                              <p:pRg st="7" end="7"/>
                                            </p:txEl>
                                          </p:spTgt>
                                        </p:tgtEl>
                                      </p:cBhvr>
                                      <p:to x="100000" y="95000"/>
                                    </p:animScale>
                                    <p:animScale>
                                      <p:cBhvr>
                                        <p:cTn id="122" dur="166" decel="50000">
                                          <p:stCondLst>
                                            <p:cond delay="1834"/>
                                          </p:stCondLst>
                                        </p:cTn>
                                        <p:tgtEl>
                                          <p:spTgt spid="3">
                                            <p:txEl>
                                              <p:pRg st="7" end="7"/>
                                            </p:txEl>
                                          </p:spTgt>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3">
                                            <p:txEl>
                                              <p:pRg st="8" end="8"/>
                                            </p:txEl>
                                          </p:spTgt>
                                        </p:tgtEl>
                                        <p:attrNameLst>
                                          <p:attrName>style.visibility</p:attrName>
                                        </p:attrNameLst>
                                      </p:cBhvr>
                                      <p:to>
                                        <p:strVal val="visible"/>
                                      </p:to>
                                    </p:set>
                                    <p:animEffect transition="in" filter="wipe(down)">
                                      <p:cBhvr>
                                        <p:cTn id="125" dur="580">
                                          <p:stCondLst>
                                            <p:cond delay="0"/>
                                          </p:stCondLst>
                                        </p:cTn>
                                        <p:tgtEl>
                                          <p:spTgt spid="3">
                                            <p:txEl>
                                              <p:pRg st="8" end="8"/>
                                            </p:txEl>
                                          </p:spTgt>
                                        </p:tgtEl>
                                      </p:cBhvr>
                                    </p:animEffect>
                                    <p:anim calcmode="lin" valueType="num">
                                      <p:cBhvr>
                                        <p:cTn id="12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8" end="8"/>
                                            </p:txEl>
                                          </p:spTgt>
                                        </p:tgtEl>
                                      </p:cBhvr>
                                      <p:to x="100000" y="60000"/>
                                    </p:animScale>
                                    <p:animScale>
                                      <p:cBhvr>
                                        <p:cTn id="132" dur="166" decel="50000">
                                          <p:stCondLst>
                                            <p:cond delay="676"/>
                                          </p:stCondLst>
                                        </p:cTn>
                                        <p:tgtEl>
                                          <p:spTgt spid="3">
                                            <p:txEl>
                                              <p:pRg st="8" end="8"/>
                                            </p:txEl>
                                          </p:spTgt>
                                        </p:tgtEl>
                                      </p:cBhvr>
                                      <p:to x="100000" y="100000"/>
                                    </p:animScale>
                                    <p:animScale>
                                      <p:cBhvr>
                                        <p:cTn id="133" dur="26">
                                          <p:stCondLst>
                                            <p:cond delay="1312"/>
                                          </p:stCondLst>
                                        </p:cTn>
                                        <p:tgtEl>
                                          <p:spTgt spid="3">
                                            <p:txEl>
                                              <p:pRg st="8" end="8"/>
                                            </p:txEl>
                                          </p:spTgt>
                                        </p:tgtEl>
                                      </p:cBhvr>
                                      <p:to x="100000" y="80000"/>
                                    </p:animScale>
                                    <p:animScale>
                                      <p:cBhvr>
                                        <p:cTn id="134" dur="166" decel="50000">
                                          <p:stCondLst>
                                            <p:cond delay="1338"/>
                                          </p:stCondLst>
                                        </p:cTn>
                                        <p:tgtEl>
                                          <p:spTgt spid="3">
                                            <p:txEl>
                                              <p:pRg st="8" end="8"/>
                                            </p:txEl>
                                          </p:spTgt>
                                        </p:tgtEl>
                                      </p:cBhvr>
                                      <p:to x="100000" y="100000"/>
                                    </p:animScale>
                                    <p:animScale>
                                      <p:cBhvr>
                                        <p:cTn id="135" dur="26">
                                          <p:stCondLst>
                                            <p:cond delay="1642"/>
                                          </p:stCondLst>
                                        </p:cTn>
                                        <p:tgtEl>
                                          <p:spTgt spid="3">
                                            <p:txEl>
                                              <p:pRg st="8" end="8"/>
                                            </p:txEl>
                                          </p:spTgt>
                                        </p:tgtEl>
                                      </p:cBhvr>
                                      <p:to x="100000" y="90000"/>
                                    </p:animScale>
                                    <p:animScale>
                                      <p:cBhvr>
                                        <p:cTn id="136" dur="166" decel="50000">
                                          <p:stCondLst>
                                            <p:cond delay="1668"/>
                                          </p:stCondLst>
                                        </p:cTn>
                                        <p:tgtEl>
                                          <p:spTgt spid="3">
                                            <p:txEl>
                                              <p:pRg st="8" end="8"/>
                                            </p:txEl>
                                          </p:spTgt>
                                        </p:tgtEl>
                                      </p:cBhvr>
                                      <p:to x="100000" y="100000"/>
                                    </p:animScale>
                                    <p:animScale>
                                      <p:cBhvr>
                                        <p:cTn id="137" dur="26">
                                          <p:stCondLst>
                                            <p:cond delay="1808"/>
                                          </p:stCondLst>
                                        </p:cTn>
                                        <p:tgtEl>
                                          <p:spTgt spid="3">
                                            <p:txEl>
                                              <p:pRg st="8" end="8"/>
                                            </p:txEl>
                                          </p:spTgt>
                                        </p:tgtEl>
                                      </p:cBhvr>
                                      <p:to x="100000" y="95000"/>
                                    </p:animScale>
                                    <p:animScale>
                                      <p:cBhvr>
                                        <p:cTn id="138" dur="166" decel="50000">
                                          <p:stCondLst>
                                            <p:cond delay="1834"/>
                                          </p:stCondLst>
                                        </p:cTn>
                                        <p:tgtEl>
                                          <p:spTgt spid="3">
                                            <p:txEl>
                                              <p:pRg st="8" end="8"/>
                                            </p:txEl>
                                          </p:spTgt>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3">
                                            <p:txEl>
                                              <p:pRg st="9" end="9"/>
                                            </p:txEl>
                                          </p:spTgt>
                                        </p:tgtEl>
                                        <p:attrNameLst>
                                          <p:attrName>style.visibility</p:attrName>
                                        </p:attrNameLst>
                                      </p:cBhvr>
                                      <p:to>
                                        <p:strVal val="visible"/>
                                      </p:to>
                                    </p:set>
                                    <p:animEffect transition="in" filter="wipe(down)">
                                      <p:cBhvr>
                                        <p:cTn id="141" dur="580">
                                          <p:stCondLst>
                                            <p:cond delay="0"/>
                                          </p:stCondLst>
                                        </p:cTn>
                                        <p:tgtEl>
                                          <p:spTgt spid="3">
                                            <p:txEl>
                                              <p:pRg st="9" end="9"/>
                                            </p:txEl>
                                          </p:spTgt>
                                        </p:tgtEl>
                                      </p:cBhvr>
                                    </p:animEffect>
                                    <p:anim calcmode="lin" valueType="num">
                                      <p:cBhvr>
                                        <p:cTn id="14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9" end="9"/>
                                            </p:txEl>
                                          </p:spTgt>
                                        </p:tgtEl>
                                      </p:cBhvr>
                                      <p:to x="100000" y="60000"/>
                                    </p:animScale>
                                    <p:animScale>
                                      <p:cBhvr>
                                        <p:cTn id="148" dur="166" decel="50000">
                                          <p:stCondLst>
                                            <p:cond delay="676"/>
                                          </p:stCondLst>
                                        </p:cTn>
                                        <p:tgtEl>
                                          <p:spTgt spid="3">
                                            <p:txEl>
                                              <p:pRg st="9" end="9"/>
                                            </p:txEl>
                                          </p:spTgt>
                                        </p:tgtEl>
                                      </p:cBhvr>
                                      <p:to x="100000" y="100000"/>
                                    </p:animScale>
                                    <p:animScale>
                                      <p:cBhvr>
                                        <p:cTn id="149" dur="26">
                                          <p:stCondLst>
                                            <p:cond delay="1312"/>
                                          </p:stCondLst>
                                        </p:cTn>
                                        <p:tgtEl>
                                          <p:spTgt spid="3">
                                            <p:txEl>
                                              <p:pRg st="9" end="9"/>
                                            </p:txEl>
                                          </p:spTgt>
                                        </p:tgtEl>
                                      </p:cBhvr>
                                      <p:to x="100000" y="80000"/>
                                    </p:animScale>
                                    <p:animScale>
                                      <p:cBhvr>
                                        <p:cTn id="150" dur="166" decel="50000">
                                          <p:stCondLst>
                                            <p:cond delay="1338"/>
                                          </p:stCondLst>
                                        </p:cTn>
                                        <p:tgtEl>
                                          <p:spTgt spid="3">
                                            <p:txEl>
                                              <p:pRg st="9" end="9"/>
                                            </p:txEl>
                                          </p:spTgt>
                                        </p:tgtEl>
                                      </p:cBhvr>
                                      <p:to x="100000" y="100000"/>
                                    </p:animScale>
                                    <p:animScale>
                                      <p:cBhvr>
                                        <p:cTn id="151" dur="26">
                                          <p:stCondLst>
                                            <p:cond delay="1642"/>
                                          </p:stCondLst>
                                        </p:cTn>
                                        <p:tgtEl>
                                          <p:spTgt spid="3">
                                            <p:txEl>
                                              <p:pRg st="9" end="9"/>
                                            </p:txEl>
                                          </p:spTgt>
                                        </p:tgtEl>
                                      </p:cBhvr>
                                      <p:to x="100000" y="90000"/>
                                    </p:animScale>
                                    <p:animScale>
                                      <p:cBhvr>
                                        <p:cTn id="152" dur="166" decel="50000">
                                          <p:stCondLst>
                                            <p:cond delay="1668"/>
                                          </p:stCondLst>
                                        </p:cTn>
                                        <p:tgtEl>
                                          <p:spTgt spid="3">
                                            <p:txEl>
                                              <p:pRg st="9" end="9"/>
                                            </p:txEl>
                                          </p:spTgt>
                                        </p:tgtEl>
                                      </p:cBhvr>
                                      <p:to x="100000" y="100000"/>
                                    </p:animScale>
                                    <p:animScale>
                                      <p:cBhvr>
                                        <p:cTn id="153" dur="26">
                                          <p:stCondLst>
                                            <p:cond delay="1808"/>
                                          </p:stCondLst>
                                        </p:cTn>
                                        <p:tgtEl>
                                          <p:spTgt spid="3">
                                            <p:txEl>
                                              <p:pRg st="9" end="9"/>
                                            </p:txEl>
                                          </p:spTgt>
                                        </p:tgtEl>
                                      </p:cBhvr>
                                      <p:to x="100000" y="95000"/>
                                    </p:animScale>
                                    <p:animScale>
                                      <p:cBhvr>
                                        <p:cTn id="154" dur="166" decel="50000">
                                          <p:stCondLst>
                                            <p:cond delay="1834"/>
                                          </p:stCondLst>
                                        </p:cTn>
                                        <p:tgtEl>
                                          <p:spTgt spid="3">
                                            <p:txEl>
                                              <p:pRg st="9" end="9"/>
                                            </p:txEl>
                                          </p:spTgt>
                                        </p:tgtEl>
                                      </p:cBhvr>
                                      <p:to x="100000" y="100000"/>
                                    </p:animScale>
                                  </p:childTnLst>
                                </p:cTn>
                              </p:par>
                              <p:par>
                                <p:cTn id="155" presetID="26" presetClass="entr" presetSubtype="0" fill="hold" grpId="0" nodeType="withEffect">
                                  <p:stCondLst>
                                    <p:cond delay="0"/>
                                  </p:stCondLst>
                                  <p:childTnLst>
                                    <p:set>
                                      <p:cBhvr>
                                        <p:cTn id="156" dur="1" fill="hold">
                                          <p:stCondLst>
                                            <p:cond delay="0"/>
                                          </p:stCondLst>
                                        </p:cTn>
                                        <p:tgtEl>
                                          <p:spTgt spid="3">
                                            <p:txEl>
                                              <p:pRg st="10" end="10"/>
                                            </p:txEl>
                                          </p:spTgt>
                                        </p:tgtEl>
                                        <p:attrNameLst>
                                          <p:attrName>style.visibility</p:attrName>
                                        </p:attrNameLst>
                                      </p:cBhvr>
                                      <p:to>
                                        <p:strVal val="visible"/>
                                      </p:to>
                                    </p:set>
                                    <p:animEffect transition="in" filter="wipe(down)">
                                      <p:cBhvr>
                                        <p:cTn id="157" dur="580">
                                          <p:stCondLst>
                                            <p:cond delay="0"/>
                                          </p:stCondLst>
                                        </p:cTn>
                                        <p:tgtEl>
                                          <p:spTgt spid="3">
                                            <p:txEl>
                                              <p:pRg st="10" end="10"/>
                                            </p:txEl>
                                          </p:spTgt>
                                        </p:tgtEl>
                                      </p:cBhvr>
                                    </p:animEffect>
                                    <p:anim calcmode="lin" valueType="num">
                                      <p:cBhvr>
                                        <p:cTn id="15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3">
                                            <p:txEl>
                                              <p:pRg st="10" end="10"/>
                                            </p:txEl>
                                          </p:spTgt>
                                        </p:tgtEl>
                                      </p:cBhvr>
                                      <p:to x="100000" y="60000"/>
                                    </p:animScale>
                                    <p:animScale>
                                      <p:cBhvr>
                                        <p:cTn id="164" dur="166" decel="50000">
                                          <p:stCondLst>
                                            <p:cond delay="676"/>
                                          </p:stCondLst>
                                        </p:cTn>
                                        <p:tgtEl>
                                          <p:spTgt spid="3">
                                            <p:txEl>
                                              <p:pRg st="10" end="10"/>
                                            </p:txEl>
                                          </p:spTgt>
                                        </p:tgtEl>
                                      </p:cBhvr>
                                      <p:to x="100000" y="100000"/>
                                    </p:animScale>
                                    <p:animScale>
                                      <p:cBhvr>
                                        <p:cTn id="165" dur="26">
                                          <p:stCondLst>
                                            <p:cond delay="1312"/>
                                          </p:stCondLst>
                                        </p:cTn>
                                        <p:tgtEl>
                                          <p:spTgt spid="3">
                                            <p:txEl>
                                              <p:pRg st="10" end="10"/>
                                            </p:txEl>
                                          </p:spTgt>
                                        </p:tgtEl>
                                      </p:cBhvr>
                                      <p:to x="100000" y="80000"/>
                                    </p:animScale>
                                    <p:animScale>
                                      <p:cBhvr>
                                        <p:cTn id="166" dur="166" decel="50000">
                                          <p:stCondLst>
                                            <p:cond delay="1338"/>
                                          </p:stCondLst>
                                        </p:cTn>
                                        <p:tgtEl>
                                          <p:spTgt spid="3">
                                            <p:txEl>
                                              <p:pRg st="10" end="10"/>
                                            </p:txEl>
                                          </p:spTgt>
                                        </p:tgtEl>
                                      </p:cBhvr>
                                      <p:to x="100000" y="100000"/>
                                    </p:animScale>
                                    <p:animScale>
                                      <p:cBhvr>
                                        <p:cTn id="167" dur="26">
                                          <p:stCondLst>
                                            <p:cond delay="1642"/>
                                          </p:stCondLst>
                                        </p:cTn>
                                        <p:tgtEl>
                                          <p:spTgt spid="3">
                                            <p:txEl>
                                              <p:pRg st="10" end="10"/>
                                            </p:txEl>
                                          </p:spTgt>
                                        </p:tgtEl>
                                      </p:cBhvr>
                                      <p:to x="100000" y="90000"/>
                                    </p:animScale>
                                    <p:animScale>
                                      <p:cBhvr>
                                        <p:cTn id="168" dur="166" decel="50000">
                                          <p:stCondLst>
                                            <p:cond delay="1668"/>
                                          </p:stCondLst>
                                        </p:cTn>
                                        <p:tgtEl>
                                          <p:spTgt spid="3">
                                            <p:txEl>
                                              <p:pRg st="10" end="10"/>
                                            </p:txEl>
                                          </p:spTgt>
                                        </p:tgtEl>
                                      </p:cBhvr>
                                      <p:to x="100000" y="100000"/>
                                    </p:animScale>
                                    <p:animScale>
                                      <p:cBhvr>
                                        <p:cTn id="169" dur="26">
                                          <p:stCondLst>
                                            <p:cond delay="1808"/>
                                          </p:stCondLst>
                                        </p:cTn>
                                        <p:tgtEl>
                                          <p:spTgt spid="3">
                                            <p:txEl>
                                              <p:pRg st="10" end="10"/>
                                            </p:txEl>
                                          </p:spTgt>
                                        </p:tgtEl>
                                      </p:cBhvr>
                                      <p:to x="100000" y="95000"/>
                                    </p:animScale>
                                    <p:animScale>
                                      <p:cBhvr>
                                        <p:cTn id="17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DAD78-54F2-475C-9A3C-72C42CD27A26}"/>
              </a:ext>
            </a:extLst>
          </p:cNvPr>
          <p:cNvSpPr>
            <a:spLocks noGrp="1"/>
          </p:cNvSpPr>
          <p:nvPr>
            <p:ph type="title"/>
          </p:nvPr>
        </p:nvSpPr>
        <p:spPr>
          <a:xfrm>
            <a:off x="457200" y="274638"/>
            <a:ext cx="8229600" cy="1066130"/>
          </a:xfrm>
        </p:spPr>
        <p:txBody>
          <a:bodyPr/>
          <a:lstStyle/>
          <a:p>
            <a:r>
              <a:rPr lang="fr-FR" b="1" dirty="0">
                <a:solidFill>
                  <a:srgbClr val="00ADBA"/>
                </a:solidFill>
              </a:rPr>
              <a:t>Divers</a:t>
            </a:r>
            <a:endParaRPr lang="fr-BE" b="1" dirty="0">
              <a:solidFill>
                <a:srgbClr val="00ADBA"/>
              </a:solidFill>
            </a:endParaRPr>
          </a:p>
        </p:txBody>
      </p:sp>
      <p:sp>
        <p:nvSpPr>
          <p:cNvPr id="3" name="Espace réservé du contenu 2">
            <a:extLst>
              <a:ext uri="{FF2B5EF4-FFF2-40B4-BE49-F238E27FC236}">
                <a16:creationId xmlns:a16="http://schemas.microsoft.com/office/drawing/2014/main" id="{B44EF861-CCA1-4B4C-8A22-B6D936ED2A5A}"/>
              </a:ext>
            </a:extLst>
          </p:cNvPr>
          <p:cNvSpPr>
            <a:spLocks noGrp="1"/>
          </p:cNvSpPr>
          <p:nvPr>
            <p:ph idx="1"/>
          </p:nvPr>
        </p:nvSpPr>
        <p:spPr>
          <a:xfrm>
            <a:off x="640879" y="4149080"/>
            <a:ext cx="8291264" cy="1701577"/>
          </a:xfrm>
        </p:spPr>
        <p:txBody>
          <a:bodyPr>
            <a:normAutofit fontScale="62500" lnSpcReduction="20000"/>
          </a:bodyPr>
          <a:lstStyle/>
          <a:p>
            <a:r>
              <a:rPr lang="fr-BE" dirty="0">
                <a:latin typeface="Calibri" panose="020F0502020204030204" pitchFamily="34" charset="0"/>
                <a:ea typeface="Times New Roman" panose="02020603050405020304" pitchFamily="18" charset="0"/>
              </a:rPr>
              <a:t> Initiative inspirante partagée par Nicolas : </a:t>
            </a:r>
            <a:br>
              <a:rPr lang="fr-BE" dirty="0"/>
            </a:br>
            <a:r>
              <a:rPr lang="fr-BE" dirty="0"/>
              <a:t>« </a:t>
            </a:r>
            <a:r>
              <a:rPr lang="fr-BE" b="1" dirty="0"/>
              <a:t>Premiers coups de pédales pour le vélo bus de </a:t>
            </a:r>
            <a:r>
              <a:rPr lang="fr-BE" b="1" dirty="0" err="1"/>
              <a:t>Nadrin</a:t>
            </a:r>
            <a:r>
              <a:rPr lang="fr-BE" b="1" dirty="0"/>
              <a:t> et </a:t>
            </a:r>
            <a:r>
              <a:rPr lang="fr-BE" b="1" dirty="0" err="1"/>
              <a:t>Wibrin</a:t>
            </a:r>
            <a:r>
              <a:rPr lang="fr-BE" b="1" dirty="0"/>
              <a:t> »</a:t>
            </a:r>
          </a:p>
          <a:p>
            <a:pPr marL="0" indent="0">
              <a:buNone/>
            </a:pPr>
            <a:endParaRPr lang="fr-BE" b="1" dirty="0"/>
          </a:p>
          <a:p>
            <a:pPr marL="0" indent="0" algn="ctr">
              <a:buNone/>
            </a:pPr>
            <a:r>
              <a:rPr lang="fr-BE" dirty="0">
                <a:solidFill>
                  <a:srgbClr val="00ADBA"/>
                </a:solidFill>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https://www.tvlux.be/video/info/premiers-coups-de-pedales-pour-le-velo-bus-de-nadrin-et-wibrin_40112.html</a:t>
            </a:r>
            <a:endParaRPr lang="fr-BE" dirty="0">
              <a:solidFill>
                <a:srgbClr val="00ADBA"/>
              </a:solidFill>
              <a:latin typeface="Calibri" panose="020F0502020204030204" pitchFamily="34" charset="0"/>
              <a:ea typeface="Times New Roman" panose="02020603050405020304" pitchFamily="18" charset="0"/>
            </a:endParaRPr>
          </a:p>
          <a:p>
            <a:endParaRPr lang="fr-BE" dirty="0">
              <a:latin typeface="Calibri" panose="020F0502020204030204" pitchFamily="34" charset="0"/>
              <a:ea typeface="Times New Roman" panose="02020603050405020304" pitchFamily="18" charset="0"/>
            </a:endParaRPr>
          </a:p>
          <a:p>
            <a:endParaRPr lang="fr-BE" dirty="0">
              <a:latin typeface="Calibri" panose="020F0502020204030204" pitchFamily="34" charset="0"/>
              <a:ea typeface="Times New Roman" panose="02020603050405020304" pitchFamily="18" charset="0"/>
            </a:endParaRPr>
          </a:p>
          <a:p>
            <a:endParaRPr lang="fr-FR" dirty="0">
              <a:latin typeface="Calibri" panose="020F0502020204030204" pitchFamily="34" charset="0"/>
              <a:ea typeface="Times New Roman" panose="02020603050405020304" pitchFamily="18" charset="0"/>
            </a:endParaRPr>
          </a:p>
          <a:p>
            <a:endParaRPr lang="fr-BE" dirty="0">
              <a:latin typeface="Calibri" panose="020F0502020204030204" pitchFamily="34" charset="0"/>
              <a:ea typeface="Times New Roman" panose="02020603050405020304" pitchFamily="18" charset="0"/>
            </a:endParaRPr>
          </a:p>
          <a:p>
            <a:endParaRPr lang="fr-BE" dirty="0"/>
          </a:p>
        </p:txBody>
      </p:sp>
      <p:pic>
        <p:nvPicPr>
          <p:cNvPr id="5" name="Image 4">
            <a:extLst>
              <a:ext uri="{FF2B5EF4-FFF2-40B4-BE49-F238E27FC236}">
                <a16:creationId xmlns:a16="http://schemas.microsoft.com/office/drawing/2014/main" id="{1BF72D42-5E37-42B5-B312-A6C734376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912" y="482116"/>
            <a:ext cx="2592288" cy="1460533"/>
          </a:xfrm>
          <a:prstGeom prst="rect">
            <a:avLst/>
          </a:prstGeom>
        </p:spPr>
      </p:pic>
      <p:sp>
        <p:nvSpPr>
          <p:cNvPr id="6" name="Titre 1">
            <a:extLst>
              <a:ext uri="{FF2B5EF4-FFF2-40B4-BE49-F238E27FC236}">
                <a16:creationId xmlns:a16="http://schemas.microsoft.com/office/drawing/2014/main" id="{BD429A5C-7004-4383-9444-6FE58D03304D}"/>
              </a:ext>
            </a:extLst>
          </p:cNvPr>
          <p:cNvSpPr txBox="1">
            <a:spLocks/>
          </p:cNvSpPr>
          <p:nvPr/>
        </p:nvSpPr>
        <p:spPr>
          <a:xfrm>
            <a:off x="609600" y="427038"/>
            <a:ext cx="8229600" cy="913730"/>
          </a:xfrm>
          <a:prstGeom prst="rect">
            <a:avLst/>
          </a:prstGeom>
          <a:ln w="38100">
            <a:solidFill>
              <a:srgbClr val="00ADBA"/>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BE" b="1" dirty="0">
              <a:solidFill>
                <a:srgbClr val="00ADBA"/>
              </a:solidFill>
            </a:endParaRPr>
          </a:p>
        </p:txBody>
      </p:sp>
    </p:spTree>
    <p:extLst>
      <p:ext uri="{BB962C8B-B14F-4D97-AF65-F5344CB8AC3E}">
        <p14:creationId xmlns:p14="http://schemas.microsoft.com/office/powerpoint/2010/main" val="16994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u="sng" dirty="0">
                <a:solidFill>
                  <a:srgbClr val="00ADBA"/>
                </a:solidFill>
              </a:rPr>
              <a:t>Agenda</a:t>
            </a:r>
          </a:p>
        </p:txBody>
      </p:sp>
      <p:pic>
        <p:nvPicPr>
          <p:cNvPr id="4" name="Espace réservé du contenu 3"/>
          <p:cNvPicPr>
            <a:picLocks noGrp="1" noChangeAspect="1"/>
          </p:cNvPicPr>
          <p:nvPr>
            <p:ph idx="1"/>
          </p:nvPr>
        </p:nvPicPr>
        <p:blipFill>
          <a:blip r:embed="rId3"/>
          <a:stretch>
            <a:fillRect/>
          </a:stretch>
        </p:blipFill>
        <p:spPr>
          <a:xfrm>
            <a:off x="2195736" y="2116013"/>
            <a:ext cx="4741987" cy="4741987"/>
          </a:xfrm>
          <a:prstGeom prst="rect">
            <a:avLst/>
          </a:prstGeom>
        </p:spPr>
      </p:pic>
    </p:spTree>
    <p:extLst>
      <p:ext uri="{BB962C8B-B14F-4D97-AF65-F5344CB8AC3E}">
        <p14:creationId xmlns:p14="http://schemas.microsoft.com/office/powerpoint/2010/main" val="137177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2636912"/>
            <a:ext cx="7632848" cy="707886"/>
          </a:xfrm>
          <a:prstGeom prst="rect">
            <a:avLst/>
          </a:prstGeom>
          <a:noFill/>
        </p:spPr>
        <p:txBody>
          <a:bodyPr wrap="square" rtlCol="0">
            <a:spAutoFit/>
          </a:bodyPr>
          <a:lstStyle/>
          <a:p>
            <a:r>
              <a:rPr lang="fr-BE" sz="4000" b="1" dirty="0">
                <a:solidFill>
                  <a:srgbClr val="00ADBA"/>
                </a:solidFill>
              </a:rPr>
              <a:t>Merci pour votre participation ! </a:t>
            </a:r>
            <a:r>
              <a:rPr lang="fr-BE" sz="4000" b="1" dirty="0">
                <a:solidFill>
                  <a:srgbClr val="00ADBA"/>
                </a:solidFill>
                <a:sym typeface="Wingdings" panose="05000000000000000000" pitchFamily="2" charset="2"/>
              </a:rPr>
              <a:t> </a:t>
            </a:r>
            <a:endParaRPr lang="fr-BE" sz="4000" b="1" dirty="0">
              <a:solidFill>
                <a:srgbClr val="00ADBA"/>
              </a:solidFill>
            </a:endParaRPr>
          </a:p>
        </p:txBody>
      </p:sp>
      <p:pic>
        <p:nvPicPr>
          <p:cNvPr id="3" name="Image 2"/>
          <p:cNvPicPr>
            <a:picLocks noChangeAspect="1"/>
          </p:cNvPicPr>
          <p:nvPr/>
        </p:nvPicPr>
        <p:blipFill>
          <a:blip r:embed="rId3"/>
          <a:stretch>
            <a:fillRect/>
          </a:stretch>
        </p:blipFill>
        <p:spPr>
          <a:xfrm>
            <a:off x="2123728" y="4005064"/>
            <a:ext cx="4857750" cy="2286000"/>
          </a:xfrm>
          <a:prstGeom prst="rect">
            <a:avLst/>
          </a:prstGeom>
        </p:spPr>
      </p:pic>
    </p:spTree>
    <p:extLst>
      <p:ext uri="{BB962C8B-B14F-4D97-AF65-F5344CB8AC3E}">
        <p14:creationId xmlns:p14="http://schemas.microsoft.com/office/powerpoint/2010/main" val="26394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A2BE4-47D0-4A1B-A126-8A10327B441F}"/>
              </a:ext>
            </a:extLst>
          </p:cNvPr>
          <p:cNvSpPr>
            <a:spLocks noGrp="1"/>
          </p:cNvSpPr>
          <p:nvPr>
            <p:ph type="title"/>
          </p:nvPr>
        </p:nvSpPr>
        <p:spPr>
          <a:xfrm>
            <a:off x="611560" y="404664"/>
            <a:ext cx="8136904" cy="1143000"/>
          </a:xfrm>
          <a:ln w="28575">
            <a:solidFill>
              <a:srgbClr val="00ADBA"/>
            </a:solidFill>
          </a:ln>
        </p:spPr>
        <p:txBody>
          <a:bodyPr>
            <a:normAutofit/>
          </a:bodyPr>
          <a:lstStyle/>
          <a:p>
            <a:r>
              <a:rPr lang="fr-FR" b="1" dirty="0">
                <a:solidFill>
                  <a:srgbClr val="00ADBA"/>
                </a:solidFill>
              </a:rPr>
              <a:t>Sondage : résultats</a:t>
            </a:r>
            <a:endParaRPr lang="fr-BE" dirty="0"/>
          </a:p>
        </p:txBody>
      </p:sp>
      <p:sp>
        <p:nvSpPr>
          <p:cNvPr id="4" name="ZoneTexte 3">
            <a:extLst>
              <a:ext uri="{FF2B5EF4-FFF2-40B4-BE49-F238E27FC236}">
                <a16:creationId xmlns:a16="http://schemas.microsoft.com/office/drawing/2014/main" id="{6B143B10-F7C9-4316-AB1F-660A09E4D777}"/>
              </a:ext>
            </a:extLst>
          </p:cNvPr>
          <p:cNvSpPr txBox="1"/>
          <p:nvPr/>
        </p:nvSpPr>
        <p:spPr>
          <a:xfrm>
            <a:off x="683568" y="1902797"/>
            <a:ext cx="7992888" cy="646331"/>
          </a:xfrm>
          <a:prstGeom prst="rect">
            <a:avLst/>
          </a:prstGeom>
          <a:noFill/>
        </p:spPr>
        <p:txBody>
          <a:bodyPr wrap="square" rtlCol="0">
            <a:spAutoFit/>
          </a:bodyPr>
          <a:lstStyle/>
          <a:p>
            <a:endParaRPr lang="fr-FR" dirty="0"/>
          </a:p>
          <a:p>
            <a:endParaRPr lang="fr-BE" dirty="0"/>
          </a:p>
        </p:txBody>
      </p:sp>
      <p:sp>
        <p:nvSpPr>
          <p:cNvPr id="3" name="ZoneTexte 2">
            <a:extLst>
              <a:ext uri="{FF2B5EF4-FFF2-40B4-BE49-F238E27FC236}">
                <a16:creationId xmlns:a16="http://schemas.microsoft.com/office/drawing/2014/main" id="{DD6069CC-7EDB-4BB6-8CFB-7865F0B5025E}"/>
              </a:ext>
            </a:extLst>
          </p:cNvPr>
          <p:cNvSpPr txBox="1"/>
          <p:nvPr/>
        </p:nvSpPr>
        <p:spPr>
          <a:xfrm>
            <a:off x="592489" y="1846327"/>
            <a:ext cx="8136904" cy="1754326"/>
          </a:xfrm>
          <a:prstGeom prst="rect">
            <a:avLst/>
          </a:prstGeom>
          <a:noFill/>
        </p:spPr>
        <p:txBody>
          <a:bodyPr wrap="square" rtlCol="0">
            <a:spAutoFit/>
          </a:bodyPr>
          <a:lstStyle/>
          <a:p>
            <a:r>
              <a:rPr lang="fr-FR" dirty="0"/>
              <a:t>20 septembre  2022 :</a:t>
            </a:r>
          </a:p>
          <a:p>
            <a:pPr marL="285750" indent="-285750">
              <a:buFont typeface="Arial" panose="020B0604020202020204" pitchFamily="34" charset="0"/>
              <a:buChar char="•"/>
            </a:pPr>
            <a:r>
              <a:rPr lang="fr-FR" dirty="0"/>
              <a:t>3 formulaires « papier »</a:t>
            </a:r>
          </a:p>
          <a:p>
            <a:pPr marL="285750" indent="-285750">
              <a:buFont typeface="Arial" panose="020B0604020202020204" pitchFamily="34" charset="0"/>
              <a:buChar char="•"/>
            </a:pPr>
            <a:r>
              <a:rPr lang="fr-FR" dirty="0"/>
              <a:t>25 formulaires en ligne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Profils : </a:t>
            </a:r>
          </a:p>
          <a:p>
            <a:pPr marL="285750" indent="-285750">
              <a:buFont typeface="Arial" panose="020B0604020202020204" pitchFamily="34" charset="0"/>
              <a:buChar char="•"/>
            </a:pPr>
            <a:endParaRPr lang="fr-BE" dirty="0"/>
          </a:p>
        </p:txBody>
      </p:sp>
      <p:pic>
        <p:nvPicPr>
          <p:cNvPr id="7" name="Image 6">
            <a:extLst>
              <a:ext uri="{FF2B5EF4-FFF2-40B4-BE49-F238E27FC236}">
                <a16:creationId xmlns:a16="http://schemas.microsoft.com/office/drawing/2014/main" id="{8C6BB191-B185-482A-9690-5E93CF79809F}"/>
              </a:ext>
            </a:extLst>
          </p:cNvPr>
          <p:cNvPicPr/>
          <p:nvPr/>
        </p:nvPicPr>
        <p:blipFill rotWithShape="1">
          <a:blip r:embed="rId3"/>
          <a:srcRect l="24934" t="23936" r="9612" b="8299"/>
          <a:stretch/>
        </p:blipFill>
        <p:spPr bwMode="auto">
          <a:xfrm>
            <a:off x="265632" y="3501008"/>
            <a:ext cx="4104456" cy="223224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Graphique 7" descr="Homme">
            <a:extLst>
              <a:ext uri="{FF2B5EF4-FFF2-40B4-BE49-F238E27FC236}">
                <a16:creationId xmlns:a16="http://schemas.microsoft.com/office/drawing/2014/main" id="{42876CC9-8F43-43FE-AE1E-F5B60A9C92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0260" y="3861048"/>
            <a:ext cx="675197" cy="675197"/>
          </a:xfrm>
          <a:prstGeom prst="rect">
            <a:avLst/>
          </a:prstGeom>
        </p:spPr>
      </p:pic>
      <p:pic>
        <p:nvPicPr>
          <p:cNvPr id="10" name="Graphique 9" descr="Femme">
            <a:extLst>
              <a:ext uri="{FF2B5EF4-FFF2-40B4-BE49-F238E27FC236}">
                <a16:creationId xmlns:a16="http://schemas.microsoft.com/office/drawing/2014/main" id="{E4D66AEC-736D-4235-80B2-65D6191E04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0261" y="4797152"/>
            <a:ext cx="675197" cy="675197"/>
          </a:xfrm>
          <a:prstGeom prst="rect">
            <a:avLst/>
          </a:prstGeom>
        </p:spPr>
      </p:pic>
      <p:pic>
        <p:nvPicPr>
          <p:cNvPr id="11" name="Image 10">
            <a:extLst>
              <a:ext uri="{FF2B5EF4-FFF2-40B4-BE49-F238E27FC236}">
                <a16:creationId xmlns:a16="http://schemas.microsoft.com/office/drawing/2014/main" id="{136F5DEB-5DC7-4821-92EC-968F9CE39E9A}"/>
              </a:ext>
            </a:extLst>
          </p:cNvPr>
          <p:cNvPicPr/>
          <p:nvPr/>
        </p:nvPicPr>
        <p:blipFill rotWithShape="1">
          <a:blip r:embed="rId8"/>
          <a:srcRect l="18889" t="26265" r="1058"/>
          <a:stretch/>
        </p:blipFill>
        <p:spPr bwMode="auto">
          <a:xfrm>
            <a:off x="4600337" y="1705308"/>
            <a:ext cx="4246246" cy="2021537"/>
          </a:xfrm>
          <a:prstGeom prst="rect">
            <a:avLst/>
          </a:prstGeom>
          <a:ln w="3175">
            <a:solidFill>
              <a:schemeClr val="tx1"/>
            </a:solidFill>
          </a:ln>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69D5F11B-10B1-4A08-B195-C1D5A5B4A9AC}"/>
              </a:ext>
            </a:extLst>
          </p:cNvPr>
          <p:cNvPicPr/>
          <p:nvPr/>
        </p:nvPicPr>
        <p:blipFill rotWithShape="1">
          <a:blip r:embed="rId9"/>
          <a:srcRect l="23896" t="27083" r="115" b="-1"/>
          <a:stretch/>
        </p:blipFill>
        <p:spPr>
          <a:xfrm>
            <a:off x="4699359" y="4293096"/>
            <a:ext cx="4098262" cy="2105380"/>
          </a:xfrm>
          <a:prstGeom prst="rect">
            <a:avLst/>
          </a:prstGeom>
          <a:ln w="3175">
            <a:solidFill>
              <a:schemeClr val="tx1"/>
            </a:solidFill>
          </a:ln>
        </p:spPr>
      </p:pic>
      <p:sp>
        <p:nvSpPr>
          <p:cNvPr id="13" name="ZoneTexte 12">
            <a:extLst>
              <a:ext uri="{FF2B5EF4-FFF2-40B4-BE49-F238E27FC236}">
                <a16:creationId xmlns:a16="http://schemas.microsoft.com/office/drawing/2014/main" id="{822AD7A9-DBB2-471F-AB93-C429A6027283}"/>
              </a:ext>
            </a:extLst>
          </p:cNvPr>
          <p:cNvSpPr txBox="1"/>
          <p:nvPr/>
        </p:nvSpPr>
        <p:spPr>
          <a:xfrm>
            <a:off x="6372200" y="3142213"/>
            <a:ext cx="1512168" cy="369332"/>
          </a:xfrm>
          <a:prstGeom prst="rect">
            <a:avLst/>
          </a:prstGeom>
          <a:noFill/>
        </p:spPr>
        <p:txBody>
          <a:bodyPr wrap="square" rtlCol="0">
            <a:spAutoFit/>
          </a:bodyPr>
          <a:lstStyle/>
          <a:p>
            <a:r>
              <a:rPr lang="fr-FR" b="1" dirty="0">
                <a:latin typeface="Arial Rounded MT Bold" panose="020F0704030504030204" pitchFamily="34" charset="0"/>
              </a:rPr>
              <a:t>EMPLOYE.E</a:t>
            </a:r>
            <a:endParaRPr lang="fr-BE" b="1" dirty="0">
              <a:latin typeface="Arial Rounded MT Bold" panose="020F0704030504030204" pitchFamily="34" charset="0"/>
            </a:endParaRPr>
          </a:p>
        </p:txBody>
      </p:sp>
      <p:sp>
        <p:nvSpPr>
          <p:cNvPr id="14" name="ZoneTexte 13">
            <a:extLst>
              <a:ext uri="{FF2B5EF4-FFF2-40B4-BE49-F238E27FC236}">
                <a16:creationId xmlns:a16="http://schemas.microsoft.com/office/drawing/2014/main" id="{8CBA966E-7783-403A-87A8-71EC03E1439A}"/>
              </a:ext>
            </a:extLst>
          </p:cNvPr>
          <p:cNvSpPr txBox="1"/>
          <p:nvPr/>
        </p:nvSpPr>
        <p:spPr>
          <a:xfrm>
            <a:off x="6381830" y="5733256"/>
            <a:ext cx="2294626" cy="369332"/>
          </a:xfrm>
          <a:prstGeom prst="rect">
            <a:avLst/>
          </a:prstGeom>
          <a:noFill/>
        </p:spPr>
        <p:txBody>
          <a:bodyPr wrap="square" rtlCol="0">
            <a:spAutoFit/>
          </a:bodyPr>
          <a:lstStyle/>
          <a:p>
            <a:r>
              <a:rPr lang="fr-FR" b="1" dirty="0">
                <a:latin typeface="Arial Rounded MT Bold" panose="020F0704030504030204" pitchFamily="34" charset="0"/>
              </a:rPr>
              <a:t>Entre 25 et 50 ans</a:t>
            </a:r>
            <a:endParaRPr lang="fr-BE" b="1" dirty="0">
              <a:latin typeface="Arial Rounded MT Bold" panose="020F0704030504030204" pitchFamily="34" charset="0"/>
            </a:endParaRPr>
          </a:p>
        </p:txBody>
      </p:sp>
    </p:spTree>
    <p:extLst>
      <p:ext uri="{BB962C8B-B14F-4D97-AF65-F5344CB8AC3E}">
        <p14:creationId xmlns:p14="http://schemas.microsoft.com/office/powerpoint/2010/main" val="353237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A2BE4-47D0-4A1B-A126-8A10327B441F}"/>
              </a:ext>
            </a:extLst>
          </p:cNvPr>
          <p:cNvSpPr>
            <a:spLocks noGrp="1"/>
          </p:cNvSpPr>
          <p:nvPr>
            <p:ph type="title"/>
          </p:nvPr>
        </p:nvSpPr>
        <p:spPr>
          <a:xfrm>
            <a:off x="611560" y="404664"/>
            <a:ext cx="8136904" cy="1143000"/>
          </a:xfrm>
          <a:ln w="28575">
            <a:solidFill>
              <a:srgbClr val="00ADBA"/>
            </a:solidFill>
          </a:ln>
        </p:spPr>
        <p:txBody>
          <a:bodyPr>
            <a:normAutofit/>
          </a:bodyPr>
          <a:lstStyle/>
          <a:p>
            <a:r>
              <a:rPr lang="fr-FR" b="1" dirty="0">
                <a:solidFill>
                  <a:srgbClr val="00ADBA"/>
                </a:solidFill>
              </a:rPr>
              <a:t>Sondage : résultats</a:t>
            </a:r>
            <a:endParaRPr lang="fr-BE" dirty="0"/>
          </a:p>
        </p:txBody>
      </p:sp>
      <p:sp>
        <p:nvSpPr>
          <p:cNvPr id="4" name="ZoneTexte 3">
            <a:extLst>
              <a:ext uri="{FF2B5EF4-FFF2-40B4-BE49-F238E27FC236}">
                <a16:creationId xmlns:a16="http://schemas.microsoft.com/office/drawing/2014/main" id="{6B143B10-F7C9-4316-AB1F-660A09E4D777}"/>
              </a:ext>
            </a:extLst>
          </p:cNvPr>
          <p:cNvSpPr txBox="1"/>
          <p:nvPr/>
        </p:nvSpPr>
        <p:spPr>
          <a:xfrm>
            <a:off x="611560" y="1750640"/>
            <a:ext cx="1944216" cy="646331"/>
          </a:xfrm>
          <a:prstGeom prst="rect">
            <a:avLst/>
          </a:prstGeom>
          <a:noFill/>
        </p:spPr>
        <p:txBody>
          <a:bodyPr wrap="square" rtlCol="0">
            <a:spAutoFit/>
          </a:bodyPr>
          <a:lstStyle/>
          <a:p>
            <a:endParaRPr lang="fr-FR" dirty="0"/>
          </a:p>
          <a:p>
            <a:r>
              <a:rPr lang="fr-FR" dirty="0"/>
              <a:t>Issus de 15 villages </a:t>
            </a:r>
            <a:endParaRPr lang="fr-BE" dirty="0"/>
          </a:p>
        </p:txBody>
      </p:sp>
      <p:pic>
        <p:nvPicPr>
          <p:cNvPr id="15" name="Image 14">
            <a:extLst>
              <a:ext uri="{FF2B5EF4-FFF2-40B4-BE49-F238E27FC236}">
                <a16:creationId xmlns:a16="http://schemas.microsoft.com/office/drawing/2014/main" id="{1A8AFCEF-FFC8-4B04-840A-BC2522B98013}"/>
              </a:ext>
            </a:extLst>
          </p:cNvPr>
          <p:cNvPicPr/>
          <p:nvPr/>
        </p:nvPicPr>
        <p:blipFill rotWithShape="1">
          <a:blip r:embed="rId3"/>
          <a:srcRect l="24546" t="16423" r="30580"/>
          <a:stretch/>
        </p:blipFill>
        <p:spPr>
          <a:xfrm>
            <a:off x="683568" y="2599947"/>
            <a:ext cx="2088232" cy="1986387"/>
          </a:xfrm>
          <a:prstGeom prst="rect">
            <a:avLst/>
          </a:prstGeom>
          <a:ln w="3175">
            <a:solidFill>
              <a:schemeClr val="tx1"/>
            </a:solidFill>
          </a:ln>
        </p:spPr>
      </p:pic>
      <p:sp>
        <p:nvSpPr>
          <p:cNvPr id="6" name="Rectangle 5">
            <a:extLst>
              <a:ext uri="{FF2B5EF4-FFF2-40B4-BE49-F238E27FC236}">
                <a16:creationId xmlns:a16="http://schemas.microsoft.com/office/drawing/2014/main" id="{B9BB644F-F46B-401F-8532-670C3AC1E6F5}"/>
              </a:ext>
            </a:extLst>
          </p:cNvPr>
          <p:cNvSpPr/>
          <p:nvPr/>
        </p:nvSpPr>
        <p:spPr>
          <a:xfrm>
            <a:off x="3037953" y="2045895"/>
            <a:ext cx="5400600" cy="2540439"/>
          </a:xfrm>
          <a:prstGeom prst="rect">
            <a:avLst/>
          </a:prstGeom>
        </p:spPr>
        <p:txBody>
          <a:bodyPr wrap="square">
            <a:spAutoFit/>
          </a:bodyPr>
          <a:lstStyle/>
          <a:p>
            <a:pPr marL="285750" indent="-285750" algn="ctr">
              <a:lnSpc>
                <a:spcPct val="107000"/>
              </a:lnSpc>
              <a:spcAft>
                <a:spcPts val="800"/>
              </a:spcAft>
              <a:buFont typeface="Arial" panose="020B0604020202020204" pitchFamily="34" charset="0"/>
              <a:buChar char="•"/>
            </a:pPr>
            <a:r>
              <a:rPr lang="fr-BE" sz="1600" dirty="0">
                <a:latin typeface="Calibri" panose="020F0502020204030204" pitchFamily="34" charset="0"/>
                <a:ea typeface="Calibri" panose="020F0502020204030204" pitchFamily="34" charset="0"/>
                <a:cs typeface="Times New Roman" panose="02020603050405020304" pitchFamily="18" charset="0"/>
              </a:rPr>
              <a:t>5 </a:t>
            </a:r>
            <a:r>
              <a:rPr lang="fr-BE" sz="1600" dirty="0" err="1">
                <a:latin typeface="Calibri" panose="020F0502020204030204" pitchFamily="34" charset="0"/>
                <a:ea typeface="Calibri" panose="020F0502020204030204" pitchFamily="34" charset="0"/>
                <a:cs typeface="Times New Roman" panose="02020603050405020304" pitchFamily="18" charset="0"/>
              </a:rPr>
              <a:t>Gouvy</a:t>
            </a:r>
            <a:r>
              <a:rPr lang="fr-BE" sz="1600" dirty="0">
                <a:latin typeface="Calibri" panose="020F0502020204030204" pitchFamily="34" charset="0"/>
                <a:ea typeface="Calibri" panose="020F0502020204030204" pitchFamily="34" charset="0"/>
                <a:cs typeface="Times New Roman" panose="02020603050405020304" pitchFamily="18" charset="0"/>
              </a:rPr>
              <a:t> Village </a:t>
            </a:r>
          </a:p>
          <a:p>
            <a:pPr marL="285750" indent="-285750" algn="ctr">
              <a:lnSpc>
                <a:spcPct val="107000"/>
              </a:lnSpc>
              <a:spcAft>
                <a:spcPts val="800"/>
              </a:spcAft>
              <a:buFont typeface="Arial" panose="020B0604020202020204" pitchFamily="34" charset="0"/>
              <a:buChar char="•"/>
            </a:pPr>
            <a:r>
              <a:rPr lang="fr-BE" sz="1600" dirty="0">
                <a:latin typeface="Calibri" panose="020F0502020204030204" pitchFamily="34" charset="0"/>
                <a:ea typeface="Calibri" panose="020F0502020204030204" pitchFamily="34" charset="0"/>
                <a:cs typeface="Times New Roman" panose="02020603050405020304" pitchFamily="18" charset="0"/>
              </a:rPr>
              <a:t>4 </a:t>
            </a:r>
            <a:r>
              <a:rPr lang="fr-BE" sz="1600" dirty="0" err="1">
                <a:latin typeface="Calibri" panose="020F0502020204030204" pitchFamily="34" charset="0"/>
                <a:ea typeface="Calibri" panose="020F0502020204030204" pitchFamily="34" charset="0"/>
                <a:cs typeface="Times New Roman" panose="02020603050405020304" pitchFamily="18" charset="0"/>
              </a:rPr>
              <a:t>Langlire</a:t>
            </a:r>
            <a:r>
              <a:rPr lang="fr-BE" sz="1600" dirty="0">
                <a:latin typeface="Calibri" panose="020F0502020204030204" pitchFamily="34" charset="0"/>
                <a:ea typeface="Calibri" panose="020F0502020204030204" pitchFamily="34" charset="0"/>
                <a:cs typeface="Times New Roman" panose="02020603050405020304" pitchFamily="18" charset="0"/>
              </a:rPr>
              <a:t>/ 4 </a:t>
            </a:r>
            <a:r>
              <a:rPr lang="fr-BE" sz="1600" dirty="0" err="1">
                <a:latin typeface="Calibri" panose="020F0502020204030204" pitchFamily="34" charset="0"/>
                <a:ea typeface="Calibri" panose="020F0502020204030204" pitchFamily="34" charset="0"/>
                <a:cs typeface="Times New Roman" panose="02020603050405020304" pitchFamily="18" charset="0"/>
              </a:rPr>
              <a:t>Montleban</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fr-BE" sz="1600" dirty="0">
                <a:latin typeface="Calibri" panose="020F0502020204030204" pitchFamily="34" charset="0"/>
                <a:ea typeface="Calibri" panose="020F0502020204030204" pitchFamily="34" charset="0"/>
                <a:cs typeface="Times New Roman" panose="02020603050405020304" pitchFamily="18" charset="0"/>
              </a:rPr>
              <a:t>3 </a:t>
            </a:r>
            <a:r>
              <a:rPr lang="fr-BE" sz="1600" dirty="0" err="1">
                <a:latin typeface="Calibri" panose="020F0502020204030204" pitchFamily="34" charset="0"/>
                <a:ea typeface="Calibri" panose="020F0502020204030204" pitchFamily="34" charset="0"/>
                <a:cs typeface="Times New Roman" panose="02020603050405020304" pitchFamily="18" charset="0"/>
              </a:rPr>
              <a:t>Rettigny</a:t>
            </a:r>
            <a:r>
              <a:rPr lang="fr-BE"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ctr">
              <a:lnSpc>
                <a:spcPct val="107000"/>
              </a:lnSpc>
              <a:spcAft>
                <a:spcPts val="800"/>
              </a:spcAft>
              <a:buFont typeface="Arial" panose="020B0604020202020204" pitchFamily="34" charset="0"/>
              <a:buChar char="•"/>
            </a:pPr>
            <a:r>
              <a:rPr lang="fr-BE" sz="1600" dirty="0">
                <a:latin typeface="Calibri" panose="020F0502020204030204" pitchFamily="34" charset="0"/>
                <a:ea typeface="Calibri" panose="020F0502020204030204" pitchFamily="34" charset="0"/>
                <a:cs typeface="Times New Roman" panose="02020603050405020304" pitchFamily="18" charset="0"/>
              </a:rPr>
              <a:t>2 </a:t>
            </a:r>
            <a:r>
              <a:rPr lang="fr-BE" sz="1600" dirty="0" err="1">
                <a:latin typeface="Calibri" panose="020F0502020204030204" pitchFamily="34" charset="0"/>
                <a:ea typeface="Calibri" panose="020F0502020204030204" pitchFamily="34" charset="0"/>
                <a:cs typeface="Times New Roman" panose="02020603050405020304" pitchFamily="18" charset="0"/>
              </a:rPr>
              <a:t>Limerlé</a:t>
            </a:r>
            <a:r>
              <a:rPr lang="fr-BE"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ctr">
              <a:lnSpc>
                <a:spcPct val="107000"/>
              </a:lnSpc>
              <a:spcAft>
                <a:spcPts val="800"/>
              </a:spcAft>
              <a:buFont typeface="Arial" panose="020B0604020202020204" pitchFamily="34" charset="0"/>
              <a:buChar char="•"/>
            </a:pPr>
            <a:r>
              <a:rPr lang="fr-BE" sz="1600" dirty="0">
                <a:latin typeface="Calibri" panose="020F0502020204030204" pitchFamily="34" charset="0"/>
                <a:ea typeface="Calibri" panose="020F0502020204030204" pitchFamily="34" charset="0"/>
                <a:cs typeface="Times New Roman" panose="02020603050405020304" pitchFamily="18" charset="0"/>
              </a:rPr>
              <a:t>1 </a:t>
            </a:r>
            <a:r>
              <a:rPr lang="fr-BE" sz="1600" dirty="0" err="1">
                <a:latin typeface="Calibri" panose="020F0502020204030204" pitchFamily="34" charset="0"/>
                <a:ea typeface="Calibri" panose="020F0502020204030204" pitchFamily="34" charset="0"/>
                <a:cs typeface="Times New Roman" panose="02020603050405020304" pitchFamily="18" charset="0"/>
              </a:rPr>
              <a:t>Halconreux</a:t>
            </a:r>
            <a:r>
              <a:rPr lang="fr-BE" sz="1600" dirty="0">
                <a:latin typeface="Calibri" panose="020F0502020204030204" pitchFamily="34" charset="0"/>
                <a:ea typeface="Calibri" panose="020F0502020204030204" pitchFamily="34" charset="0"/>
                <a:cs typeface="Times New Roman" panose="02020603050405020304" pitchFamily="18" charset="0"/>
              </a:rPr>
              <a:t> / 1 </a:t>
            </a:r>
            <a:r>
              <a:rPr lang="fr-BE" sz="1600" dirty="0" err="1">
                <a:latin typeface="Calibri" panose="020F0502020204030204" pitchFamily="34" charset="0"/>
                <a:ea typeface="Calibri" panose="020F0502020204030204" pitchFamily="34" charset="0"/>
                <a:cs typeface="Times New Roman" panose="02020603050405020304" pitchFamily="18" charset="0"/>
              </a:rPr>
              <a:t>Deiffelt</a:t>
            </a:r>
            <a:r>
              <a:rPr lang="fr-BE" sz="1600" dirty="0">
                <a:latin typeface="Calibri" panose="020F0502020204030204" pitchFamily="34" charset="0"/>
                <a:ea typeface="Calibri" panose="020F0502020204030204" pitchFamily="34" charset="0"/>
                <a:cs typeface="Times New Roman" panose="02020603050405020304" pitchFamily="18" charset="0"/>
              </a:rPr>
              <a:t> / 1 Courtil /</a:t>
            </a:r>
          </a:p>
          <a:p>
            <a:pPr algn="ctr">
              <a:lnSpc>
                <a:spcPct val="107000"/>
              </a:lnSpc>
              <a:spcAft>
                <a:spcPts val="800"/>
              </a:spcAft>
            </a:pPr>
            <a:r>
              <a:rPr lang="fr-BE" sz="1600" dirty="0">
                <a:latin typeface="Calibri" panose="020F0502020204030204" pitchFamily="34" charset="0"/>
                <a:ea typeface="Calibri" panose="020F0502020204030204" pitchFamily="34" charset="0"/>
                <a:cs typeface="Times New Roman" panose="02020603050405020304" pitchFamily="18" charset="0"/>
              </a:rPr>
              <a:t>1 </a:t>
            </a:r>
            <a:r>
              <a:rPr lang="fr-BE" sz="1600" dirty="0" err="1">
                <a:latin typeface="Calibri" panose="020F0502020204030204" pitchFamily="34" charset="0"/>
                <a:ea typeface="Calibri" panose="020F0502020204030204" pitchFamily="34" charset="0"/>
                <a:cs typeface="Times New Roman" panose="02020603050405020304" pitchFamily="18" charset="0"/>
              </a:rPr>
              <a:t>Cierreux</a:t>
            </a:r>
            <a:r>
              <a:rPr lang="fr-BE" sz="1600" dirty="0">
                <a:latin typeface="Calibri" panose="020F0502020204030204" pitchFamily="34" charset="0"/>
                <a:ea typeface="Calibri" panose="020F0502020204030204" pitchFamily="34" charset="0"/>
                <a:cs typeface="Times New Roman" panose="02020603050405020304" pitchFamily="18" charset="0"/>
              </a:rPr>
              <a:t> /1 </a:t>
            </a:r>
            <a:r>
              <a:rPr lang="fr-BE" sz="1600" dirty="0" err="1">
                <a:latin typeface="Calibri" panose="020F0502020204030204" pitchFamily="34" charset="0"/>
                <a:ea typeface="Calibri" panose="020F0502020204030204" pitchFamily="34" charset="0"/>
                <a:cs typeface="Times New Roman" panose="02020603050405020304" pitchFamily="18" charset="0"/>
              </a:rPr>
              <a:t>Cherain</a:t>
            </a:r>
            <a:r>
              <a:rPr lang="fr-BE" sz="16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BE" sz="1600" dirty="0">
                <a:latin typeface="Calibri" panose="020F0502020204030204" pitchFamily="34" charset="0"/>
                <a:ea typeface="Calibri" panose="020F0502020204030204" pitchFamily="34" charset="0"/>
                <a:cs typeface="Times New Roman" panose="02020603050405020304" pitchFamily="18" charset="0"/>
              </a:rPr>
              <a:t>1 </a:t>
            </a:r>
            <a:r>
              <a:rPr lang="fr-BE" sz="1600" dirty="0" err="1">
                <a:latin typeface="Calibri" panose="020F0502020204030204" pitchFamily="34" charset="0"/>
                <a:ea typeface="Calibri" panose="020F0502020204030204" pitchFamily="34" charset="0"/>
                <a:cs typeface="Times New Roman" panose="02020603050405020304" pitchFamily="18" charset="0"/>
              </a:rPr>
              <a:t>Brisy</a:t>
            </a:r>
            <a:r>
              <a:rPr lang="fr-BE" sz="1600" dirty="0">
                <a:latin typeface="Calibri" panose="020F0502020204030204" pitchFamily="34" charset="0"/>
                <a:ea typeface="Calibri" panose="020F0502020204030204" pitchFamily="34" charset="0"/>
                <a:cs typeface="Times New Roman" panose="02020603050405020304" pitchFamily="18" charset="0"/>
              </a:rPr>
              <a:t> /1 </a:t>
            </a:r>
            <a:r>
              <a:rPr lang="fr-BE" sz="1600" dirty="0" err="1">
                <a:latin typeface="Calibri" panose="020F0502020204030204" pitchFamily="34" charset="0"/>
                <a:ea typeface="Calibri" panose="020F0502020204030204" pitchFamily="34" charset="0"/>
                <a:cs typeface="Times New Roman" panose="02020603050405020304" pitchFamily="18" charset="0"/>
              </a:rPr>
              <a:t>Beho</a:t>
            </a:r>
            <a:r>
              <a:rPr lang="fr-BE" sz="1600" dirty="0">
                <a:latin typeface="Calibri" panose="020F0502020204030204" pitchFamily="34" charset="0"/>
                <a:ea typeface="Calibri" panose="020F0502020204030204" pitchFamily="34" charset="0"/>
                <a:cs typeface="Times New Roman" panose="02020603050405020304" pitchFamily="18" charset="0"/>
              </a:rPr>
              <a:t> /1 </a:t>
            </a:r>
            <a:r>
              <a:rPr lang="fr-BE" sz="1600" dirty="0" err="1">
                <a:latin typeface="Calibri" panose="020F0502020204030204" pitchFamily="34" charset="0"/>
                <a:ea typeface="Calibri" panose="020F0502020204030204" pitchFamily="34" charset="0"/>
                <a:cs typeface="Times New Roman" panose="02020603050405020304" pitchFamily="18" charset="0"/>
              </a:rPr>
              <a:t>Baclain</a:t>
            </a:r>
            <a:r>
              <a:rPr lang="fr-BE" sz="1600" dirty="0">
                <a:latin typeface="Calibri" panose="020F0502020204030204" pitchFamily="34" charset="0"/>
                <a:ea typeface="Calibri" panose="020F0502020204030204" pitchFamily="34" charset="0"/>
                <a:cs typeface="Times New Roman" panose="02020603050405020304" pitchFamily="18" charset="0"/>
              </a:rPr>
              <a:t>/ 1 </a:t>
            </a:r>
            <a:r>
              <a:rPr lang="fr-BE" sz="1600" dirty="0" err="1">
                <a:latin typeface="Calibri" panose="020F0502020204030204" pitchFamily="34" charset="0"/>
                <a:ea typeface="Calibri" panose="020F0502020204030204" pitchFamily="34" charset="0"/>
                <a:cs typeface="Times New Roman" panose="02020603050405020304" pitchFamily="18" charset="0"/>
              </a:rPr>
              <a:t>Rogery</a:t>
            </a:r>
            <a:r>
              <a:rPr lang="fr-BE" sz="1600" dirty="0">
                <a:latin typeface="Calibri" panose="020F0502020204030204" pitchFamily="34" charset="0"/>
                <a:ea typeface="Calibri" panose="020F0502020204030204" pitchFamily="34" charset="0"/>
                <a:cs typeface="Times New Roman" panose="02020603050405020304" pitchFamily="18" charset="0"/>
              </a:rPr>
              <a:t> /1 Ourthe</a:t>
            </a:r>
          </a:p>
        </p:txBody>
      </p:sp>
    </p:spTree>
    <p:extLst>
      <p:ext uri="{BB962C8B-B14F-4D97-AF65-F5344CB8AC3E}">
        <p14:creationId xmlns:p14="http://schemas.microsoft.com/office/powerpoint/2010/main" val="210540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F98BBCB-A5F5-4D13-B6A9-FECBDF60961C}"/>
              </a:ext>
            </a:extLst>
          </p:cNvPr>
          <p:cNvSpPr txBox="1">
            <a:spLocks noGrp="1"/>
          </p:cNvSpPr>
          <p:nvPr>
            <p:ph idx="1"/>
          </p:nvPr>
        </p:nvSpPr>
        <p:spPr>
          <a:xfrm>
            <a:off x="457200" y="1600200"/>
            <a:ext cx="8229600" cy="3465564"/>
          </a:xfrm>
          <a:prstGeom prst="rect">
            <a:avLst/>
          </a:prstGeom>
          <a:noFill/>
        </p:spPr>
        <p:txBody>
          <a:bodyPr wrap="square" rtlCol="0">
            <a:spAutoFit/>
          </a:bodyPr>
          <a:lstStyle/>
          <a:p>
            <a:r>
              <a:rPr lang="fr-FR" dirty="0"/>
              <a:t>60 % d’entre eux </a:t>
            </a:r>
            <a:r>
              <a:rPr lang="fr-FR" sz="2000" dirty="0"/>
              <a:t>ont déjà eu recours au covoiturage</a:t>
            </a:r>
          </a:p>
          <a:p>
            <a:pPr marL="0" indent="0">
              <a:buNone/>
            </a:pPr>
            <a:r>
              <a:rPr lang="fr-FR" sz="2800" dirty="0"/>
              <a:t>&gt; </a:t>
            </a:r>
            <a:r>
              <a:rPr lang="fr-FR" sz="2800" i="1" dirty="0"/>
              <a:t>Fréquence : </a:t>
            </a:r>
          </a:p>
          <a:p>
            <a:endParaRPr lang="fr-FR" dirty="0"/>
          </a:p>
          <a:p>
            <a:endParaRPr lang="fr-FR" dirty="0"/>
          </a:p>
          <a:p>
            <a:endParaRPr lang="fr-FR" dirty="0"/>
          </a:p>
          <a:p>
            <a:endParaRPr lang="fr-BE" dirty="0"/>
          </a:p>
        </p:txBody>
      </p:sp>
      <p:sp>
        <p:nvSpPr>
          <p:cNvPr id="5" name="Titre 1">
            <a:extLst>
              <a:ext uri="{FF2B5EF4-FFF2-40B4-BE49-F238E27FC236}">
                <a16:creationId xmlns:a16="http://schemas.microsoft.com/office/drawing/2014/main" id="{24B9610E-BD26-4CA9-8C8B-E31DCA82406D}"/>
              </a:ext>
            </a:extLst>
          </p:cNvPr>
          <p:cNvSpPr>
            <a:spLocks noGrp="1"/>
          </p:cNvSpPr>
          <p:nvPr>
            <p:ph type="title"/>
          </p:nvPr>
        </p:nvSpPr>
        <p:spPr>
          <a:xfrm>
            <a:off x="457200" y="274638"/>
            <a:ext cx="8229600" cy="1143000"/>
          </a:xfrm>
          <a:ln w="28575">
            <a:solidFill>
              <a:srgbClr val="00ADBA"/>
            </a:solidFill>
          </a:ln>
        </p:spPr>
        <p:txBody>
          <a:bodyPr>
            <a:normAutofit/>
          </a:bodyPr>
          <a:lstStyle/>
          <a:p>
            <a:r>
              <a:rPr lang="fr-FR" b="1" dirty="0">
                <a:solidFill>
                  <a:srgbClr val="00ADBA"/>
                </a:solidFill>
              </a:rPr>
              <a:t>Sondage : résultats</a:t>
            </a:r>
            <a:endParaRPr lang="fr-BE" dirty="0"/>
          </a:p>
        </p:txBody>
      </p:sp>
      <p:pic>
        <p:nvPicPr>
          <p:cNvPr id="6" name="Image 5" descr="C:\Users\c.weber\AppData\Local\Microsoft\Windows\INetCache\Content.MSO\388522F3.tmp">
            <a:extLst>
              <a:ext uri="{FF2B5EF4-FFF2-40B4-BE49-F238E27FC236}">
                <a16:creationId xmlns:a16="http://schemas.microsoft.com/office/drawing/2014/main" id="{CC3E0CA1-4C2B-4A11-94FD-2E1E34D24A21}"/>
              </a:ext>
            </a:extLst>
          </p:cNvPr>
          <p:cNvPicPr/>
          <p:nvPr/>
        </p:nvPicPr>
        <p:blipFill rotWithShape="1">
          <a:blip r:embed="rId2" cstate="print">
            <a:extLst>
              <a:ext uri="{28A0092B-C50C-407E-A947-70E740481C1C}">
                <a14:useLocalDpi xmlns:a14="http://schemas.microsoft.com/office/drawing/2010/main" val="0"/>
              </a:ext>
            </a:extLst>
          </a:blip>
          <a:srcRect l="16666" t="23067" r="49074"/>
          <a:stretch/>
        </p:blipFill>
        <p:spPr bwMode="auto">
          <a:xfrm>
            <a:off x="2414167" y="3064313"/>
            <a:ext cx="3312370" cy="3370386"/>
          </a:xfrm>
          <a:prstGeom prst="rect">
            <a:avLst/>
          </a:prstGeom>
          <a:noFill/>
          <a:ln w="3175">
            <a:noFill/>
          </a:ln>
        </p:spPr>
      </p:pic>
      <p:sp>
        <p:nvSpPr>
          <p:cNvPr id="7" name="ZoneTexte 6">
            <a:extLst>
              <a:ext uri="{FF2B5EF4-FFF2-40B4-BE49-F238E27FC236}">
                <a16:creationId xmlns:a16="http://schemas.microsoft.com/office/drawing/2014/main" id="{7080ACE8-4E48-4AA4-A4CF-0764EC095509}"/>
              </a:ext>
            </a:extLst>
          </p:cNvPr>
          <p:cNvSpPr txBox="1"/>
          <p:nvPr/>
        </p:nvSpPr>
        <p:spPr>
          <a:xfrm>
            <a:off x="5073649" y="3826121"/>
            <a:ext cx="2736304" cy="369332"/>
          </a:xfrm>
          <a:prstGeom prst="rect">
            <a:avLst/>
          </a:prstGeom>
          <a:noFill/>
        </p:spPr>
        <p:txBody>
          <a:bodyPr wrap="square" rtlCol="0">
            <a:spAutoFit/>
          </a:bodyPr>
          <a:lstStyle/>
          <a:p>
            <a:r>
              <a:rPr lang="fr-FR" dirty="0"/>
              <a:t>Plusieurs fois par mois</a:t>
            </a:r>
            <a:endParaRPr lang="fr-BE" dirty="0"/>
          </a:p>
        </p:txBody>
      </p:sp>
      <p:sp>
        <p:nvSpPr>
          <p:cNvPr id="8" name="ZoneTexte 7">
            <a:extLst>
              <a:ext uri="{FF2B5EF4-FFF2-40B4-BE49-F238E27FC236}">
                <a16:creationId xmlns:a16="http://schemas.microsoft.com/office/drawing/2014/main" id="{A44FEFA7-913F-4FB6-A93C-399428660569}"/>
              </a:ext>
            </a:extLst>
          </p:cNvPr>
          <p:cNvSpPr txBox="1"/>
          <p:nvPr/>
        </p:nvSpPr>
        <p:spPr>
          <a:xfrm>
            <a:off x="5136453" y="4767690"/>
            <a:ext cx="2736304" cy="369332"/>
          </a:xfrm>
          <a:prstGeom prst="rect">
            <a:avLst/>
          </a:prstGeom>
          <a:noFill/>
        </p:spPr>
        <p:txBody>
          <a:bodyPr wrap="square" rtlCol="0">
            <a:spAutoFit/>
          </a:bodyPr>
          <a:lstStyle/>
          <a:p>
            <a:r>
              <a:rPr lang="fr-FR" dirty="0"/>
              <a:t>Tous les jours</a:t>
            </a:r>
            <a:endParaRPr lang="fr-BE" dirty="0"/>
          </a:p>
        </p:txBody>
      </p:sp>
      <p:sp>
        <p:nvSpPr>
          <p:cNvPr id="9" name="ZoneTexte 8">
            <a:extLst>
              <a:ext uri="{FF2B5EF4-FFF2-40B4-BE49-F238E27FC236}">
                <a16:creationId xmlns:a16="http://schemas.microsoft.com/office/drawing/2014/main" id="{4ECE1F27-10F0-401E-BF28-FABA67996D33}"/>
              </a:ext>
            </a:extLst>
          </p:cNvPr>
          <p:cNvSpPr txBox="1"/>
          <p:nvPr/>
        </p:nvSpPr>
        <p:spPr>
          <a:xfrm>
            <a:off x="4720832" y="5575749"/>
            <a:ext cx="2736304" cy="369332"/>
          </a:xfrm>
          <a:prstGeom prst="rect">
            <a:avLst/>
          </a:prstGeom>
          <a:noFill/>
        </p:spPr>
        <p:txBody>
          <a:bodyPr wrap="square" rtlCol="0">
            <a:spAutoFit/>
          </a:bodyPr>
          <a:lstStyle/>
          <a:p>
            <a:r>
              <a:rPr lang="fr-FR" dirty="0"/>
              <a:t>Plusieurs fois par semaine</a:t>
            </a:r>
            <a:endParaRPr lang="fr-BE" dirty="0"/>
          </a:p>
        </p:txBody>
      </p:sp>
      <p:sp>
        <p:nvSpPr>
          <p:cNvPr id="10" name="ZoneTexte 9">
            <a:extLst>
              <a:ext uri="{FF2B5EF4-FFF2-40B4-BE49-F238E27FC236}">
                <a16:creationId xmlns:a16="http://schemas.microsoft.com/office/drawing/2014/main" id="{27156A77-3EE6-4349-A587-403B152B30B6}"/>
              </a:ext>
            </a:extLst>
          </p:cNvPr>
          <p:cNvSpPr txBox="1"/>
          <p:nvPr/>
        </p:nvSpPr>
        <p:spPr>
          <a:xfrm>
            <a:off x="683568" y="4556877"/>
            <a:ext cx="2736304" cy="369332"/>
          </a:xfrm>
          <a:prstGeom prst="rect">
            <a:avLst/>
          </a:prstGeom>
          <a:noFill/>
        </p:spPr>
        <p:txBody>
          <a:bodyPr wrap="square" rtlCol="0">
            <a:spAutoFit/>
          </a:bodyPr>
          <a:lstStyle/>
          <a:p>
            <a:r>
              <a:rPr lang="fr-FR" dirty="0"/>
              <a:t>Une fois par semaine</a:t>
            </a:r>
            <a:endParaRPr lang="fr-BE" dirty="0"/>
          </a:p>
        </p:txBody>
      </p:sp>
      <p:sp>
        <p:nvSpPr>
          <p:cNvPr id="11" name="ZoneTexte 10">
            <a:extLst>
              <a:ext uri="{FF2B5EF4-FFF2-40B4-BE49-F238E27FC236}">
                <a16:creationId xmlns:a16="http://schemas.microsoft.com/office/drawing/2014/main" id="{F61B60BE-8957-4EF5-92B0-87BF971EC43E}"/>
              </a:ext>
            </a:extLst>
          </p:cNvPr>
          <p:cNvSpPr txBox="1"/>
          <p:nvPr/>
        </p:nvSpPr>
        <p:spPr>
          <a:xfrm>
            <a:off x="647564" y="6290410"/>
            <a:ext cx="7452828" cy="400110"/>
          </a:xfrm>
          <a:prstGeom prst="rect">
            <a:avLst/>
          </a:prstGeom>
          <a:solidFill>
            <a:srgbClr val="00ADBA"/>
          </a:solidFill>
        </p:spPr>
        <p:txBody>
          <a:bodyPr wrap="square" rtlCol="0">
            <a:spAutoFit/>
          </a:bodyPr>
          <a:lstStyle/>
          <a:p>
            <a:r>
              <a:rPr lang="fr-FR" sz="2000" dirty="0">
                <a:solidFill>
                  <a:schemeClr val="bg1"/>
                </a:solidFill>
              </a:rPr>
              <a:t>11 personnes covoiturent déjà entre 1 fois / semaine et tous les jours</a:t>
            </a:r>
            <a:endParaRPr lang="fr-BE" sz="2000" dirty="0">
              <a:solidFill>
                <a:schemeClr val="bg1"/>
              </a:solidFill>
            </a:endParaRPr>
          </a:p>
        </p:txBody>
      </p:sp>
      <p:pic>
        <p:nvPicPr>
          <p:cNvPr id="12" name="Image 11" descr="C:\Users\c.weber\AppData\Local\Microsoft\Windows\INetCache\Content.MSO\933627DD.tmp">
            <a:extLst>
              <a:ext uri="{FF2B5EF4-FFF2-40B4-BE49-F238E27FC236}">
                <a16:creationId xmlns:a16="http://schemas.microsoft.com/office/drawing/2014/main" id="{AAC1DF5A-9269-46B5-B6BD-AF3A04534205}"/>
              </a:ext>
            </a:extLst>
          </p:cNvPr>
          <p:cNvPicPr/>
          <p:nvPr/>
        </p:nvPicPr>
        <p:blipFill rotWithShape="1">
          <a:blip r:embed="rId3" cstate="print">
            <a:extLst>
              <a:ext uri="{28A0092B-C50C-407E-A947-70E740481C1C}">
                <a14:useLocalDpi xmlns:a14="http://schemas.microsoft.com/office/drawing/2010/main" val="0"/>
              </a:ext>
            </a:extLst>
          </a:blip>
          <a:srcRect l="16985" t="22231" r="52196" b="-904"/>
          <a:stretch/>
        </p:blipFill>
        <p:spPr bwMode="auto">
          <a:xfrm>
            <a:off x="7457136" y="1001520"/>
            <a:ext cx="1584176" cy="1702548"/>
          </a:xfrm>
          <a:prstGeom prst="rect">
            <a:avLst/>
          </a:prstGeom>
          <a:noFill/>
          <a:ln w="3175">
            <a:noFill/>
          </a:ln>
        </p:spPr>
      </p:pic>
      <p:sp>
        <p:nvSpPr>
          <p:cNvPr id="13" name="ZoneTexte 12">
            <a:extLst>
              <a:ext uri="{FF2B5EF4-FFF2-40B4-BE49-F238E27FC236}">
                <a16:creationId xmlns:a16="http://schemas.microsoft.com/office/drawing/2014/main" id="{04FC87A5-4AD9-44CC-B356-A2C513DD9960}"/>
              </a:ext>
            </a:extLst>
          </p:cNvPr>
          <p:cNvSpPr txBox="1"/>
          <p:nvPr/>
        </p:nvSpPr>
        <p:spPr>
          <a:xfrm>
            <a:off x="8515101" y="2283650"/>
            <a:ext cx="740241" cy="369332"/>
          </a:xfrm>
          <a:prstGeom prst="rect">
            <a:avLst/>
          </a:prstGeom>
          <a:noFill/>
        </p:spPr>
        <p:txBody>
          <a:bodyPr wrap="square" rtlCol="0">
            <a:spAutoFit/>
          </a:bodyPr>
          <a:lstStyle/>
          <a:p>
            <a:r>
              <a:rPr lang="fr-FR" dirty="0"/>
              <a:t>OUI</a:t>
            </a:r>
            <a:endParaRPr lang="fr-BE" dirty="0"/>
          </a:p>
        </p:txBody>
      </p:sp>
      <p:sp>
        <p:nvSpPr>
          <p:cNvPr id="14" name="ZoneTexte 13">
            <a:extLst>
              <a:ext uri="{FF2B5EF4-FFF2-40B4-BE49-F238E27FC236}">
                <a16:creationId xmlns:a16="http://schemas.microsoft.com/office/drawing/2014/main" id="{EFE75294-9EAF-4722-9416-6433F947803A}"/>
              </a:ext>
            </a:extLst>
          </p:cNvPr>
          <p:cNvSpPr txBox="1"/>
          <p:nvPr/>
        </p:nvSpPr>
        <p:spPr>
          <a:xfrm>
            <a:off x="8028384" y="803211"/>
            <a:ext cx="740241" cy="369332"/>
          </a:xfrm>
          <a:prstGeom prst="rect">
            <a:avLst/>
          </a:prstGeom>
          <a:noFill/>
        </p:spPr>
        <p:txBody>
          <a:bodyPr wrap="square" rtlCol="0">
            <a:spAutoFit/>
          </a:bodyPr>
          <a:lstStyle/>
          <a:p>
            <a:r>
              <a:rPr lang="fr-FR" dirty="0"/>
              <a:t>NON</a:t>
            </a:r>
            <a:endParaRPr lang="fr-BE" dirty="0"/>
          </a:p>
        </p:txBody>
      </p:sp>
    </p:spTree>
    <p:extLst>
      <p:ext uri="{BB962C8B-B14F-4D97-AF65-F5344CB8AC3E}">
        <p14:creationId xmlns:p14="http://schemas.microsoft.com/office/powerpoint/2010/main" val="315431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D6BD76AB-9D0C-4F19-90AD-22A434DEE545}"/>
              </a:ext>
            </a:extLst>
          </p:cNvPr>
          <p:cNvSpPr/>
          <p:nvPr/>
        </p:nvSpPr>
        <p:spPr>
          <a:xfrm>
            <a:off x="1619672" y="3074449"/>
            <a:ext cx="864096" cy="5705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4" name="Espace réservé du contenu 3">
            <a:extLst>
              <a:ext uri="{FF2B5EF4-FFF2-40B4-BE49-F238E27FC236}">
                <a16:creationId xmlns:a16="http://schemas.microsoft.com/office/drawing/2014/main" id="{7F98BBCB-A5F5-4D13-B6A9-FECBDF60961C}"/>
              </a:ext>
            </a:extLst>
          </p:cNvPr>
          <p:cNvSpPr txBox="1">
            <a:spLocks noGrp="1"/>
          </p:cNvSpPr>
          <p:nvPr>
            <p:ph idx="1"/>
          </p:nvPr>
        </p:nvSpPr>
        <p:spPr>
          <a:xfrm>
            <a:off x="457200" y="1600200"/>
            <a:ext cx="8229600" cy="2948499"/>
          </a:xfrm>
          <a:prstGeom prst="rect">
            <a:avLst/>
          </a:prstGeom>
          <a:noFill/>
        </p:spPr>
        <p:txBody>
          <a:bodyPr wrap="square" rtlCol="0">
            <a:spAutoFit/>
          </a:bodyPr>
          <a:lstStyle/>
          <a:p>
            <a:r>
              <a:rPr lang="fr-FR" i="1" dirty="0"/>
              <a:t>Destinations </a:t>
            </a:r>
            <a:r>
              <a:rPr lang="fr-FR" dirty="0"/>
              <a:t>:</a:t>
            </a:r>
          </a:p>
          <a:p>
            <a:endParaRPr lang="fr-FR" dirty="0"/>
          </a:p>
          <a:p>
            <a:endParaRPr lang="fr-FR" dirty="0"/>
          </a:p>
          <a:p>
            <a:endParaRPr lang="fr-FR" dirty="0"/>
          </a:p>
          <a:p>
            <a:endParaRPr lang="fr-BE" dirty="0"/>
          </a:p>
        </p:txBody>
      </p:sp>
      <p:sp>
        <p:nvSpPr>
          <p:cNvPr id="5" name="Titre 1">
            <a:extLst>
              <a:ext uri="{FF2B5EF4-FFF2-40B4-BE49-F238E27FC236}">
                <a16:creationId xmlns:a16="http://schemas.microsoft.com/office/drawing/2014/main" id="{24B9610E-BD26-4CA9-8C8B-E31DCA82406D}"/>
              </a:ext>
            </a:extLst>
          </p:cNvPr>
          <p:cNvSpPr>
            <a:spLocks noGrp="1"/>
          </p:cNvSpPr>
          <p:nvPr>
            <p:ph type="title"/>
          </p:nvPr>
        </p:nvSpPr>
        <p:spPr>
          <a:xfrm>
            <a:off x="457200" y="274638"/>
            <a:ext cx="8229600" cy="1143000"/>
          </a:xfrm>
          <a:ln w="28575">
            <a:solidFill>
              <a:srgbClr val="00ADBA"/>
            </a:solidFill>
          </a:ln>
        </p:spPr>
        <p:txBody>
          <a:bodyPr>
            <a:normAutofit/>
          </a:bodyPr>
          <a:lstStyle/>
          <a:p>
            <a:r>
              <a:rPr lang="fr-FR" b="1" dirty="0">
                <a:solidFill>
                  <a:srgbClr val="00ADBA"/>
                </a:solidFill>
              </a:rPr>
              <a:t>Sondage : résultats</a:t>
            </a:r>
            <a:endParaRPr lang="fr-BE" dirty="0"/>
          </a:p>
        </p:txBody>
      </p:sp>
      <p:pic>
        <p:nvPicPr>
          <p:cNvPr id="12" name="Image 11" descr="C:\Users\c.weber\AppData\Local\Microsoft\Windows\INetCache\Content.MSO\A2B4CC79.tmp">
            <a:extLst>
              <a:ext uri="{FF2B5EF4-FFF2-40B4-BE49-F238E27FC236}">
                <a16:creationId xmlns:a16="http://schemas.microsoft.com/office/drawing/2014/main" id="{73F1483A-538C-47B7-819E-B15917B46B4F}"/>
              </a:ext>
            </a:extLst>
          </p:cNvPr>
          <p:cNvPicPr/>
          <p:nvPr/>
        </p:nvPicPr>
        <p:blipFill rotWithShape="1">
          <a:blip r:embed="rId2" cstate="print">
            <a:extLst>
              <a:ext uri="{28A0092B-C50C-407E-A947-70E740481C1C}">
                <a14:useLocalDpi xmlns:a14="http://schemas.microsoft.com/office/drawing/2010/main" val="0"/>
              </a:ext>
            </a:extLst>
          </a:blip>
          <a:srcRect t="13358"/>
          <a:stretch/>
        </p:blipFill>
        <p:spPr bwMode="auto">
          <a:xfrm>
            <a:off x="573630" y="2200331"/>
            <a:ext cx="8229599" cy="4180039"/>
          </a:xfrm>
          <a:prstGeom prst="rect">
            <a:avLst/>
          </a:prstGeom>
          <a:noFill/>
          <a:ln w="3175">
            <a:noFill/>
          </a:ln>
        </p:spPr>
      </p:pic>
      <p:sp>
        <p:nvSpPr>
          <p:cNvPr id="14" name="Ellipse 13">
            <a:extLst>
              <a:ext uri="{FF2B5EF4-FFF2-40B4-BE49-F238E27FC236}">
                <a16:creationId xmlns:a16="http://schemas.microsoft.com/office/drawing/2014/main" id="{576D5DA5-E1EB-4518-AE36-9D1F233DF61A}"/>
              </a:ext>
            </a:extLst>
          </p:cNvPr>
          <p:cNvSpPr/>
          <p:nvPr/>
        </p:nvSpPr>
        <p:spPr>
          <a:xfrm>
            <a:off x="1475656" y="2782903"/>
            <a:ext cx="288032" cy="28254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15" name="Ellipse 14">
            <a:extLst>
              <a:ext uri="{FF2B5EF4-FFF2-40B4-BE49-F238E27FC236}">
                <a16:creationId xmlns:a16="http://schemas.microsoft.com/office/drawing/2014/main" id="{1A575101-7C2B-4C29-86D5-F22020BBC1EF}"/>
              </a:ext>
            </a:extLst>
          </p:cNvPr>
          <p:cNvSpPr/>
          <p:nvPr/>
        </p:nvSpPr>
        <p:spPr>
          <a:xfrm>
            <a:off x="319027" y="4240051"/>
            <a:ext cx="283921" cy="28254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7389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F98BBCB-A5F5-4D13-B6A9-FECBDF60961C}"/>
              </a:ext>
            </a:extLst>
          </p:cNvPr>
          <p:cNvSpPr txBox="1">
            <a:spLocks noGrp="1"/>
          </p:cNvSpPr>
          <p:nvPr>
            <p:ph idx="1"/>
          </p:nvPr>
        </p:nvSpPr>
        <p:spPr>
          <a:xfrm>
            <a:off x="457200" y="1417049"/>
            <a:ext cx="8229600" cy="2357568"/>
          </a:xfrm>
          <a:prstGeom prst="rect">
            <a:avLst/>
          </a:prstGeom>
          <a:noFill/>
        </p:spPr>
        <p:txBody>
          <a:bodyPr wrap="square" rtlCol="0">
            <a:spAutoFit/>
          </a:bodyPr>
          <a:lstStyle/>
          <a:p>
            <a:r>
              <a:rPr lang="fr-FR" i="1" dirty="0"/>
              <a:t>Motivations </a:t>
            </a:r>
            <a:r>
              <a:rPr lang="fr-FR" dirty="0"/>
              <a:t>:</a:t>
            </a:r>
          </a:p>
          <a:p>
            <a:pPr marL="0" indent="0">
              <a:buNone/>
            </a:pPr>
            <a:r>
              <a:rPr lang="fr-FR" dirty="0">
                <a:solidFill>
                  <a:srgbClr val="FFFFFF"/>
                </a:solidFill>
                <a:highlight>
                  <a:srgbClr val="00ADBA"/>
                </a:highlight>
              </a:rPr>
              <a:t>Gain d’argent et respect de l’environnement</a:t>
            </a:r>
          </a:p>
          <a:p>
            <a:endParaRPr lang="fr-FR" dirty="0"/>
          </a:p>
          <a:p>
            <a:endParaRPr lang="fr-BE" dirty="0"/>
          </a:p>
        </p:txBody>
      </p:sp>
      <p:sp>
        <p:nvSpPr>
          <p:cNvPr id="5" name="Titre 1">
            <a:extLst>
              <a:ext uri="{FF2B5EF4-FFF2-40B4-BE49-F238E27FC236}">
                <a16:creationId xmlns:a16="http://schemas.microsoft.com/office/drawing/2014/main" id="{24B9610E-BD26-4CA9-8C8B-E31DCA82406D}"/>
              </a:ext>
            </a:extLst>
          </p:cNvPr>
          <p:cNvSpPr>
            <a:spLocks noGrp="1"/>
          </p:cNvSpPr>
          <p:nvPr>
            <p:ph type="title"/>
          </p:nvPr>
        </p:nvSpPr>
        <p:spPr>
          <a:xfrm>
            <a:off x="457200" y="274638"/>
            <a:ext cx="8229600" cy="1143000"/>
          </a:xfrm>
          <a:ln w="28575">
            <a:solidFill>
              <a:srgbClr val="00ADBA"/>
            </a:solidFill>
          </a:ln>
        </p:spPr>
        <p:txBody>
          <a:bodyPr>
            <a:normAutofit/>
          </a:bodyPr>
          <a:lstStyle/>
          <a:p>
            <a:r>
              <a:rPr lang="fr-FR" b="1" dirty="0">
                <a:solidFill>
                  <a:srgbClr val="00ADBA"/>
                </a:solidFill>
              </a:rPr>
              <a:t>Sondage : résultats</a:t>
            </a:r>
            <a:endParaRPr lang="fr-BE" dirty="0"/>
          </a:p>
        </p:txBody>
      </p:sp>
      <p:pic>
        <p:nvPicPr>
          <p:cNvPr id="8" name="Image 7" descr="C:\Users\c.weber\AppData\Local\Microsoft\Windows\INetCache\Content.MSO\E00A7F24.tmp">
            <a:extLst>
              <a:ext uri="{FF2B5EF4-FFF2-40B4-BE49-F238E27FC236}">
                <a16:creationId xmlns:a16="http://schemas.microsoft.com/office/drawing/2014/main" id="{65952AD8-B250-4F0D-8E81-56A1061A83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708920"/>
            <a:ext cx="6120680" cy="3722455"/>
          </a:xfrm>
          <a:prstGeom prst="rect">
            <a:avLst/>
          </a:prstGeom>
          <a:noFill/>
          <a:ln w="3175">
            <a:solidFill>
              <a:schemeClr val="tx1"/>
            </a:solidFill>
          </a:ln>
        </p:spPr>
      </p:pic>
      <p:sp>
        <p:nvSpPr>
          <p:cNvPr id="3" name="ZoneTexte 2">
            <a:extLst>
              <a:ext uri="{FF2B5EF4-FFF2-40B4-BE49-F238E27FC236}">
                <a16:creationId xmlns:a16="http://schemas.microsoft.com/office/drawing/2014/main" id="{13956BB6-DF27-4EBE-88A5-B5BDAB461BA8}"/>
              </a:ext>
            </a:extLst>
          </p:cNvPr>
          <p:cNvSpPr txBox="1"/>
          <p:nvPr/>
        </p:nvSpPr>
        <p:spPr>
          <a:xfrm>
            <a:off x="6801703" y="3603931"/>
            <a:ext cx="2376264" cy="2769989"/>
          </a:xfrm>
          <a:prstGeom prst="rect">
            <a:avLst/>
          </a:prstGeom>
          <a:noFill/>
        </p:spPr>
        <p:txBody>
          <a:bodyPr wrap="square" rtlCol="0">
            <a:spAutoFit/>
          </a:bodyPr>
          <a:lstStyle/>
          <a:p>
            <a:pPr marL="285750" indent="-285750">
              <a:buFont typeface="Arial" panose="020B0604020202020204" pitchFamily="34" charset="0"/>
              <a:buChar char="•"/>
            </a:pPr>
            <a:r>
              <a:rPr lang="fr-FR" sz="2400" i="1" dirty="0"/>
              <a:t>APPLICATIONS covoiturage</a:t>
            </a:r>
          </a:p>
          <a:p>
            <a:r>
              <a:rPr lang="fr-FR" dirty="0"/>
              <a:t>Aucune personne n’utilise d’application de covoiturage</a:t>
            </a:r>
          </a:p>
          <a:p>
            <a:endParaRPr lang="fr-FR" dirty="0"/>
          </a:p>
          <a:p>
            <a:endParaRPr lang="fr-FR" dirty="0"/>
          </a:p>
          <a:p>
            <a:endParaRPr lang="fr-FR" dirty="0"/>
          </a:p>
          <a:p>
            <a:endParaRPr lang="fr-BE" dirty="0"/>
          </a:p>
        </p:txBody>
      </p:sp>
      <p:pic>
        <p:nvPicPr>
          <p:cNvPr id="7" name="Graphique 6" descr="Smartphone">
            <a:extLst>
              <a:ext uri="{FF2B5EF4-FFF2-40B4-BE49-F238E27FC236}">
                <a16:creationId xmlns:a16="http://schemas.microsoft.com/office/drawing/2014/main" id="{2AB5E842-40FA-4621-8166-5FDD799F9F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0312" y="5459520"/>
            <a:ext cx="914400" cy="914400"/>
          </a:xfrm>
          <a:prstGeom prst="rect">
            <a:avLst/>
          </a:prstGeom>
        </p:spPr>
      </p:pic>
      <p:pic>
        <p:nvPicPr>
          <p:cNvPr id="10" name="Graphique 9" descr="Fermer">
            <a:extLst>
              <a:ext uri="{FF2B5EF4-FFF2-40B4-BE49-F238E27FC236}">
                <a16:creationId xmlns:a16="http://schemas.microsoft.com/office/drawing/2014/main" id="{906EC7C3-4E0A-4E1D-B5C0-38CD8770F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6309" y="5575517"/>
            <a:ext cx="682406" cy="682406"/>
          </a:xfrm>
          <a:prstGeom prst="rect">
            <a:avLst/>
          </a:prstGeom>
        </p:spPr>
      </p:pic>
    </p:spTree>
    <p:extLst>
      <p:ext uri="{BB962C8B-B14F-4D97-AF65-F5344CB8AC3E}">
        <p14:creationId xmlns:p14="http://schemas.microsoft.com/office/powerpoint/2010/main" val="95425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F98BBCB-A5F5-4D13-B6A9-FECBDF60961C}"/>
              </a:ext>
            </a:extLst>
          </p:cNvPr>
          <p:cNvSpPr txBox="1">
            <a:spLocks noGrp="1"/>
          </p:cNvSpPr>
          <p:nvPr>
            <p:ph idx="1"/>
          </p:nvPr>
        </p:nvSpPr>
        <p:spPr>
          <a:xfrm>
            <a:off x="457200" y="1417049"/>
            <a:ext cx="8686800" cy="6124754"/>
          </a:xfrm>
          <a:prstGeom prst="rect">
            <a:avLst/>
          </a:prstGeom>
          <a:noFill/>
        </p:spPr>
        <p:txBody>
          <a:bodyPr wrap="square" rtlCol="0">
            <a:spAutoFit/>
          </a:bodyPr>
          <a:lstStyle/>
          <a:p>
            <a:r>
              <a:rPr lang="fr-FR" i="1" dirty="0"/>
              <a:t>Autre moyen de déplacement </a:t>
            </a:r>
            <a:r>
              <a:rPr lang="fr-FR" dirty="0"/>
              <a:t>complémentaire :</a:t>
            </a:r>
          </a:p>
          <a:p>
            <a:pPr marL="3657600" lvl="8" indent="0">
              <a:buNone/>
            </a:pPr>
            <a:r>
              <a:rPr lang="fr-FR" dirty="0"/>
              <a:t>		</a:t>
            </a:r>
            <a:r>
              <a:rPr lang="fr-FR" sz="3200" dirty="0"/>
              <a:t>35% aucun</a:t>
            </a:r>
          </a:p>
          <a:p>
            <a:endParaRPr lang="fr-FR" dirty="0"/>
          </a:p>
          <a:p>
            <a:pPr marL="0" indent="0">
              <a:buNone/>
            </a:pPr>
            <a:r>
              <a:rPr lang="fr-FR" dirty="0"/>
              <a:t>						29%</a:t>
            </a:r>
          </a:p>
          <a:p>
            <a:pPr marL="0" indent="0">
              <a:buNone/>
            </a:pPr>
            <a:r>
              <a:rPr lang="fr-FR" dirty="0"/>
              <a:t>						29%</a:t>
            </a:r>
          </a:p>
          <a:p>
            <a:pPr marL="0" indent="0">
              <a:buNone/>
            </a:pPr>
            <a:r>
              <a:rPr lang="fr-FR" dirty="0"/>
              <a:t>						23%</a:t>
            </a:r>
          </a:p>
          <a:p>
            <a:pPr marL="0" indent="0">
              <a:buNone/>
            </a:pPr>
            <a:r>
              <a:rPr lang="fr-FR" dirty="0"/>
              <a:t>						23%</a:t>
            </a:r>
          </a:p>
          <a:p>
            <a:pPr lvl="8"/>
            <a:endParaRPr lang="fr-FR" dirty="0"/>
          </a:p>
          <a:p>
            <a:pPr marL="0" indent="0">
              <a:buNone/>
            </a:pPr>
            <a:r>
              <a:rPr lang="fr-FR" i="1" dirty="0"/>
              <a:t>					&gt; </a:t>
            </a:r>
            <a:r>
              <a:rPr lang="fr-FR" sz="2400" i="1" dirty="0"/>
              <a:t>Plusieurs choix possibles</a:t>
            </a:r>
          </a:p>
          <a:p>
            <a:pPr marL="0" indent="0">
              <a:buNone/>
            </a:pPr>
            <a:endParaRPr lang="fr-FR" sz="2400" dirty="0"/>
          </a:p>
          <a:p>
            <a:endParaRPr lang="fr-BE" dirty="0"/>
          </a:p>
        </p:txBody>
      </p:sp>
      <p:sp>
        <p:nvSpPr>
          <p:cNvPr id="5" name="Titre 1">
            <a:extLst>
              <a:ext uri="{FF2B5EF4-FFF2-40B4-BE49-F238E27FC236}">
                <a16:creationId xmlns:a16="http://schemas.microsoft.com/office/drawing/2014/main" id="{24B9610E-BD26-4CA9-8C8B-E31DCA82406D}"/>
              </a:ext>
            </a:extLst>
          </p:cNvPr>
          <p:cNvSpPr>
            <a:spLocks noGrp="1"/>
          </p:cNvSpPr>
          <p:nvPr>
            <p:ph type="title"/>
          </p:nvPr>
        </p:nvSpPr>
        <p:spPr>
          <a:xfrm>
            <a:off x="457200" y="274638"/>
            <a:ext cx="8229600" cy="1143000"/>
          </a:xfrm>
          <a:ln w="28575">
            <a:solidFill>
              <a:srgbClr val="00ADBA"/>
            </a:solidFill>
          </a:ln>
        </p:spPr>
        <p:txBody>
          <a:bodyPr>
            <a:normAutofit/>
          </a:bodyPr>
          <a:lstStyle/>
          <a:p>
            <a:r>
              <a:rPr lang="fr-FR" b="1" dirty="0">
                <a:solidFill>
                  <a:srgbClr val="00ADBA"/>
                </a:solidFill>
              </a:rPr>
              <a:t>Sondage : résultats</a:t>
            </a:r>
            <a:endParaRPr lang="fr-BE" dirty="0"/>
          </a:p>
        </p:txBody>
      </p:sp>
      <p:pic>
        <p:nvPicPr>
          <p:cNvPr id="9" name="Image 8" descr="C:\Users\c.weber\AppData\Local\Microsoft\Windows\INetCache\Content.MSO\28C010CD.tmp">
            <a:extLst>
              <a:ext uri="{FF2B5EF4-FFF2-40B4-BE49-F238E27FC236}">
                <a16:creationId xmlns:a16="http://schemas.microsoft.com/office/drawing/2014/main" id="{C362D288-D5AB-48CA-813F-5CF5BADC9767}"/>
              </a:ext>
            </a:extLst>
          </p:cNvPr>
          <p:cNvPicPr/>
          <p:nvPr/>
        </p:nvPicPr>
        <p:blipFill rotWithShape="1">
          <a:blip r:embed="rId2" cstate="print">
            <a:extLst>
              <a:ext uri="{28A0092B-C50C-407E-A947-70E740481C1C}">
                <a14:useLocalDpi xmlns:a14="http://schemas.microsoft.com/office/drawing/2010/main" val="0"/>
              </a:ext>
            </a:extLst>
          </a:blip>
          <a:srcRect l="23595" t="19530"/>
          <a:stretch/>
        </p:blipFill>
        <p:spPr bwMode="auto">
          <a:xfrm rot="16200000">
            <a:off x="555174" y="2569238"/>
            <a:ext cx="4162473" cy="3168352"/>
          </a:xfrm>
          <a:prstGeom prst="rect">
            <a:avLst/>
          </a:prstGeom>
          <a:noFill/>
          <a:ln w="3175">
            <a:noFill/>
          </a:ln>
        </p:spPr>
      </p:pic>
      <p:pic>
        <p:nvPicPr>
          <p:cNvPr id="6" name="Graphique 5" descr="Cyclisme">
            <a:extLst>
              <a:ext uri="{FF2B5EF4-FFF2-40B4-BE49-F238E27FC236}">
                <a16:creationId xmlns:a16="http://schemas.microsoft.com/office/drawing/2014/main" id="{1F90F4E7-FF5D-4223-BD3D-227DBE1981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109" y="6198170"/>
            <a:ext cx="360040" cy="360040"/>
          </a:xfrm>
          <a:prstGeom prst="rect">
            <a:avLst/>
          </a:prstGeom>
        </p:spPr>
      </p:pic>
      <p:sp>
        <p:nvSpPr>
          <p:cNvPr id="11" name="Signe de multiplication 10">
            <a:extLst>
              <a:ext uri="{FF2B5EF4-FFF2-40B4-BE49-F238E27FC236}">
                <a16:creationId xmlns:a16="http://schemas.microsoft.com/office/drawing/2014/main" id="{6C31CB24-C569-42B3-9F6E-34445ED09F18}"/>
              </a:ext>
            </a:extLst>
          </p:cNvPr>
          <p:cNvSpPr/>
          <p:nvPr/>
        </p:nvSpPr>
        <p:spPr>
          <a:xfrm>
            <a:off x="7827140" y="1995675"/>
            <a:ext cx="529251" cy="6044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Graphique 12" descr="Bus">
            <a:extLst>
              <a:ext uri="{FF2B5EF4-FFF2-40B4-BE49-F238E27FC236}">
                <a16:creationId xmlns:a16="http://schemas.microsoft.com/office/drawing/2014/main" id="{CE7F8DF8-A6DA-4068-A1CA-3F161101DE1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6764" y="6236207"/>
            <a:ext cx="360040" cy="360040"/>
          </a:xfrm>
          <a:prstGeom prst="rect">
            <a:avLst/>
          </a:prstGeom>
        </p:spPr>
      </p:pic>
      <p:pic>
        <p:nvPicPr>
          <p:cNvPr id="15" name="Graphique 14" descr="Train">
            <a:extLst>
              <a:ext uri="{FF2B5EF4-FFF2-40B4-BE49-F238E27FC236}">
                <a16:creationId xmlns:a16="http://schemas.microsoft.com/office/drawing/2014/main" id="{7D03A1E7-E3B7-4ED1-A13D-B463A89671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66804" y="6234651"/>
            <a:ext cx="489381" cy="343354"/>
          </a:xfrm>
          <a:prstGeom prst="rect">
            <a:avLst/>
          </a:prstGeom>
        </p:spPr>
      </p:pic>
      <p:pic>
        <p:nvPicPr>
          <p:cNvPr id="17" name="Graphique 16" descr="Marche">
            <a:extLst>
              <a:ext uri="{FF2B5EF4-FFF2-40B4-BE49-F238E27FC236}">
                <a16:creationId xmlns:a16="http://schemas.microsoft.com/office/drawing/2014/main" id="{738A8714-EC79-42FC-8FE0-8171858EBA1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31841" y="6206553"/>
            <a:ext cx="385192" cy="385192"/>
          </a:xfrm>
          <a:prstGeom prst="rect">
            <a:avLst/>
          </a:prstGeom>
        </p:spPr>
      </p:pic>
      <p:pic>
        <p:nvPicPr>
          <p:cNvPr id="19" name="Graphique 18" descr="Voiture">
            <a:extLst>
              <a:ext uri="{FF2B5EF4-FFF2-40B4-BE49-F238E27FC236}">
                <a16:creationId xmlns:a16="http://schemas.microsoft.com/office/drawing/2014/main" id="{516FADA7-8706-42F3-A928-AA8DF5AA34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17033" y="6143607"/>
            <a:ext cx="418970" cy="418970"/>
          </a:xfrm>
          <a:prstGeom prst="rect">
            <a:avLst/>
          </a:prstGeom>
        </p:spPr>
      </p:pic>
      <p:pic>
        <p:nvPicPr>
          <p:cNvPr id="20" name="Graphique 19" descr="Cyclisme">
            <a:extLst>
              <a:ext uri="{FF2B5EF4-FFF2-40B4-BE49-F238E27FC236}">
                <a16:creationId xmlns:a16="http://schemas.microsoft.com/office/drawing/2014/main" id="{77B6EC3C-277F-4F9D-BA0D-73492D3651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264" y="3139381"/>
            <a:ext cx="575943" cy="575943"/>
          </a:xfrm>
          <a:prstGeom prst="rect">
            <a:avLst/>
          </a:prstGeom>
        </p:spPr>
      </p:pic>
      <p:pic>
        <p:nvPicPr>
          <p:cNvPr id="21" name="Graphique 20" descr="Train">
            <a:extLst>
              <a:ext uri="{FF2B5EF4-FFF2-40B4-BE49-F238E27FC236}">
                <a16:creationId xmlns:a16="http://schemas.microsoft.com/office/drawing/2014/main" id="{BC268002-24BF-44E1-9597-B31D7AA185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64251" y="3804609"/>
            <a:ext cx="503936" cy="503936"/>
          </a:xfrm>
          <a:prstGeom prst="rect">
            <a:avLst/>
          </a:prstGeom>
        </p:spPr>
      </p:pic>
      <p:pic>
        <p:nvPicPr>
          <p:cNvPr id="22" name="Graphique 21" descr="Bus">
            <a:extLst>
              <a:ext uri="{FF2B5EF4-FFF2-40B4-BE49-F238E27FC236}">
                <a16:creationId xmlns:a16="http://schemas.microsoft.com/office/drawing/2014/main" id="{461814E3-BCBA-4D3B-968D-12784CEB58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6812" y="4337917"/>
            <a:ext cx="648503" cy="648503"/>
          </a:xfrm>
          <a:prstGeom prst="rect">
            <a:avLst/>
          </a:prstGeom>
        </p:spPr>
      </p:pic>
      <p:pic>
        <p:nvPicPr>
          <p:cNvPr id="23" name="Graphique 22" descr="Marche">
            <a:extLst>
              <a:ext uri="{FF2B5EF4-FFF2-40B4-BE49-F238E27FC236}">
                <a16:creationId xmlns:a16="http://schemas.microsoft.com/office/drawing/2014/main" id="{1C2A0B0B-2BA8-4743-8CBF-1A233B2D35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76256" y="4931138"/>
            <a:ext cx="575943" cy="575943"/>
          </a:xfrm>
          <a:prstGeom prst="rect">
            <a:avLst/>
          </a:prstGeom>
        </p:spPr>
      </p:pic>
      <p:sp>
        <p:nvSpPr>
          <p:cNvPr id="25" name="Signe de multiplication 24">
            <a:extLst>
              <a:ext uri="{FF2B5EF4-FFF2-40B4-BE49-F238E27FC236}">
                <a16:creationId xmlns:a16="http://schemas.microsoft.com/office/drawing/2014/main" id="{1C0D967D-FED8-4B6F-B5E8-933C1DD2C866}"/>
              </a:ext>
            </a:extLst>
          </p:cNvPr>
          <p:cNvSpPr/>
          <p:nvPr/>
        </p:nvSpPr>
        <p:spPr>
          <a:xfrm>
            <a:off x="1191072" y="6160495"/>
            <a:ext cx="360040" cy="38519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8238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F98BBCB-A5F5-4D13-B6A9-FECBDF60961C}"/>
              </a:ext>
            </a:extLst>
          </p:cNvPr>
          <p:cNvSpPr txBox="1">
            <a:spLocks noGrp="1"/>
          </p:cNvSpPr>
          <p:nvPr>
            <p:ph idx="1"/>
          </p:nvPr>
        </p:nvSpPr>
        <p:spPr>
          <a:xfrm>
            <a:off x="457200" y="1600200"/>
            <a:ext cx="8229600" cy="7085016"/>
          </a:xfrm>
          <a:prstGeom prst="rect">
            <a:avLst/>
          </a:prstGeom>
          <a:noFill/>
        </p:spPr>
        <p:txBody>
          <a:bodyPr wrap="square" rtlCol="0">
            <a:spAutoFit/>
          </a:bodyPr>
          <a:lstStyle/>
          <a:p>
            <a:r>
              <a:rPr lang="fr-FR" dirty="0"/>
              <a:t>39 % d’entre eux ne covoiturent pas</a:t>
            </a:r>
            <a:r>
              <a:rPr lang="fr-FR" sz="2800" i="1" dirty="0"/>
              <a:t> </a:t>
            </a:r>
          </a:p>
          <a:p>
            <a:pPr marL="0" indent="0">
              <a:buNone/>
            </a:pPr>
            <a:r>
              <a:rPr lang="fr-FR" dirty="0"/>
              <a:t>Pourquoi ?</a:t>
            </a:r>
          </a:p>
          <a:p>
            <a:r>
              <a:rPr lang="fr-BE" sz="1800" i="1" dirty="0"/>
              <a:t>Pas pensé et pas de possibilité</a:t>
            </a:r>
          </a:p>
          <a:p>
            <a:r>
              <a:rPr lang="fr-BE" sz="1800" i="1" dirty="0"/>
              <a:t>Je me déplace peu</a:t>
            </a:r>
          </a:p>
          <a:p>
            <a:r>
              <a:rPr lang="fr-BE" sz="1800" i="1" dirty="0"/>
              <a:t>Je n'ai pas de permis</a:t>
            </a:r>
          </a:p>
          <a:p>
            <a:r>
              <a:rPr lang="fr-BE" sz="1800" i="1" dirty="0"/>
              <a:t>Personne ne se rend là où je vais travailler</a:t>
            </a:r>
          </a:p>
          <a:p>
            <a:r>
              <a:rPr lang="fr-BE" sz="1800" i="1" dirty="0"/>
              <a:t>Horaires et destinations incompatibles avec les voisins / méconnaissance des personnes qui feraient le même trajet</a:t>
            </a:r>
          </a:p>
          <a:p>
            <a:r>
              <a:rPr lang="fr-BE" sz="1800" i="1" dirty="0"/>
              <a:t>Manque de ponctualité des collègues.</a:t>
            </a:r>
          </a:p>
          <a:p>
            <a:r>
              <a:rPr lang="fr-BE" sz="1800" i="1" dirty="0"/>
              <a:t>Horaires différents de mes collègues et j'ai souvent besoin de passer ailleurs sur le chemin du retour.</a:t>
            </a:r>
          </a:p>
          <a:p>
            <a:r>
              <a:rPr lang="fr-BE" sz="1800" i="1" dirty="0"/>
              <a:t>Long trajet (jusqu'au centre ville de </a:t>
            </a:r>
            <a:r>
              <a:rPr lang="fr-BE" sz="1800" i="1" dirty="0" err="1"/>
              <a:t>luxembourg</a:t>
            </a:r>
            <a:r>
              <a:rPr lang="fr-BE" sz="1800" i="1" dirty="0"/>
              <a:t>) et longue journée de travail.</a:t>
            </a:r>
          </a:p>
          <a:p>
            <a:r>
              <a:rPr lang="fr-BE" sz="1800" i="1" dirty="0"/>
              <a:t>Impossible.</a:t>
            </a:r>
          </a:p>
          <a:p>
            <a:r>
              <a:rPr lang="fr-BE" sz="1800" i="1" dirty="0"/>
              <a:t>Impossible avec mon travail.</a:t>
            </a:r>
          </a:p>
          <a:p>
            <a:pPr marL="0" indent="0">
              <a:buNone/>
            </a:pPr>
            <a:endParaRPr lang="fr-BE" sz="1400" dirty="0"/>
          </a:p>
          <a:p>
            <a:pPr marL="0" indent="0">
              <a:buNone/>
            </a:pPr>
            <a:endParaRPr lang="fr-FR" dirty="0"/>
          </a:p>
          <a:p>
            <a:endParaRPr lang="fr-FR" dirty="0"/>
          </a:p>
          <a:p>
            <a:endParaRPr lang="fr-BE" dirty="0"/>
          </a:p>
        </p:txBody>
      </p:sp>
      <p:sp>
        <p:nvSpPr>
          <p:cNvPr id="5" name="Titre 1">
            <a:extLst>
              <a:ext uri="{FF2B5EF4-FFF2-40B4-BE49-F238E27FC236}">
                <a16:creationId xmlns:a16="http://schemas.microsoft.com/office/drawing/2014/main" id="{24B9610E-BD26-4CA9-8C8B-E31DCA82406D}"/>
              </a:ext>
            </a:extLst>
          </p:cNvPr>
          <p:cNvSpPr>
            <a:spLocks noGrp="1"/>
          </p:cNvSpPr>
          <p:nvPr>
            <p:ph type="title"/>
          </p:nvPr>
        </p:nvSpPr>
        <p:spPr>
          <a:xfrm>
            <a:off x="457200" y="274638"/>
            <a:ext cx="8229600" cy="1143000"/>
          </a:xfrm>
          <a:ln w="28575">
            <a:solidFill>
              <a:srgbClr val="00ADBA"/>
            </a:solidFill>
          </a:ln>
        </p:spPr>
        <p:txBody>
          <a:bodyPr>
            <a:normAutofit/>
          </a:bodyPr>
          <a:lstStyle/>
          <a:p>
            <a:r>
              <a:rPr lang="fr-FR" b="1" dirty="0">
                <a:solidFill>
                  <a:srgbClr val="00ADBA"/>
                </a:solidFill>
              </a:rPr>
              <a:t>Sondage : résultats</a:t>
            </a:r>
            <a:endParaRPr lang="fr-BE" dirty="0"/>
          </a:p>
        </p:txBody>
      </p:sp>
      <p:pic>
        <p:nvPicPr>
          <p:cNvPr id="12" name="Image 11" descr="C:\Users\c.weber\AppData\Local\Microsoft\Windows\INetCache\Content.MSO\933627DD.tmp">
            <a:extLst>
              <a:ext uri="{FF2B5EF4-FFF2-40B4-BE49-F238E27FC236}">
                <a16:creationId xmlns:a16="http://schemas.microsoft.com/office/drawing/2014/main" id="{AAC1DF5A-9269-46B5-B6BD-AF3A04534205}"/>
              </a:ext>
            </a:extLst>
          </p:cNvPr>
          <p:cNvPicPr/>
          <p:nvPr/>
        </p:nvPicPr>
        <p:blipFill rotWithShape="1">
          <a:blip r:embed="rId2" cstate="print">
            <a:extLst>
              <a:ext uri="{28A0092B-C50C-407E-A947-70E740481C1C}">
                <a14:useLocalDpi xmlns:a14="http://schemas.microsoft.com/office/drawing/2010/main" val="0"/>
              </a:ext>
            </a:extLst>
          </a:blip>
          <a:srcRect l="16985" t="22231" r="52196" b="-904"/>
          <a:stretch/>
        </p:blipFill>
        <p:spPr bwMode="auto">
          <a:xfrm>
            <a:off x="7457136" y="1576452"/>
            <a:ext cx="1584176" cy="1702548"/>
          </a:xfrm>
          <a:prstGeom prst="rect">
            <a:avLst/>
          </a:prstGeom>
          <a:noFill/>
          <a:ln w="3175">
            <a:noFill/>
          </a:ln>
        </p:spPr>
      </p:pic>
      <p:sp>
        <p:nvSpPr>
          <p:cNvPr id="13" name="ZoneTexte 12">
            <a:extLst>
              <a:ext uri="{FF2B5EF4-FFF2-40B4-BE49-F238E27FC236}">
                <a16:creationId xmlns:a16="http://schemas.microsoft.com/office/drawing/2014/main" id="{04FC87A5-4AD9-44CC-B356-A2C513DD9960}"/>
              </a:ext>
            </a:extLst>
          </p:cNvPr>
          <p:cNvSpPr txBox="1"/>
          <p:nvPr/>
        </p:nvSpPr>
        <p:spPr>
          <a:xfrm>
            <a:off x="7236296" y="2554843"/>
            <a:ext cx="740241" cy="369332"/>
          </a:xfrm>
          <a:prstGeom prst="rect">
            <a:avLst/>
          </a:prstGeom>
          <a:noFill/>
        </p:spPr>
        <p:txBody>
          <a:bodyPr wrap="square" rtlCol="0">
            <a:spAutoFit/>
          </a:bodyPr>
          <a:lstStyle/>
          <a:p>
            <a:r>
              <a:rPr lang="fr-FR" dirty="0"/>
              <a:t>OUI</a:t>
            </a:r>
            <a:endParaRPr lang="fr-BE" dirty="0"/>
          </a:p>
        </p:txBody>
      </p:sp>
      <p:sp>
        <p:nvSpPr>
          <p:cNvPr id="14" name="ZoneTexte 13">
            <a:extLst>
              <a:ext uri="{FF2B5EF4-FFF2-40B4-BE49-F238E27FC236}">
                <a16:creationId xmlns:a16="http://schemas.microsoft.com/office/drawing/2014/main" id="{EFE75294-9EAF-4722-9416-6433F947803A}"/>
              </a:ext>
            </a:extLst>
          </p:cNvPr>
          <p:cNvSpPr txBox="1"/>
          <p:nvPr/>
        </p:nvSpPr>
        <p:spPr>
          <a:xfrm>
            <a:off x="7809953" y="1452335"/>
            <a:ext cx="740241" cy="369332"/>
          </a:xfrm>
          <a:prstGeom prst="rect">
            <a:avLst/>
          </a:prstGeom>
          <a:noFill/>
        </p:spPr>
        <p:txBody>
          <a:bodyPr wrap="square" rtlCol="0">
            <a:spAutoFit/>
          </a:bodyPr>
          <a:lstStyle/>
          <a:p>
            <a:r>
              <a:rPr lang="fr-FR" dirty="0"/>
              <a:t>NON</a:t>
            </a:r>
            <a:endParaRPr lang="fr-BE" dirty="0"/>
          </a:p>
        </p:txBody>
      </p:sp>
    </p:spTree>
    <p:extLst>
      <p:ext uri="{BB962C8B-B14F-4D97-AF65-F5344CB8AC3E}">
        <p14:creationId xmlns:p14="http://schemas.microsoft.com/office/powerpoint/2010/main" val="6169976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1900</Words>
  <Application>Microsoft Office PowerPoint</Application>
  <PresentationFormat>Affichage à l'écran (4:3)</PresentationFormat>
  <Paragraphs>228</Paragraphs>
  <Slides>22</Slides>
  <Notes>11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Arial Rounded MT Bold</vt:lpstr>
      <vt:lpstr>Bell MT</vt:lpstr>
      <vt:lpstr>Calibri</vt:lpstr>
      <vt:lpstr>Calibri Light</vt:lpstr>
      <vt:lpstr>Courier New</vt:lpstr>
      <vt:lpstr>Times New Roman</vt:lpstr>
      <vt:lpstr>Wingdings</vt:lpstr>
      <vt:lpstr>Thème Office</vt:lpstr>
      <vt:lpstr>Présentation PowerPoint</vt:lpstr>
      <vt:lpstr>Présentation PowerPoint</vt:lpstr>
      <vt:lpstr>Sondage : résultats</vt:lpstr>
      <vt:lpstr>Sondage : résultats</vt:lpstr>
      <vt:lpstr>Sondage : résultats</vt:lpstr>
      <vt:lpstr>Sondage : résultats</vt:lpstr>
      <vt:lpstr>Sondage : résultats</vt:lpstr>
      <vt:lpstr>Sondage : résultats</vt:lpstr>
      <vt:lpstr>Sondage : résultats</vt:lpstr>
      <vt:lpstr>Sondage : résultats</vt:lpstr>
      <vt:lpstr>Sondage : résultats</vt:lpstr>
      <vt:lpstr>Sondage : résultats</vt:lpstr>
      <vt:lpstr>Présentation PowerPoint</vt:lpstr>
      <vt:lpstr>Présentation PowerPoint</vt:lpstr>
      <vt:lpstr>Suites</vt:lpstr>
      <vt:lpstr>Présentation PowerPoint</vt:lpstr>
      <vt:lpstr>Des outils existent pour les entreprises</vt:lpstr>
      <vt:lpstr>Présentation PowerPoint</vt:lpstr>
      <vt:lpstr>Présentation PowerPoint</vt:lpstr>
      <vt:lpstr>Divers</vt:lpstr>
      <vt:lpstr>Agenda</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LOUIS Annick</dc:creator>
  <cp:lastModifiedBy>WEBER Christel</cp:lastModifiedBy>
  <cp:revision>374</cp:revision>
  <cp:lastPrinted>2022-02-10T14:55:23Z</cp:lastPrinted>
  <dcterms:created xsi:type="dcterms:W3CDTF">2014-01-07T12:49:28Z</dcterms:created>
  <dcterms:modified xsi:type="dcterms:W3CDTF">2022-09-30T14:10:24Z</dcterms:modified>
</cp:coreProperties>
</file>